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A7F"/>
    <a:srgbClr val="0B38A9"/>
    <a:srgbClr val="97BCF0"/>
    <a:srgbClr val="DCE9F8"/>
    <a:srgbClr val="000000"/>
    <a:srgbClr val="072268"/>
    <a:srgbClr val="D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95E52-385D-4020-8BEC-08CC967BE35B}" v="7" dt="2026-05-25T07:57:56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2256" autoAdjust="0"/>
  </p:normalViewPr>
  <p:slideViewPr>
    <p:cSldViewPr snapToGrid="0" showGuides="1">
      <p:cViewPr varScale="1">
        <p:scale>
          <a:sx n="147" d="100"/>
          <a:sy n="147" d="100"/>
        </p:scale>
        <p:origin x="1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14C7-5B31-45F3-AAE5-E8CC03CC85B2}" type="datetimeFigureOut">
              <a:rPr lang="lt-LT" smtClean="0"/>
              <a:t>2026-05-25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4EDD-0A11-4029-A7F8-CAB60B9828B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105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D4EDD-0A11-4029-A7F8-CAB60B9828B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841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E4B26B50-E6F5-94C9-325A-16E4B2545B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301987B6-142F-D2B6-F0D4-39AEFD650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27785"/>
            <a:ext cx="4846115" cy="1797764"/>
          </a:xfrm>
        </p:spPr>
        <p:txBody>
          <a:bodyPr anchor="b"/>
          <a:lstStyle>
            <a:lvl1pPr algn="l">
              <a:defRPr sz="6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F94C137-5DA1-AC09-41AC-67F10427D5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5" y="2528078"/>
            <a:ext cx="4846115" cy="10006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wisi</a:t>
            </a:r>
            <a:r>
              <a:rPr lang="lt-LT" dirty="0"/>
              <a:t> </a:t>
            </a:r>
            <a:r>
              <a:rPr lang="lt-LT" dirty="0" err="1"/>
              <a:t>enim</a:t>
            </a:r>
            <a:r>
              <a:rPr lang="lt-LT" dirty="0"/>
              <a:t> </a:t>
            </a:r>
            <a:r>
              <a:rPr lang="lt-LT" dirty="0" err="1"/>
              <a:t>ad</a:t>
            </a:r>
            <a:r>
              <a:rPr lang="lt-LT" dirty="0"/>
              <a:t> minim</a:t>
            </a:r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39CCFFE9-0FD2-898F-58E7-F29B188CBF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pic>
        <p:nvPicPr>
          <p:cNvPr id="14" name="Grafinis elementas 13">
            <a:extLst>
              <a:ext uri="{FF2B5EF4-FFF2-40B4-BE49-F238E27FC236}">
                <a16:creationId xmlns:a16="http://schemas.microsoft.com/office/drawing/2014/main" id="{078D7E4D-50AF-B890-A078-806CAC57181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012" y="300570"/>
            <a:ext cx="9291693" cy="61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3EB7BA5A-B298-B325-2331-91703DF49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 b="-1"/>
          <a:stretch>
            <a:fillRect/>
          </a:stretch>
        </p:blipFill>
        <p:spPr>
          <a:xfrm>
            <a:off x="-1" y="0"/>
            <a:ext cx="12191759" cy="6858000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94C8DE7F-17B9-4BF3-D98F-B1B5D6731B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7197" y="1447882"/>
            <a:ext cx="9037606" cy="3962235"/>
          </a:xfrm>
          <a:prstGeom prst="rect">
            <a:avLst/>
          </a:prstGeom>
        </p:spPr>
      </p:pic>
      <p:sp>
        <p:nvSpPr>
          <p:cNvPr id="14" name="Teksto vietos rezervavimo ženklas 15">
            <a:extLst>
              <a:ext uri="{FF2B5EF4-FFF2-40B4-BE49-F238E27FC236}">
                <a16:creationId xmlns:a16="http://schemas.microsoft.com/office/drawing/2014/main" id="{39930AE3-350D-B213-14B2-851107C61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3041" y="3019192"/>
            <a:ext cx="1255712" cy="8953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6600"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5" name="Pavadinimas 1">
            <a:extLst>
              <a:ext uri="{FF2B5EF4-FFF2-40B4-BE49-F238E27FC236}">
                <a16:creationId xmlns:a16="http://schemas.microsoft.com/office/drawing/2014/main" id="{D14C8092-8E71-E0D6-A8A9-F696A42368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535" y="2998691"/>
            <a:ext cx="3238270" cy="92037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Temos 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146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40686BCD-0ABF-063A-4559-C3D06CD79E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1831" cy="6858000"/>
          </a:xfrm>
          <a:prstGeom prst="rect">
            <a:avLst/>
          </a:prstGeom>
        </p:spPr>
      </p:pic>
      <p:sp>
        <p:nvSpPr>
          <p:cNvPr id="8" name="Pavadinimas 1">
            <a:extLst>
              <a:ext uri="{FF2B5EF4-FFF2-40B4-BE49-F238E27FC236}">
                <a16:creationId xmlns:a16="http://schemas.microsoft.com/office/drawing/2014/main" id="{638B37DD-C6F1-9AD9-E8E2-D38F03557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9" name="Antrinis pavadinimas 2">
            <a:extLst>
              <a:ext uri="{FF2B5EF4-FFF2-40B4-BE49-F238E27FC236}">
                <a16:creationId xmlns:a16="http://schemas.microsoft.com/office/drawing/2014/main" id="{6883863B-1128-13B8-F00B-00008B84E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B4DCE60B-D638-91AA-DA39-FDFB6E318F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2" name="Diagramos vietos rezervavimo ženklas 11">
            <a:extLst>
              <a:ext uri="{FF2B5EF4-FFF2-40B4-BE49-F238E27FC236}">
                <a16:creationId xmlns:a16="http://schemas.microsoft.com/office/drawing/2014/main" id="{DCA2F710-E9F9-2BCE-0EBA-DA9DDC759D8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99633" y="690555"/>
            <a:ext cx="6086475" cy="5503863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2785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E819154-A945-D242-43A6-60D0B06E0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B5206C1-900C-9018-611B-B94614238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D8501BA-7D39-B64B-CEDF-A92E29F3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D27-1C71-4465-8066-CB2E93D46419}" type="datetimeFigureOut">
              <a:rPr lang="lt-LT" smtClean="0"/>
              <a:t>2026-05-25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0CF842E-3FC2-8424-A26B-1C6F3AB9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C0C4290-E2BA-AD32-48B4-7246C0DE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9D73-32B8-41DB-8428-A47B13C1C7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918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nis elementas 15">
            <a:extLst>
              <a:ext uri="{FF2B5EF4-FFF2-40B4-BE49-F238E27FC236}">
                <a16:creationId xmlns:a16="http://schemas.microsoft.com/office/drawing/2014/main" id="{3A839121-A304-01FE-ABB9-3777E3E3C3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1831" cy="6858000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867E3406-1D91-AC84-6280-44540DD8CE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1" name="Antrinis pavadinimas 2">
            <a:extLst>
              <a:ext uri="{FF2B5EF4-FFF2-40B4-BE49-F238E27FC236}">
                <a16:creationId xmlns:a16="http://schemas.microsoft.com/office/drawing/2014/main" id="{26ECF307-7B75-EDA4-A149-64C4D94EF2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sp>
        <p:nvSpPr>
          <p:cNvPr id="19" name="Paveikslėlio vietos rezervavimo ženklas 18">
            <a:extLst>
              <a:ext uri="{FF2B5EF4-FFF2-40B4-BE49-F238E27FC236}">
                <a16:creationId xmlns:a16="http://schemas.microsoft.com/office/drawing/2014/main" id="{0D2889D9-01AB-636C-49A8-9060371F3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1831" y="0"/>
            <a:ext cx="7620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lt-LT" dirty="0"/>
          </a:p>
        </p:txBody>
      </p:sp>
      <p:pic>
        <p:nvPicPr>
          <p:cNvPr id="20" name="Grafinis elementas 19">
            <a:extLst>
              <a:ext uri="{FF2B5EF4-FFF2-40B4-BE49-F238E27FC236}">
                <a16:creationId xmlns:a16="http://schemas.microsoft.com/office/drawing/2014/main" id="{B097E812-E30E-F643-97C6-444244002E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E1845760-283E-3B48-1E40-82289FE501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92613" y="1435113"/>
            <a:ext cx="2669224" cy="3975073"/>
          </a:xfrm>
          <a:prstGeom prst="rect">
            <a:avLst/>
          </a:prstGeom>
        </p:spPr>
      </p:pic>
      <p:pic>
        <p:nvPicPr>
          <p:cNvPr id="19" name="Grafinis elementas 18">
            <a:extLst>
              <a:ext uri="{FF2B5EF4-FFF2-40B4-BE49-F238E27FC236}">
                <a16:creationId xmlns:a16="http://schemas.microsoft.com/office/drawing/2014/main" id="{0AB37129-7946-18D9-0557-D9FFE60D868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813" y="1435113"/>
            <a:ext cx="2669224" cy="3975073"/>
          </a:xfrm>
          <a:prstGeom prst="rect">
            <a:avLst/>
          </a:prstGeom>
        </p:spPr>
      </p:pic>
      <p:pic>
        <p:nvPicPr>
          <p:cNvPr id="20" name="Grafinis elementas 19">
            <a:extLst>
              <a:ext uri="{FF2B5EF4-FFF2-40B4-BE49-F238E27FC236}">
                <a16:creationId xmlns:a16="http://schemas.microsoft.com/office/drawing/2014/main" id="{2877EE05-9F53-94AD-3185-A4EEA849A8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33013" y="1435113"/>
            <a:ext cx="2669224" cy="3975073"/>
          </a:xfrm>
          <a:prstGeom prst="rect">
            <a:avLst/>
          </a:prstGeom>
        </p:spPr>
      </p:pic>
      <p:pic>
        <p:nvPicPr>
          <p:cNvPr id="21" name="Grafinis elementas 20">
            <a:extLst>
              <a:ext uri="{FF2B5EF4-FFF2-40B4-BE49-F238E27FC236}">
                <a16:creationId xmlns:a16="http://schemas.microsoft.com/office/drawing/2014/main" id="{46681D1A-8921-DB78-0BEA-97C4A934A5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22" name="Pavadinimas 1">
            <a:extLst>
              <a:ext uri="{FF2B5EF4-FFF2-40B4-BE49-F238E27FC236}">
                <a16:creationId xmlns:a16="http://schemas.microsoft.com/office/drawing/2014/main" id="{F2F67281-B456-3C3E-5B2F-32BC1F8025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2356" y="1746250"/>
            <a:ext cx="872294" cy="661549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dirty="0"/>
              <a:t>01</a:t>
            </a:r>
          </a:p>
        </p:txBody>
      </p:sp>
      <p:sp>
        <p:nvSpPr>
          <p:cNvPr id="23" name="Antrinis pavadinimas 2">
            <a:extLst>
              <a:ext uri="{FF2B5EF4-FFF2-40B4-BE49-F238E27FC236}">
                <a16:creationId xmlns:a16="http://schemas.microsoft.com/office/drawing/2014/main" id="{0F8233BD-6930-61F4-6930-5AAD252E75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2356" y="3290436"/>
            <a:ext cx="2231044" cy="149111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96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nis elementas 20">
            <a:extLst>
              <a:ext uri="{FF2B5EF4-FFF2-40B4-BE49-F238E27FC236}">
                <a16:creationId xmlns:a16="http://schemas.microsoft.com/office/drawing/2014/main" id="{46681D1A-8921-DB78-0BEA-97C4A934A5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pic>
        <p:nvPicPr>
          <p:cNvPr id="2" name="Grafinis elementas 1">
            <a:extLst>
              <a:ext uri="{FF2B5EF4-FFF2-40B4-BE49-F238E27FC236}">
                <a16:creationId xmlns:a16="http://schemas.microsoft.com/office/drawing/2014/main" id="{95F2227C-200F-243E-5931-00295DFADC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150" y="2425640"/>
            <a:ext cx="2799004" cy="2792307"/>
          </a:xfrm>
          <a:prstGeom prst="rect">
            <a:avLst/>
          </a:prstGeom>
        </p:spPr>
      </p:pic>
      <p:pic>
        <p:nvPicPr>
          <p:cNvPr id="3" name="Grafinis elementas 2">
            <a:extLst>
              <a:ext uri="{FF2B5EF4-FFF2-40B4-BE49-F238E27FC236}">
                <a16:creationId xmlns:a16="http://schemas.microsoft.com/office/drawing/2014/main" id="{0DB5C601-B2D4-26FD-9B8D-49176DCEB2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6882" y="2425640"/>
            <a:ext cx="2799004" cy="2792307"/>
          </a:xfrm>
          <a:prstGeom prst="rect">
            <a:avLst/>
          </a:prstGeom>
        </p:spPr>
      </p:pic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28B6D879-D481-0BFD-F3CB-63B13CE257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614" y="2425640"/>
            <a:ext cx="2799004" cy="2792307"/>
          </a:xfrm>
          <a:prstGeom prst="rect">
            <a:avLst/>
          </a:prstGeom>
        </p:spPr>
      </p:pic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CBD94157-FD09-F5B0-EC01-C70AEF26C5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4346" y="2425640"/>
            <a:ext cx="2799004" cy="2792307"/>
          </a:xfrm>
          <a:prstGeom prst="rect">
            <a:avLst/>
          </a:prstGeom>
        </p:spPr>
      </p:pic>
      <p:sp>
        <p:nvSpPr>
          <p:cNvPr id="6" name="Pavadinimas 1">
            <a:extLst>
              <a:ext uri="{FF2B5EF4-FFF2-40B4-BE49-F238E27FC236}">
                <a16:creationId xmlns:a16="http://schemas.microsoft.com/office/drawing/2014/main" id="{02548B44-DFCE-41B2-AD3F-9A69C33057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6865" y="418345"/>
            <a:ext cx="3238270" cy="92037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8" name="Antrinis pavadinimas 2">
            <a:extLst>
              <a:ext uri="{FF2B5EF4-FFF2-40B4-BE49-F238E27FC236}">
                <a16:creationId xmlns:a16="http://schemas.microsoft.com/office/drawing/2014/main" id="{B46DC2A1-8513-BD9A-24CB-D4325AEA36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5087" y="1548016"/>
            <a:ext cx="5557629" cy="47800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endParaRPr lang="lt-LT" dirty="0"/>
          </a:p>
        </p:txBody>
      </p:sp>
      <p:sp>
        <p:nvSpPr>
          <p:cNvPr id="9" name="Teksto vietos rezervavimo ženklas 15">
            <a:extLst>
              <a:ext uri="{FF2B5EF4-FFF2-40B4-BE49-F238E27FC236}">
                <a16:creationId xmlns:a16="http://schemas.microsoft.com/office/drawing/2014/main" id="{18FB24BD-9D03-65FD-9419-6125CFD984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323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1" name="Teksto vietos rezervavimo ženklas 15">
            <a:extLst>
              <a:ext uri="{FF2B5EF4-FFF2-40B4-BE49-F238E27FC236}">
                <a16:creationId xmlns:a16="http://schemas.microsoft.com/office/drawing/2014/main" id="{1D0DB467-BDFD-5B9B-ECAE-F8A043CE4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23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18" name="Teksto vietos rezervavimo ženklas 15">
            <a:extLst>
              <a:ext uri="{FF2B5EF4-FFF2-40B4-BE49-F238E27FC236}">
                <a16:creationId xmlns:a16="http://schemas.microsoft.com/office/drawing/2014/main" id="{EE4136FA-4A80-5AEA-3C0F-982066C84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89606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24" name="Teksto vietos rezervavimo ženklas 15">
            <a:extLst>
              <a:ext uri="{FF2B5EF4-FFF2-40B4-BE49-F238E27FC236}">
                <a16:creationId xmlns:a16="http://schemas.microsoft.com/office/drawing/2014/main" id="{41F067B3-3838-AA6D-11AB-71088CDBAF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9606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25" name="Teksto vietos rezervavimo ženklas 15">
            <a:extLst>
              <a:ext uri="{FF2B5EF4-FFF2-40B4-BE49-F238E27FC236}">
                <a16:creationId xmlns:a16="http://schemas.microsoft.com/office/drawing/2014/main" id="{E6668677-3196-A644-F28D-283FD2CFEC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3700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lt-LT" dirty="0"/>
          </a:p>
        </p:txBody>
      </p:sp>
      <p:sp>
        <p:nvSpPr>
          <p:cNvPr id="26" name="Teksto vietos rezervavimo ženklas 15">
            <a:extLst>
              <a:ext uri="{FF2B5EF4-FFF2-40B4-BE49-F238E27FC236}">
                <a16:creationId xmlns:a16="http://schemas.microsoft.com/office/drawing/2014/main" id="{82B749D1-A83B-05EF-55E1-AB5AEF7797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3700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28" name="Teksto vietos rezervavimo ženklas 15">
            <a:extLst>
              <a:ext uri="{FF2B5EF4-FFF2-40B4-BE49-F238E27FC236}">
                <a16:creationId xmlns:a16="http://schemas.microsoft.com/office/drawing/2014/main" id="{4E498F6B-7E3A-3545-BCC8-DE0A7CCE8D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52432" y="2690487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lt-LT" dirty="0"/>
          </a:p>
        </p:txBody>
      </p:sp>
      <p:sp>
        <p:nvSpPr>
          <p:cNvPr id="29" name="Teksto vietos rezervavimo ženklas 15">
            <a:extLst>
              <a:ext uri="{FF2B5EF4-FFF2-40B4-BE49-F238E27FC236}">
                <a16:creationId xmlns:a16="http://schemas.microsoft.com/office/drawing/2014/main" id="{6514EA85-299B-0F63-B3B2-23C56B14F7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52432" y="3736520"/>
            <a:ext cx="2152183" cy="115238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4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391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6116BC27-CFAE-837D-9729-B379951631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3826" y="-9710"/>
            <a:ext cx="12205826" cy="6902216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24B8ADF7-A918-09AE-F972-050BE304AB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1" name="Antrinis pavadinimas 2">
            <a:extLst>
              <a:ext uri="{FF2B5EF4-FFF2-40B4-BE49-F238E27FC236}">
                <a16:creationId xmlns:a16="http://schemas.microsoft.com/office/drawing/2014/main" id="{E1F9C5D6-3F7E-6F8E-77FF-8E1012F81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94FF3B21-C475-0911-A128-27C4D593A36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id="{4E0095AD-27D6-52F9-43C9-030721A1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4665" y="1052934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7" name="Teksto vietos rezervavimo ženklas 15">
            <a:extLst>
              <a:ext uri="{FF2B5EF4-FFF2-40B4-BE49-F238E27FC236}">
                <a16:creationId xmlns:a16="http://schemas.microsoft.com/office/drawing/2014/main" id="{25F94654-44C8-4567-239C-2D96568AC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665" y="2033076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18" name="Teksto vietos rezervavimo ženklas 15">
            <a:extLst>
              <a:ext uri="{FF2B5EF4-FFF2-40B4-BE49-F238E27FC236}">
                <a16:creationId xmlns:a16="http://schemas.microsoft.com/office/drawing/2014/main" id="{F00960F9-CF45-83BC-6B62-EB39F31B74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4665" y="3506023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19" name="Teksto vietos rezervavimo ženklas 15">
            <a:extLst>
              <a:ext uri="{FF2B5EF4-FFF2-40B4-BE49-F238E27FC236}">
                <a16:creationId xmlns:a16="http://schemas.microsoft.com/office/drawing/2014/main" id="{74243E54-D99B-FA75-E2B4-0361A575B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4665" y="4486165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30" name="Teksto vietos rezervavimo ženklas 15">
            <a:extLst>
              <a:ext uri="{FF2B5EF4-FFF2-40B4-BE49-F238E27FC236}">
                <a16:creationId xmlns:a16="http://schemas.microsoft.com/office/drawing/2014/main" id="{5928678B-7F0C-E85F-4CF8-C71F807227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39273" y="1052934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lt-LT" dirty="0"/>
          </a:p>
        </p:txBody>
      </p:sp>
      <p:sp>
        <p:nvSpPr>
          <p:cNvPr id="31" name="Teksto vietos rezervavimo ženklas 15">
            <a:extLst>
              <a:ext uri="{FF2B5EF4-FFF2-40B4-BE49-F238E27FC236}">
                <a16:creationId xmlns:a16="http://schemas.microsoft.com/office/drawing/2014/main" id="{3959CDEB-6B91-790E-EF05-DBFEDAEABB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9273" y="2033076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32" name="Teksto vietos rezervavimo ženklas 15">
            <a:extLst>
              <a:ext uri="{FF2B5EF4-FFF2-40B4-BE49-F238E27FC236}">
                <a16:creationId xmlns:a16="http://schemas.microsoft.com/office/drawing/2014/main" id="{238E2686-AEEE-AF0C-4DB9-3BADA11C2D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39273" y="3506023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lt-LT" dirty="0"/>
          </a:p>
        </p:txBody>
      </p:sp>
      <p:sp>
        <p:nvSpPr>
          <p:cNvPr id="33" name="Teksto vietos rezervavimo ženklas 15">
            <a:extLst>
              <a:ext uri="{FF2B5EF4-FFF2-40B4-BE49-F238E27FC236}">
                <a16:creationId xmlns:a16="http://schemas.microsoft.com/office/drawing/2014/main" id="{7396822E-1AD0-7AB9-560E-B35A60CED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39273" y="4486165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06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110BED21-109E-A9B4-86CA-0A9125D5A2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8265728" cy="6858000"/>
          </a:xfrm>
          <a:prstGeom prst="rect">
            <a:avLst/>
          </a:prstGeom>
        </p:spPr>
      </p:pic>
      <p:sp>
        <p:nvSpPr>
          <p:cNvPr id="13" name="Paveikslėlio vietos rezervavimo ženklas 12">
            <a:extLst>
              <a:ext uri="{FF2B5EF4-FFF2-40B4-BE49-F238E27FC236}">
                <a16:creationId xmlns:a16="http://schemas.microsoft.com/office/drawing/2014/main" id="{59C90BFC-ADAE-B618-7ADB-BC83E7AFC5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6113" y="0"/>
            <a:ext cx="39258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lt-LT"/>
          </a:p>
        </p:txBody>
      </p:sp>
      <p:sp>
        <p:nvSpPr>
          <p:cNvPr id="14" name="Pavadinimas 1">
            <a:extLst>
              <a:ext uri="{FF2B5EF4-FFF2-40B4-BE49-F238E27FC236}">
                <a16:creationId xmlns:a16="http://schemas.microsoft.com/office/drawing/2014/main" id="{57D2FDA8-9C00-14D3-E4D8-558E9AA82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5" name="Antrinis pavadinimas 2">
            <a:extLst>
              <a:ext uri="{FF2B5EF4-FFF2-40B4-BE49-F238E27FC236}">
                <a16:creationId xmlns:a16="http://schemas.microsoft.com/office/drawing/2014/main" id="{D85DE06D-9D70-3DB8-15B8-4418B593C9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6" name="Grafinis elementas 15">
            <a:extLst>
              <a:ext uri="{FF2B5EF4-FFF2-40B4-BE49-F238E27FC236}">
                <a16:creationId xmlns:a16="http://schemas.microsoft.com/office/drawing/2014/main" id="{5F21DDC6-570B-73F0-A5EF-259DFA529B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7" name="Teksto vietos rezervavimo ženklas 15">
            <a:extLst>
              <a:ext uri="{FF2B5EF4-FFF2-40B4-BE49-F238E27FC236}">
                <a16:creationId xmlns:a16="http://schemas.microsoft.com/office/drawing/2014/main" id="{8F3B05C4-44FF-25D1-1E3D-16B67A6E33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4665" y="1052934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18" name="Teksto vietos rezervavimo ženklas 15">
            <a:extLst>
              <a:ext uri="{FF2B5EF4-FFF2-40B4-BE49-F238E27FC236}">
                <a16:creationId xmlns:a16="http://schemas.microsoft.com/office/drawing/2014/main" id="{A3ECF23B-CF9B-2671-028E-ADD6E6BCDF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4665" y="2033076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  <p:sp>
        <p:nvSpPr>
          <p:cNvPr id="19" name="Teksto vietos rezervavimo ženklas 15">
            <a:extLst>
              <a:ext uri="{FF2B5EF4-FFF2-40B4-BE49-F238E27FC236}">
                <a16:creationId xmlns:a16="http://schemas.microsoft.com/office/drawing/2014/main" id="{CCEE4E63-E611-01D7-76A4-273C4FFE1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4665" y="3506023"/>
            <a:ext cx="992747" cy="7169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20" name="Teksto vietos rezervavimo ženklas 15">
            <a:extLst>
              <a:ext uri="{FF2B5EF4-FFF2-40B4-BE49-F238E27FC236}">
                <a16:creationId xmlns:a16="http://schemas.microsoft.com/office/drawing/2014/main" id="{CD59AD97-781D-4CA4-1DA1-00335BA18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665" y="4486165"/>
            <a:ext cx="2970959" cy="113301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314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28FAA301-CE2F-DE53-41A4-6A23BE373A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eikslėlio vietos rezervavimo ženklas 7">
            <a:extLst>
              <a:ext uri="{FF2B5EF4-FFF2-40B4-BE49-F238E27FC236}">
                <a16:creationId xmlns:a16="http://schemas.microsoft.com/office/drawing/2014/main" id="{D1549CA3-3971-2ADC-5515-01CBC6695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735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lt-LT"/>
          </a:p>
        </p:txBody>
      </p:sp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EE64B14A-A0F2-39CA-5660-61B558026A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3916392"/>
            <a:ext cx="12192000" cy="2941608"/>
          </a:xfrm>
          <a:prstGeom prst="rect">
            <a:avLst/>
          </a:prstGeom>
        </p:spPr>
      </p:pic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49658BDA-3910-3F92-AABD-E34D895B71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3F94408C-32B0-5385-A092-6E896B2C7E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43053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2" name="Antrinis pavadinimas 2">
            <a:extLst>
              <a:ext uri="{FF2B5EF4-FFF2-40B4-BE49-F238E27FC236}">
                <a16:creationId xmlns:a16="http://schemas.microsoft.com/office/drawing/2014/main" id="{D90983C0-0ED1-B2D9-82CD-ADA04F44DE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8950" y="5184978"/>
            <a:ext cx="2369474" cy="12393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endParaRPr lang="lt-LT" dirty="0"/>
          </a:p>
        </p:txBody>
      </p:sp>
      <p:sp>
        <p:nvSpPr>
          <p:cNvPr id="20" name="Teksto vietos rezervavimo ženklas 19">
            <a:extLst>
              <a:ext uri="{FF2B5EF4-FFF2-40B4-BE49-F238E27FC236}">
                <a16:creationId xmlns:a16="http://schemas.microsoft.com/office/drawing/2014/main" id="{5BF5D61A-9495-70A3-6FC9-6386F8FBE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8950" y="4305384"/>
            <a:ext cx="896844" cy="6508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lt-LT" dirty="0"/>
          </a:p>
        </p:txBody>
      </p:sp>
      <p:sp>
        <p:nvSpPr>
          <p:cNvPr id="22" name="Teksto vietos rezervavimo ženklas 19">
            <a:extLst>
              <a:ext uri="{FF2B5EF4-FFF2-40B4-BE49-F238E27FC236}">
                <a16:creationId xmlns:a16="http://schemas.microsoft.com/office/drawing/2014/main" id="{FAC503EB-425C-A9E2-760F-77DD82D8E5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1914" y="4305384"/>
            <a:ext cx="896844" cy="6508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lt-LT" dirty="0"/>
          </a:p>
        </p:txBody>
      </p:sp>
      <p:sp>
        <p:nvSpPr>
          <p:cNvPr id="28" name="Teksto vietos rezervavimo ženklas 27">
            <a:extLst>
              <a:ext uri="{FF2B5EF4-FFF2-40B4-BE49-F238E27FC236}">
                <a16:creationId xmlns:a16="http://schemas.microsoft.com/office/drawing/2014/main" id="{16C6AF65-192D-E5BB-6F9C-08F60E8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914" y="5184775"/>
            <a:ext cx="2370138" cy="12398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334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3FFDFE6B-FA49-65D9-E4EF-9B500244409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4621831" cy="6858000"/>
          </a:xfrm>
          <a:prstGeom prst="rect">
            <a:avLst/>
          </a:prstGeom>
        </p:spPr>
      </p:pic>
      <p:sp>
        <p:nvSpPr>
          <p:cNvPr id="10" name="Pavadinimas 1">
            <a:extLst>
              <a:ext uri="{FF2B5EF4-FFF2-40B4-BE49-F238E27FC236}">
                <a16:creationId xmlns:a16="http://schemas.microsoft.com/office/drawing/2014/main" id="{E05FAFF1-4346-2070-0032-DE2F425107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306" y="546184"/>
            <a:ext cx="3348709" cy="1239315"/>
          </a:xfrm>
        </p:spPr>
        <p:txBody>
          <a:bodyPr anchor="b"/>
          <a:lstStyle>
            <a:lvl1pPr algn="l">
              <a:defRPr sz="4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lt-LT" dirty="0"/>
          </a:p>
        </p:txBody>
      </p:sp>
      <p:sp>
        <p:nvSpPr>
          <p:cNvPr id="11" name="Antrinis pavadinimas 2">
            <a:extLst>
              <a:ext uri="{FF2B5EF4-FFF2-40B4-BE49-F238E27FC236}">
                <a16:creationId xmlns:a16="http://schemas.microsoft.com/office/drawing/2014/main" id="{97CE2D61-8B90-5C65-8347-31431A4A53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2306" y="2033076"/>
            <a:ext cx="3348710" cy="10031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dolor</a:t>
            </a:r>
            <a:r>
              <a:rPr lang="lt-LT" dirty="0"/>
              <a:t> </a:t>
            </a:r>
            <a:r>
              <a:rPr lang="lt-LT" dirty="0" err="1"/>
              <a:t>sit</a:t>
            </a:r>
            <a:r>
              <a:rPr lang="lt-LT" dirty="0"/>
              <a:t> </a:t>
            </a:r>
            <a:r>
              <a:rPr lang="lt-LT" dirty="0" err="1"/>
              <a:t>amet</a:t>
            </a:r>
            <a:r>
              <a:rPr lang="lt-LT" dirty="0"/>
              <a:t>, </a:t>
            </a:r>
            <a:r>
              <a:rPr lang="lt-LT" dirty="0" err="1"/>
              <a:t>consectetuer</a:t>
            </a:r>
            <a:r>
              <a:rPr lang="lt-LT" dirty="0"/>
              <a:t> </a:t>
            </a:r>
            <a:r>
              <a:rPr lang="lt-LT" dirty="0" err="1"/>
              <a:t>adipiscing</a:t>
            </a:r>
            <a:r>
              <a:rPr lang="lt-LT" dirty="0"/>
              <a:t> </a:t>
            </a:r>
            <a:r>
              <a:rPr lang="lt-LT" dirty="0" err="1"/>
              <a:t>elit</a:t>
            </a:r>
            <a:r>
              <a:rPr lang="lt-LT" dirty="0"/>
              <a:t>, </a:t>
            </a:r>
            <a:r>
              <a:rPr lang="lt-LT" dirty="0" err="1"/>
              <a:t>sed</a:t>
            </a:r>
            <a:r>
              <a:rPr lang="lt-LT" dirty="0"/>
              <a:t> </a:t>
            </a:r>
            <a:r>
              <a:rPr lang="lt-LT" dirty="0" err="1"/>
              <a:t>diam</a:t>
            </a:r>
            <a:r>
              <a:rPr lang="lt-LT" dirty="0"/>
              <a:t> </a:t>
            </a:r>
            <a:r>
              <a:rPr lang="lt-LT" dirty="0" err="1"/>
              <a:t>nonummy</a:t>
            </a:r>
            <a:r>
              <a:rPr lang="lt-LT" dirty="0"/>
              <a:t> </a:t>
            </a:r>
            <a:r>
              <a:rPr lang="lt-LT" dirty="0" err="1"/>
              <a:t>nibh</a:t>
            </a:r>
            <a:r>
              <a:rPr lang="lt-LT" dirty="0"/>
              <a:t> </a:t>
            </a:r>
            <a:r>
              <a:rPr lang="lt-LT" dirty="0" err="1"/>
              <a:t>euismod</a:t>
            </a:r>
            <a:r>
              <a:rPr lang="lt-LT" dirty="0"/>
              <a:t> </a:t>
            </a:r>
            <a:r>
              <a:rPr lang="lt-LT" dirty="0" err="1"/>
              <a:t>tincidunt</a:t>
            </a:r>
            <a:r>
              <a:rPr lang="lt-LT" dirty="0"/>
              <a:t> </a:t>
            </a:r>
            <a:r>
              <a:rPr lang="lt-LT" dirty="0" err="1"/>
              <a:t>ut</a:t>
            </a:r>
            <a:r>
              <a:rPr lang="lt-LT" dirty="0"/>
              <a:t> </a:t>
            </a:r>
            <a:r>
              <a:rPr lang="lt-LT" dirty="0" err="1"/>
              <a:t>laoreet</a:t>
            </a:r>
            <a:r>
              <a:rPr lang="lt-LT" dirty="0"/>
              <a:t> </a:t>
            </a:r>
            <a:r>
              <a:rPr lang="lt-LT" dirty="0" err="1"/>
              <a:t>dolore</a:t>
            </a:r>
            <a:r>
              <a:rPr lang="lt-LT" dirty="0"/>
              <a:t> </a:t>
            </a:r>
            <a:r>
              <a:rPr lang="lt-LT" dirty="0" err="1"/>
              <a:t>magna</a:t>
            </a:r>
            <a:r>
              <a:rPr lang="lt-LT" dirty="0"/>
              <a:t> </a:t>
            </a:r>
            <a:r>
              <a:rPr lang="lt-LT" dirty="0" err="1"/>
              <a:t>aliquam</a:t>
            </a:r>
            <a:r>
              <a:rPr lang="lt-LT" dirty="0"/>
              <a:t> </a:t>
            </a:r>
            <a:r>
              <a:rPr lang="lt-LT" dirty="0" err="1"/>
              <a:t>erat</a:t>
            </a:r>
            <a:r>
              <a:rPr lang="lt-LT" dirty="0"/>
              <a:t> </a:t>
            </a:r>
            <a:r>
              <a:rPr lang="lt-LT" dirty="0" err="1"/>
              <a:t>volutpat</a:t>
            </a:r>
            <a:r>
              <a:rPr lang="lt-LT" dirty="0"/>
              <a:t>. </a:t>
            </a:r>
          </a:p>
          <a:p>
            <a:endParaRPr lang="lt-LT" dirty="0"/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6B405426-45DF-41AC-BD76-6DB1E49325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306" y="6056803"/>
            <a:ext cx="1740050" cy="5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149206D5-1449-FDF2-9562-E2003F3C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BE4063C-9459-CFAD-9B6E-299669457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7346F98-9BB3-A8CC-F491-FFEE9AF46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D27-1C71-4465-8066-CB2E93D46419}" type="datetimeFigureOut">
              <a:rPr lang="lt-LT" smtClean="0"/>
              <a:t>2026-05-25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765E1EA-114E-F08C-1FDF-CA283179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227F306-DB89-2CDF-426F-4115831C5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9D73-32B8-41DB-8428-A47B13C1C7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0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1075">
            <a:extLst>
              <a:ext uri="{FF2B5EF4-FFF2-40B4-BE49-F238E27FC236}">
                <a16:creationId xmlns:a16="http://schemas.microsoft.com/office/drawing/2014/main" id="{E7DC8CBB-EC39-9B41-C762-1791FB15A569}"/>
              </a:ext>
            </a:extLst>
          </p:cNvPr>
          <p:cNvSpPr/>
          <p:nvPr/>
        </p:nvSpPr>
        <p:spPr>
          <a:xfrm>
            <a:off x="400026" y="3839882"/>
            <a:ext cx="3976483" cy="2130106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9" name="Rectangle: Rounded Corners 1076">
            <a:extLst>
              <a:ext uri="{FF2B5EF4-FFF2-40B4-BE49-F238E27FC236}">
                <a16:creationId xmlns:a16="http://schemas.microsoft.com/office/drawing/2014/main" id="{64F7862A-6687-5D1E-12C7-84B9163FEC2D}"/>
              </a:ext>
            </a:extLst>
          </p:cNvPr>
          <p:cNvSpPr/>
          <p:nvPr/>
        </p:nvSpPr>
        <p:spPr>
          <a:xfrm>
            <a:off x="407428" y="1774351"/>
            <a:ext cx="4001420" cy="1881462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6" name="Rectangle: Rounded Corners 1076">
            <a:extLst>
              <a:ext uri="{FF2B5EF4-FFF2-40B4-BE49-F238E27FC236}">
                <a16:creationId xmlns:a16="http://schemas.microsoft.com/office/drawing/2014/main" id="{25F9DF01-5939-389C-9E5C-B97B55F6388E}"/>
              </a:ext>
            </a:extLst>
          </p:cNvPr>
          <p:cNvSpPr/>
          <p:nvPr/>
        </p:nvSpPr>
        <p:spPr>
          <a:xfrm>
            <a:off x="4592246" y="1785514"/>
            <a:ext cx="3955350" cy="1881462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27" name="Rectangle: Rounded Corners 1075">
            <a:extLst>
              <a:ext uri="{FF2B5EF4-FFF2-40B4-BE49-F238E27FC236}">
                <a16:creationId xmlns:a16="http://schemas.microsoft.com/office/drawing/2014/main" id="{3A3BC3A4-F149-ACF4-140D-1540A4FF46E1}"/>
              </a:ext>
            </a:extLst>
          </p:cNvPr>
          <p:cNvSpPr/>
          <p:nvPr/>
        </p:nvSpPr>
        <p:spPr>
          <a:xfrm>
            <a:off x="4621994" y="3843158"/>
            <a:ext cx="3976483" cy="2094125"/>
          </a:xfrm>
          <a:prstGeom prst="roundRect">
            <a:avLst/>
          </a:prstGeom>
          <a:noFill/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2" name="Rectangle: Rounded Corners 1080">
            <a:extLst>
              <a:ext uri="{FF2B5EF4-FFF2-40B4-BE49-F238E27FC236}">
                <a16:creationId xmlns:a16="http://schemas.microsoft.com/office/drawing/2014/main" id="{240E536F-AFE0-0C91-7A35-E1D39E8399A3}"/>
              </a:ext>
            </a:extLst>
          </p:cNvPr>
          <p:cNvSpPr/>
          <p:nvPr/>
        </p:nvSpPr>
        <p:spPr>
          <a:xfrm>
            <a:off x="8781481" y="1781295"/>
            <a:ext cx="3100172" cy="1873822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5B99D935-7525-6CD7-30F5-6BFD449ACF70}"/>
              </a:ext>
            </a:extLst>
          </p:cNvPr>
          <p:cNvSpPr/>
          <p:nvPr/>
        </p:nvSpPr>
        <p:spPr>
          <a:xfrm>
            <a:off x="400644" y="752861"/>
            <a:ext cx="1781534" cy="880937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ED5104F7-2CA3-88C9-4A8F-7F2729AAE422}"/>
              </a:ext>
            </a:extLst>
          </p:cNvPr>
          <p:cNvSpPr/>
          <p:nvPr/>
        </p:nvSpPr>
        <p:spPr>
          <a:xfrm>
            <a:off x="2344118" y="752861"/>
            <a:ext cx="2019301" cy="894170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8" name="Rectangle: Rounded Corners 24">
            <a:extLst>
              <a:ext uri="{FF2B5EF4-FFF2-40B4-BE49-F238E27FC236}">
                <a16:creationId xmlns:a16="http://schemas.microsoft.com/office/drawing/2014/main" id="{866C79F0-4560-4D14-228F-FD13E4F0AE35}"/>
              </a:ext>
            </a:extLst>
          </p:cNvPr>
          <p:cNvSpPr/>
          <p:nvPr/>
        </p:nvSpPr>
        <p:spPr>
          <a:xfrm>
            <a:off x="4619436" y="746460"/>
            <a:ext cx="3928160" cy="915657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30" name="Rectangle: Rounded Corners 48">
            <a:extLst>
              <a:ext uri="{FF2B5EF4-FFF2-40B4-BE49-F238E27FC236}">
                <a16:creationId xmlns:a16="http://schemas.microsoft.com/office/drawing/2014/main" id="{E7168F4C-FB7D-A1D5-D3E1-5AFB8E726494}"/>
              </a:ext>
            </a:extLst>
          </p:cNvPr>
          <p:cNvSpPr/>
          <p:nvPr/>
        </p:nvSpPr>
        <p:spPr>
          <a:xfrm>
            <a:off x="8803613" y="699698"/>
            <a:ext cx="3078040" cy="928119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C481576F-21DF-621C-B217-173B640DD72C}"/>
              </a:ext>
            </a:extLst>
          </p:cNvPr>
          <p:cNvSpPr txBox="1">
            <a:spLocks/>
          </p:cNvSpPr>
          <p:nvPr/>
        </p:nvSpPr>
        <p:spPr>
          <a:xfrm>
            <a:off x="1415573" y="127672"/>
            <a:ext cx="9618134" cy="51561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lt-LT" sz="3200" dirty="0" err="1">
                <a:solidFill>
                  <a:schemeClr val="tx1"/>
                </a:solidFill>
              </a:rPr>
              <a:t>Main</a:t>
            </a:r>
            <a:r>
              <a:rPr lang="lt-LT" sz="3200" dirty="0">
                <a:solidFill>
                  <a:schemeClr val="tx1"/>
                </a:solidFill>
              </a:rPr>
              <a:t> </a:t>
            </a:r>
            <a:r>
              <a:rPr lang="lt-LT" sz="3200" dirty="0" err="1">
                <a:solidFill>
                  <a:schemeClr val="tx1"/>
                </a:solidFill>
              </a:rPr>
              <a:t>transport</a:t>
            </a:r>
            <a:r>
              <a:rPr lang="lt-LT" sz="3200" dirty="0">
                <a:solidFill>
                  <a:schemeClr val="tx1"/>
                </a:solidFill>
              </a:rPr>
              <a:t> </a:t>
            </a:r>
            <a:r>
              <a:rPr lang="lt-LT" sz="3200" dirty="0" err="1">
                <a:solidFill>
                  <a:schemeClr val="tx1"/>
                </a:solidFill>
              </a:rPr>
              <a:t>and</a:t>
            </a:r>
            <a:r>
              <a:rPr lang="lt-LT" sz="3200" dirty="0">
                <a:solidFill>
                  <a:schemeClr val="tx1"/>
                </a:solidFill>
              </a:rPr>
              <a:t> </a:t>
            </a:r>
            <a:r>
              <a:rPr lang="lt-LT" sz="3200" dirty="0" err="1">
                <a:solidFill>
                  <a:schemeClr val="tx1"/>
                </a:solidFill>
              </a:rPr>
              <a:t>logistics</a:t>
            </a:r>
            <a:r>
              <a:rPr lang="lt-LT" sz="3200" dirty="0">
                <a:solidFill>
                  <a:schemeClr val="tx1"/>
                </a:solidFill>
              </a:rPr>
              <a:t> </a:t>
            </a:r>
            <a:r>
              <a:rPr lang="lt-LT" sz="3200" dirty="0" err="1">
                <a:solidFill>
                  <a:schemeClr val="tx1"/>
                </a:solidFill>
              </a:rPr>
              <a:t>market</a:t>
            </a:r>
            <a:r>
              <a:rPr lang="lt-LT" sz="3200" dirty="0">
                <a:solidFill>
                  <a:schemeClr val="tx1"/>
                </a:solidFill>
              </a:rPr>
              <a:t> </a:t>
            </a:r>
            <a:r>
              <a:rPr lang="lt-LT" sz="3200" dirty="0" err="1">
                <a:solidFill>
                  <a:schemeClr val="tx1"/>
                </a:solidFill>
              </a:rPr>
              <a:t>indicators</a:t>
            </a:r>
            <a:endParaRPr lang="lt-LT" sz="32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548DD-A26E-AACF-BD05-9A838AB2994F}"/>
              </a:ext>
            </a:extLst>
          </p:cNvPr>
          <p:cNvSpPr txBox="1"/>
          <p:nvPr/>
        </p:nvSpPr>
        <p:spPr>
          <a:xfrm>
            <a:off x="787105" y="760343"/>
            <a:ext cx="102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Revenue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B50EA-4B87-9079-0039-152366830A64}"/>
              </a:ext>
            </a:extLst>
          </p:cNvPr>
          <p:cNvSpPr txBox="1"/>
          <p:nvPr/>
        </p:nvSpPr>
        <p:spPr>
          <a:xfrm>
            <a:off x="2196706" y="746460"/>
            <a:ext cx="2242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Gross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added</a:t>
            </a:r>
            <a:endParaRPr lang="en-GB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C0549-4200-23DD-66F7-D95C0D8E9250}"/>
              </a:ext>
            </a:extLst>
          </p:cNvPr>
          <p:cNvSpPr txBox="1"/>
          <p:nvPr/>
        </p:nvSpPr>
        <p:spPr>
          <a:xfrm>
            <a:off x="927564" y="1051051"/>
            <a:ext cx="157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bn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€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DDA9BC-A65A-3C19-BA69-59F56044A36E}"/>
              </a:ext>
            </a:extLst>
          </p:cNvPr>
          <p:cNvSpPr txBox="1"/>
          <p:nvPr/>
        </p:nvSpPr>
        <p:spPr>
          <a:xfrm>
            <a:off x="1195356" y="1256531"/>
            <a:ext cx="76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082A7F"/>
                </a:solidFill>
              </a:rPr>
              <a:t>6,</a:t>
            </a:r>
            <a:r>
              <a:rPr lang="en-US" sz="1600" b="1" dirty="0">
                <a:solidFill>
                  <a:srgbClr val="082A7F"/>
                </a:solidFill>
              </a:rPr>
              <a:t>7</a:t>
            </a:r>
            <a:r>
              <a:rPr lang="lt-LT" sz="1600" b="1" dirty="0">
                <a:solidFill>
                  <a:srgbClr val="082A7F"/>
                </a:solidFill>
              </a:rPr>
              <a:t> </a:t>
            </a:r>
            <a:r>
              <a:rPr lang="en-GB" sz="1600" b="1" dirty="0">
                <a:solidFill>
                  <a:srgbClr val="082A7F"/>
                </a:solidFill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5DA381-8F51-D3F8-9373-A9D325B26A01}"/>
              </a:ext>
            </a:extLst>
          </p:cNvPr>
          <p:cNvSpPr txBox="1"/>
          <p:nvPr/>
        </p:nvSpPr>
        <p:spPr>
          <a:xfrm>
            <a:off x="2936143" y="1048093"/>
            <a:ext cx="1404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bn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€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A25C2F-F04B-1A7C-0484-92228CE51B8C}"/>
              </a:ext>
            </a:extLst>
          </p:cNvPr>
          <p:cNvSpPr txBox="1"/>
          <p:nvPr/>
        </p:nvSpPr>
        <p:spPr>
          <a:xfrm>
            <a:off x="7652426" y="6621685"/>
            <a:ext cx="49194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00" i="1" dirty="0" err="1"/>
              <a:t>Sources</a:t>
            </a:r>
            <a:r>
              <a:rPr lang="lt-LT" sz="1000" i="1" dirty="0"/>
              <a:t>: </a:t>
            </a:r>
            <a:r>
              <a:rPr lang="lt-LT" sz="1000" i="1" dirty="0" err="1"/>
              <a:t>State</a:t>
            </a:r>
            <a:r>
              <a:rPr lang="lt-LT" sz="1000" i="1" dirty="0"/>
              <a:t> </a:t>
            </a:r>
            <a:r>
              <a:rPr lang="lt-LT" sz="1000" i="1" dirty="0" err="1"/>
              <a:t>date</a:t>
            </a:r>
            <a:r>
              <a:rPr lang="lt-LT" sz="1000" i="1" dirty="0"/>
              <a:t>, Bank </a:t>
            </a:r>
            <a:r>
              <a:rPr lang="lt-LT" sz="1000" i="1" dirty="0" err="1"/>
              <a:t>of</a:t>
            </a:r>
            <a:r>
              <a:rPr lang="lt-LT" sz="1000" i="1" dirty="0"/>
              <a:t> Lithuania, LOU, KVJUD, LTG</a:t>
            </a:r>
          </a:p>
        </p:txBody>
      </p:sp>
      <p:pic>
        <p:nvPicPr>
          <p:cNvPr id="31" name="Grafinis elementas 38">
            <a:extLst>
              <a:ext uri="{FF2B5EF4-FFF2-40B4-BE49-F238E27FC236}">
                <a16:creationId xmlns:a16="http://schemas.microsoft.com/office/drawing/2014/main" id="{0D11B71F-9C84-0FCF-51D5-943CEBDD04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354" y="1326332"/>
            <a:ext cx="200002" cy="17378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AEF0F60-518A-3198-1974-8ECE34B271E8}"/>
              </a:ext>
            </a:extLst>
          </p:cNvPr>
          <p:cNvSpPr txBox="1"/>
          <p:nvPr/>
        </p:nvSpPr>
        <p:spPr>
          <a:xfrm>
            <a:off x="720432" y="3915031"/>
            <a:ext cx="3455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Freight transporte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: 4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M T, 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16382F-B870-D4E3-46B4-E0497A4DC57A}"/>
              </a:ext>
            </a:extLst>
          </p:cNvPr>
          <p:cNvSpPr txBox="1"/>
          <p:nvPr/>
        </p:nvSpPr>
        <p:spPr>
          <a:xfrm>
            <a:off x="4647333" y="3928546"/>
            <a:ext cx="3989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Passenger transport by all modes of transport</a:t>
            </a:r>
            <a:r>
              <a:rPr lang="lt-LT" sz="1200" b="1" dirty="0">
                <a:solidFill>
                  <a:schemeClr val="accent1">
                    <a:lumMod val="75000"/>
                  </a:schemeClr>
                </a:solidFill>
              </a:rPr>
              <a:t>, M </a:t>
            </a:r>
          </a:p>
          <a:p>
            <a:endParaRPr lang="lt-LT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E5F3F451-6EE1-AF68-57CD-E15EFC09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867" y="2834473"/>
            <a:ext cx="27648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lt-LT" altLang="en-U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lt-LT" alt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OU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passenger numbers continue to grow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34348F-5C7C-DF69-BDBA-251D5A4E0F7F}"/>
              </a:ext>
            </a:extLst>
          </p:cNvPr>
          <p:cNvSpPr txBox="1"/>
          <p:nvPr/>
        </p:nvSpPr>
        <p:spPr>
          <a:xfrm>
            <a:off x="10083659" y="1942743"/>
            <a:ext cx="167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1,52 M</a:t>
            </a:r>
          </a:p>
        </p:txBody>
      </p:sp>
      <p:sp>
        <p:nvSpPr>
          <p:cNvPr id="43" name="Rectangle: Rounded Corners 1082">
            <a:extLst>
              <a:ext uri="{FF2B5EF4-FFF2-40B4-BE49-F238E27FC236}">
                <a16:creationId xmlns:a16="http://schemas.microsoft.com/office/drawing/2014/main" id="{BE1042E7-8515-41BA-CFA8-5878853A2A31}"/>
              </a:ext>
            </a:extLst>
          </p:cNvPr>
          <p:cNvSpPr/>
          <p:nvPr/>
        </p:nvSpPr>
        <p:spPr>
          <a:xfrm>
            <a:off x="8843962" y="3835430"/>
            <a:ext cx="3089795" cy="2106134"/>
          </a:xfrm>
          <a:prstGeom prst="roundRect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6F9879-EDF3-6A74-66CE-A8095E1A3A75}"/>
              </a:ext>
            </a:extLst>
          </p:cNvPr>
          <p:cNvSpPr txBox="1"/>
          <p:nvPr/>
        </p:nvSpPr>
        <p:spPr>
          <a:xfrm>
            <a:off x="9416848" y="5447307"/>
            <a:ext cx="613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Vilnius </a:t>
            </a:r>
            <a:b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(VNO)</a:t>
            </a:r>
            <a:endParaRPr lang="lt-LT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F32168-1137-04D4-A9DD-3C7FED97F89C}"/>
              </a:ext>
            </a:extLst>
          </p:cNvPr>
          <p:cNvSpPr txBox="1"/>
          <p:nvPr/>
        </p:nvSpPr>
        <p:spPr>
          <a:xfrm>
            <a:off x="10406137" y="5452254"/>
            <a:ext cx="593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Kaunas </a:t>
            </a:r>
            <a:b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(KUN) </a:t>
            </a:r>
            <a:endParaRPr lang="lt-LT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748627-832E-E1BD-E79B-3B241E7D5BC5}"/>
              </a:ext>
            </a:extLst>
          </p:cNvPr>
          <p:cNvSpPr txBox="1"/>
          <p:nvPr/>
        </p:nvSpPr>
        <p:spPr>
          <a:xfrm>
            <a:off x="11082689" y="5447307"/>
            <a:ext cx="636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>
                <a:solidFill>
                  <a:schemeClr val="accent1">
                    <a:lumMod val="75000"/>
                  </a:schemeClr>
                </a:solidFill>
              </a:rPr>
              <a:t>Palanga</a:t>
            </a: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800" b="1" dirty="0">
                <a:solidFill>
                  <a:schemeClr val="accent1">
                    <a:lumMod val="75000"/>
                  </a:schemeClr>
                </a:solidFill>
              </a:rPr>
              <a:t>(PLQ)</a:t>
            </a:r>
            <a:endParaRPr lang="lt-LT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B4955C-AD0B-1A86-C3B2-8F716C13730B}"/>
              </a:ext>
            </a:extLst>
          </p:cNvPr>
          <p:cNvSpPr txBox="1"/>
          <p:nvPr/>
        </p:nvSpPr>
        <p:spPr>
          <a:xfrm>
            <a:off x="10722159" y="5712885"/>
            <a:ext cx="13085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</a:t>
            </a:r>
            <a:r>
              <a:rPr lang="lt-LT" sz="1000" b="1" dirty="0">
                <a:solidFill>
                  <a:srgbClr val="2F5597"/>
                </a:solidFill>
              </a:rPr>
              <a:t>6 I Q</a:t>
            </a:r>
            <a:endParaRPr lang="lt-LT" sz="1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579F3D-9A0B-2EE5-ACA2-B9AB3486345E}"/>
              </a:ext>
            </a:extLst>
          </p:cNvPr>
          <p:cNvSpPr txBox="1"/>
          <p:nvPr/>
        </p:nvSpPr>
        <p:spPr>
          <a:xfrm>
            <a:off x="10722159" y="3408417"/>
            <a:ext cx="10936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2026 I </a:t>
            </a:r>
            <a:r>
              <a:rPr lang="lt-LT" sz="1000" b="1" dirty="0">
                <a:solidFill>
                  <a:srgbClr val="2F5597"/>
                </a:solidFill>
              </a:rPr>
              <a:t>Q</a:t>
            </a:r>
            <a:endParaRPr lang="lt-LT" sz="1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262291-001C-AA54-14F5-5FF2B4DC4EA3}"/>
              </a:ext>
            </a:extLst>
          </p:cNvPr>
          <p:cNvSpPr txBox="1"/>
          <p:nvPr/>
        </p:nvSpPr>
        <p:spPr>
          <a:xfrm>
            <a:off x="3247465" y="5717331"/>
            <a:ext cx="111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</a:t>
            </a:r>
            <a:r>
              <a:rPr lang="lt-LT" sz="1000" b="1" dirty="0">
                <a:solidFill>
                  <a:srgbClr val="2F5597"/>
                </a:solidFill>
              </a:rPr>
              <a:t>6 I Q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393E8B-BC25-69A6-7E67-5B26CFE316C7}"/>
              </a:ext>
            </a:extLst>
          </p:cNvPr>
          <p:cNvSpPr txBox="1"/>
          <p:nvPr/>
        </p:nvSpPr>
        <p:spPr>
          <a:xfrm>
            <a:off x="3173084" y="3436144"/>
            <a:ext cx="10238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2F5597"/>
                </a:solidFill>
              </a:rPr>
              <a:t>2025 1-12 </a:t>
            </a:r>
            <a:endParaRPr lang="lt-LT" sz="900" b="1" dirty="0">
              <a:solidFill>
                <a:srgbClr val="2F5597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CA2251-0ACC-2070-FA2D-856D96D295D2}"/>
              </a:ext>
            </a:extLst>
          </p:cNvPr>
          <p:cNvSpPr txBox="1"/>
          <p:nvPr/>
        </p:nvSpPr>
        <p:spPr>
          <a:xfrm>
            <a:off x="7416577" y="3415611"/>
            <a:ext cx="12397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2F5597"/>
                </a:solidFill>
              </a:rPr>
              <a:t>2026</a:t>
            </a:r>
            <a:r>
              <a:rPr lang="lt-LT" sz="1000" b="1" dirty="0">
                <a:solidFill>
                  <a:srgbClr val="2F5597"/>
                </a:solidFill>
              </a:rPr>
              <a:t> </a:t>
            </a:r>
            <a:r>
              <a:rPr lang="en-US" sz="1000" b="1" dirty="0">
                <a:solidFill>
                  <a:srgbClr val="2F5597"/>
                </a:solidFill>
              </a:rPr>
              <a:t>I</a:t>
            </a:r>
            <a:r>
              <a:rPr lang="lt-LT" sz="1000" b="1" dirty="0">
                <a:solidFill>
                  <a:srgbClr val="2F5597"/>
                </a:solidFill>
              </a:rPr>
              <a:t> Q</a:t>
            </a:r>
            <a:endParaRPr lang="lt-LT" sz="1000" dirty="0"/>
          </a:p>
        </p:txBody>
      </p:sp>
      <p:grpSp>
        <p:nvGrpSpPr>
          <p:cNvPr id="55" name="Group 1032">
            <a:extLst>
              <a:ext uri="{FF2B5EF4-FFF2-40B4-BE49-F238E27FC236}">
                <a16:creationId xmlns:a16="http://schemas.microsoft.com/office/drawing/2014/main" id="{B52B7A7A-1055-C6CE-249A-4435A84F5398}"/>
              </a:ext>
            </a:extLst>
          </p:cNvPr>
          <p:cNvGrpSpPr/>
          <p:nvPr/>
        </p:nvGrpSpPr>
        <p:grpSpPr>
          <a:xfrm>
            <a:off x="8946587" y="730639"/>
            <a:ext cx="3964565" cy="894361"/>
            <a:chOff x="7265964" y="695973"/>
            <a:chExt cx="3523365" cy="89159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A037F27-5C8F-B238-E36C-6CBB023AAFF7}"/>
                </a:ext>
              </a:extLst>
            </p:cNvPr>
            <p:cNvSpPr txBox="1"/>
            <p:nvPr/>
          </p:nvSpPr>
          <p:spPr>
            <a:xfrm>
              <a:off x="7265964" y="695973"/>
              <a:ext cx="2684050" cy="33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b="1" dirty="0" err="1">
                  <a:solidFill>
                    <a:schemeClr val="accent1">
                      <a:lumMod val="75000"/>
                    </a:schemeClr>
                  </a:solidFill>
                </a:rPr>
                <a:t>Transport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600" b="1" dirty="0" err="1">
                  <a:solidFill>
                    <a:schemeClr val="accent1">
                      <a:lumMod val="75000"/>
                    </a:schemeClr>
                  </a:solidFill>
                </a:rPr>
                <a:t>sector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600" b="1" dirty="0" err="1">
                  <a:solidFill>
                    <a:schemeClr val="accent1">
                      <a:lumMod val="75000"/>
                    </a:schemeClr>
                  </a:solidFill>
                </a:rPr>
                <a:t>employees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F5F3EB-30DB-38D2-9F9B-AC57AB597FEF}"/>
                </a:ext>
              </a:extLst>
            </p:cNvPr>
            <p:cNvSpPr txBox="1"/>
            <p:nvPr/>
          </p:nvSpPr>
          <p:spPr>
            <a:xfrm>
              <a:off x="7956620" y="960731"/>
              <a:ext cx="1772995" cy="33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</a:rPr>
                <a:t>152 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k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600" b="1" dirty="0">
                  <a:solidFill>
                    <a:srgbClr val="082A7F"/>
                  </a:solidFill>
                </a:rPr>
                <a:t>or 10 % 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6F463D-487E-5480-5E67-47F85EEDB676}"/>
                </a:ext>
              </a:extLst>
            </p:cNvPr>
            <p:cNvSpPr txBox="1"/>
            <p:nvPr/>
          </p:nvSpPr>
          <p:spPr>
            <a:xfrm>
              <a:off x="7606854" y="1196298"/>
              <a:ext cx="3182475" cy="306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82A7F"/>
                  </a:solidFill>
                </a:rPr>
                <a:t>of the country workforce</a:t>
              </a:r>
              <a:endParaRPr lang="en-GB" sz="1400" b="1" dirty="0">
                <a:solidFill>
                  <a:srgbClr val="082A7F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D7BD10-2156-FAD9-FAF9-70D1C2917DFF}"/>
                </a:ext>
              </a:extLst>
            </p:cNvPr>
            <p:cNvSpPr txBox="1"/>
            <p:nvPr/>
          </p:nvSpPr>
          <p:spPr>
            <a:xfrm>
              <a:off x="9329932" y="1388131"/>
              <a:ext cx="930795" cy="199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2F5597"/>
                  </a:solidFill>
                </a:rPr>
                <a:t>2025</a:t>
              </a:r>
              <a:r>
                <a:rPr lang="lt-LT" sz="700" b="1" dirty="0">
                  <a:solidFill>
                    <a:srgbClr val="2F5597"/>
                  </a:solidFill>
                </a:rPr>
                <a:t> </a:t>
              </a:r>
              <a:r>
                <a:rPr lang="en-US" sz="700" b="1" dirty="0">
                  <a:solidFill>
                    <a:srgbClr val="2F5597"/>
                  </a:solidFill>
                </a:rPr>
                <a:t>1-12 </a:t>
              </a:r>
              <a:endParaRPr lang="lt-LT" sz="700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26EA296-18ED-69CF-F010-64AD5F01C9EB}"/>
              </a:ext>
            </a:extLst>
          </p:cNvPr>
          <p:cNvSpPr txBox="1"/>
          <p:nvPr/>
        </p:nvSpPr>
        <p:spPr>
          <a:xfrm>
            <a:off x="3738339" y="1465042"/>
            <a:ext cx="6192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2F5597"/>
                </a:solidFill>
              </a:rPr>
              <a:t>2025 1-12 </a:t>
            </a:r>
            <a:endParaRPr lang="lt-LT" sz="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116510-2D79-5E98-E4C3-A3F8527B2D70}"/>
              </a:ext>
            </a:extLst>
          </p:cNvPr>
          <p:cNvSpPr txBox="1"/>
          <p:nvPr/>
        </p:nvSpPr>
        <p:spPr>
          <a:xfrm>
            <a:off x="1511579" y="1457616"/>
            <a:ext cx="7171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2F5597"/>
                </a:solidFill>
              </a:rPr>
              <a:t>2025 1-12</a:t>
            </a:r>
            <a:endParaRPr lang="lt-LT" sz="7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FA031EC-10B7-EF2D-3BCC-DBEDBFBADE50}"/>
              </a:ext>
            </a:extLst>
          </p:cNvPr>
          <p:cNvSpPr txBox="1"/>
          <p:nvPr/>
        </p:nvSpPr>
        <p:spPr>
          <a:xfrm>
            <a:off x="3162436" y="1246881"/>
            <a:ext cx="971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b="1" dirty="0">
                <a:solidFill>
                  <a:srgbClr val="082A7F"/>
                </a:solidFill>
              </a:rPr>
              <a:t>5,</a:t>
            </a:r>
            <a:r>
              <a:rPr lang="en-US" sz="1600" b="1" dirty="0">
                <a:solidFill>
                  <a:srgbClr val="082A7F"/>
                </a:solidFill>
              </a:rPr>
              <a:t>6</a:t>
            </a:r>
            <a:r>
              <a:rPr lang="en-GB" sz="1600" b="1" dirty="0">
                <a:solidFill>
                  <a:srgbClr val="082A7F"/>
                </a:solidFill>
              </a:rPr>
              <a:t> %</a:t>
            </a:r>
          </a:p>
        </p:txBody>
      </p:sp>
      <p:pic>
        <p:nvPicPr>
          <p:cNvPr id="78" name="Grafinis elementas 38">
            <a:extLst>
              <a:ext uri="{FF2B5EF4-FFF2-40B4-BE49-F238E27FC236}">
                <a16:creationId xmlns:a16="http://schemas.microsoft.com/office/drawing/2014/main" id="{0D167548-A009-8DFD-9830-945E002444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9022" y="1325907"/>
            <a:ext cx="200002" cy="173788"/>
          </a:xfrm>
          <a:prstGeom prst="rect">
            <a:avLst/>
          </a:prstGeom>
        </p:spPr>
      </p:pic>
      <p:grpSp>
        <p:nvGrpSpPr>
          <p:cNvPr id="79" name="Group 1038">
            <a:extLst>
              <a:ext uri="{FF2B5EF4-FFF2-40B4-BE49-F238E27FC236}">
                <a16:creationId xmlns:a16="http://schemas.microsoft.com/office/drawing/2014/main" id="{F3C4E263-0381-D8C9-1FBF-62D0ACF439B5}"/>
              </a:ext>
            </a:extLst>
          </p:cNvPr>
          <p:cNvGrpSpPr/>
          <p:nvPr/>
        </p:nvGrpSpPr>
        <p:grpSpPr>
          <a:xfrm>
            <a:off x="4713194" y="722750"/>
            <a:ext cx="3772445" cy="918739"/>
            <a:chOff x="3629567" y="675850"/>
            <a:chExt cx="3293467" cy="91873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F6071B0-0749-3F85-3D32-4B1DD0C25D2D}"/>
                </a:ext>
              </a:extLst>
            </p:cNvPr>
            <p:cNvSpPr txBox="1"/>
            <p:nvPr/>
          </p:nvSpPr>
          <p:spPr>
            <a:xfrm>
              <a:off x="3629567" y="675850"/>
              <a:ext cx="3293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t-LT" sz="1600" b="1" dirty="0" err="1">
                  <a:solidFill>
                    <a:schemeClr val="accent1">
                      <a:lumMod val="75000"/>
                    </a:schemeClr>
                  </a:solidFill>
                </a:rPr>
                <a:t>Export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600" b="1" dirty="0" err="1">
                  <a:solidFill>
                    <a:schemeClr val="accent1">
                      <a:lumMod val="75000"/>
                    </a:schemeClr>
                  </a:solidFill>
                </a:rPr>
                <a:t>of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600" b="1" dirty="0" err="1">
                  <a:solidFill>
                    <a:schemeClr val="accent1">
                      <a:lumMod val="75000"/>
                    </a:schemeClr>
                  </a:solidFill>
                </a:rPr>
                <a:t>transport</a:t>
              </a:r>
              <a:r>
                <a:rPr lang="lt-LT" sz="1600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lt-LT" sz="1600" b="1" dirty="0" err="1">
                  <a:solidFill>
                    <a:schemeClr val="accent1">
                      <a:lumMod val="75000"/>
                    </a:schemeClr>
                  </a:solidFill>
                </a:rPr>
                <a:t>services</a:t>
              </a:r>
              <a:endParaRPr lang="en-GB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B4AD39E-2767-CA7B-EE42-805468A2A64F}"/>
                </a:ext>
              </a:extLst>
            </p:cNvPr>
            <p:cNvSpPr txBox="1"/>
            <p:nvPr/>
          </p:nvSpPr>
          <p:spPr>
            <a:xfrm>
              <a:off x="4908370" y="927175"/>
              <a:ext cx="1067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b="1" dirty="0">
                  <a:solidFill>
                    <a:srgbClr val="082A7F"/>
                  </a:solidFill>
                </a:rPr>
                <a:t>11 </a:t>
              </a:r>
              <a:r>
                <a:rPr lang="lt-LT" sz="1600" b="1" dirty="0" err="1">
                  <a:solidFill>
                    <a:srgbClr val="082A7F"/>
                  </a:solidFill>
                </a:rPr>
                <a:t>bn</a:t>
              </a:r>
              <a:r>
                <a:rPr lang="en-GB" sz="1600" b="1" dirty="0">
                  <a:solidFill>
                    <a:srgbClr val="082A7F"/>
                  </a:solidFill>
                </a:rPr>
                <a:t> </a:t>
              </a:r>
              <a:r>
                <a:rPr lang="en-GB" sz="1600" b="1" i="0" dirty="0">
                  <a:solidFill>
                    <a:srgbClr val="082A7F"/>
                  </a:solidFill>
                  <a:effectLst/>
                  <a:latin typeface="Roboto" panose="02000000000000000000" pitchFamily="2" charset="0"/>
                </a:rPr>
                <a:t>€</a:t>
              </a:r>
              <a:endParaRPr lang="en-GB" sz="1600" b="1" dirty="0">
                <a:solidFill>
                  <a:srgbClr val="082A7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0DAD932-EEE5-10EF-1EAA-B831CAA4C35B}"/>
                </a:ext>
              </a:extLst>
            </p:cNvPr>
            <p:cNvSpPr txBox="1"/>
            <p:nvPr/>
          </p:nvSpPr>
          <p:spPr>
            <a:xfrm>
              <a:off x="5930394" y="1394534"/>
              <a:ext cx="61233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rgbClr val="2F5597"/>
                  </a:solidFill>
                </a:rPr>
                <a:t>2025 1-12</a:t>
              </a:r>
              <a:r>
                <a:rPr lang="lt-LT" sz="700" b="1" dirty="0">
                  <a:solidFill>
                    <a:srgbClr val="2F5597"/>
                  </a:solidFill>
                </a:rPr>
                <a:t> </a:t>
              </a:r>
              <a:endParaRPr lang="lt-LT" sz="7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7AB46A2-49D5-B33F-9C71-8068ACABF921}"/>
                </a:ext>
              </a:extLst>
            </p:cNvPr>
            <p:cNvSpPr txBox="1"/>
            <p:nvPr/>
          </p:nvSpPr>
          <p:spPr>
            <a:xfrm>
              <a:off x="5233377" y="1181840"/>
              <a:ext cx="703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1600" b="1" dirty="0">
                  <a:solidFill>
                    <a:srgbClr val="082A7F"/>
                  </a:solidFill>
                </a:rPr>
                <a:t>5</a:t>
              </a:r>
              <a:r>
                <a:rPr lang="en-GB" sz="1600" b="1" dirty="0">
                  <a:solidFill>
                    <a:srgbClr val="082A7F"/>
                  </a:solidFill>
                </a:rPr>
                <a:t>%</a:t>
              </a:r>
            </a:p>
          </p:txBody>
        </p:sp>
        <p:pic>
          <p:nvPicPr>
            <p:cNvPr id="86" name="Grafinis elementas 38">
              <a:extLst>
                <a:ext uri="{FF2B5EF4-FFF2-40B4-BE49-F238E27FC236}">
                  <a16:creationId xmlns:a16="http://schemas.microsoft.com/office/drawing/2014/main" id="{CE5B6558-3892-FA0F-F4BD-F77914D874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09547" y="1268459"/>
              <a:ext cx="200002" cy="173788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6E6D087-6FD1-A6D3-30F6-97DC98DD4E1C}"/>
              </a:ext>
            </a:extLst>
          </p:cNvPr>
          <p:cNvSpPr txBox="1"/>
          <p:nvPr/>
        </p:nvSpPr>
        <p:spPr>
          <a:xfrm>
            <a:off x="4572548" y="1827712"/>
            <a:ext cx="3895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port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</a:rPr>
              <a:t>Klaipėd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handled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11 M T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cargo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lt-LT" sz="1600" b="1" dirty="0" err="1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lt-LT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% increase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ED6CA-DCC9-DABB-53B6-0AD3657FA873}"/>
              </a:ext>
            </a:extLst>
          </p:cNvPr>
          <p:cNvSpPr txBox="1"/>
          <p:nvPr/>
        </p:nvSpPr>
        <p:spPr>
          <a:xfrm>
            <a:off x="525831" y="1838003"/>
            <a:ext cx="3671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 err="1">
                <a:solidFill>
                  <a:srgbClr val="082A7F"/>
                </a:solidFill>
              </a:rPr>
              <a:t>Main</a:t>
            </a:r>
            <a:r>
              <a:rPr lang="lt-LT" sz="1600" b="1" dirty="0">
                <a:solidFill>
                  <a:srgbClr val="082A7F"/>
                </a:solidFill>
              </a:rPr>
              <a:t> </a:t>
            </a:r>
            <a:r>
              <a:rPr lang="lt-LT" sz="1600" b="1" dirty="0" err="1">
                <a:solidFill>
                  <a:srgbClr val="082A7F"/>
                </a:solidFill>
              </a:rPr>
              <a:t>transport</a:t>
            </a:r>
            <a:r>
              <a:rPr lang="lt-LT" sz="1600" b="1" dirty="0">
                <a:solidFill>
                  <a:srgbClr val="082A7F"/>
                </a:solidFill>
              </a:rPr>
              <a:t> </a:t>
            </a:r>
            <a:r>
              <a:rPr lang="fr-FR" sz="1600" b="1" dirty="0">
                <a:solidFill>
                  <a:srgbClr val="082A7F"/>
                </a:solidFill>
              </a:rPr>
              <a:t>e</a:t>
            </a:r>
            <a:r>
              <a:rPr lang="lt-LT" sz="1600" b="1" dirty="0">
                <a:solidFill>
                  <a:srgbClr val="082A7F"/>
                </a:solidFill>
              </a:rPr>
              <a:t>x</a:t>
            </a:r>
            <a:r>
              <a:rPr lang="fr-FR" sz="1600" b="1" dirty="0">
                <a:solidFill>
                  <a:srgbClr val="082A7F"/>
                </a:solidFill>
              </a:rPr>
              <a:t>port</a:t>
            </a:r>
            <a:r>
              <a:rPr lang="lt-LT" sz="1600" b="1" dirty="0">
                <a:solidFill>
                  <a:srgbClr val="082A7F"/>
                </a:solidFill>
              </a:rPr>
              <a:t> </a:t>
            </a:r>
            <a:r>
              <a:rPr lang="lt-LT" sz="1600" b="1" dirty="0" err="1">
                <a:solidFill>
                  <a:srgbClr val="082A7F"/>
                </a:solidFill>
              </a:rPr>
              <a:t>markets</a:t>
            </a:r>
            <a:r>
              <a:rPr lang="lt-LT" sz="1600" b="1" dirty="0">
                <a:solidFill>
                  <a:srgbClr val="082A7F"/>
                </a:solidFill>
              </a:rPr>
              <a:t> M </a:t>
            </a:r>
            <a:r>
              <a:rPr lang="en-GB" sz="1600" b="1" dirty="0">
                <a:solidFill>
                  <a:srgbClr val="082A7F"/>
                </a:solidFill>
                <a:latin typeface="Roboto" panose="02000000000000000000" pitchFamily="2" charset="0"/>
              </a:rPr>
              <a:t>€</a:t>
            </a:r>
            <a:endParaRPr lang="en-GB" sz="1600" b="1" dirty="0">
              <a:solidFill>
                <a:srgbClr val="082A7F"/>
              </a:solidFill>
            </a:endParaRPr>
          </a:p>
        </p:txBody>
      </p:sp>
      <p:pic>
        <p:nvPicPr>
          <p:cNvPr id="160" name="Picture 159" descr="A blue line drawing of a plane&#10;&#10;AI-generated content may be incorrect.">
            <a:extLst>
              <a:ext uri="{FF2B5EF4-FFF2-40B4-BE49-F238E27FC236}">
                <a16:creationId xmlns:a16="http://schemas.microsoft.com/office/drawing/2014/main" id="{1AA35199-4B9B-AE9F-CC17-48A1649F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 b="10897"/>
          <a:stretch>
            <a:fillRect/>
          </a:stretch>
        </p:blipFill>
        <p:spPr>
          <a:xfrm>
            <a:off x="8983425" y="1893825"/>
            <a:ext cx="1016703" cy="84896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3443E06D-F2F1-1213-28EC-FE828CFC1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187" y="1045846"/>
            <a:ext cx="467724" cy="556815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DE59BCBA-C448-450E-7BA5-01F45D397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749" y="1095454"/>
            <a:ext cx="435191" cy="445865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E091367E-6E06-63E7-3EC0-0742C7675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65" y="1010962"/>
            <a:ext cx="497953" cy="5121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29128EA-70BB-10FE-F2D0-02AFD4DA90AF}"/>
              </a:ext>
            </a:extLst>
          </p:cNvPr>
          <p:cNvSpPr txBox="1"/>
          <p:nvPr/>
        </p:nvSpPr>
        <p:spPr>
          <a:xfrm>
            <a:off x="9425605" y="3821182"/>
            <a:ext cx="210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Number of flights</a:t>
            </a:r>
            <a:endParaRPr lang="lt-LT" sz="1600" dirty="0">
              <a:solidFill>
                <a:srgbClr val="2F559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0D04B-AD7B-B334-19DC-4C800C7D2275}"/>
              </a:ext>
            </a:extLst>
          </p:cNvPr>
          <p:cNvSpPr txBox="1"/>
          <p:nvPr/>
        </p:nvSpPr>
        <p:spPr>
          <a:xfrm>
            <a:off x="10408426" y="2376135"/>
            <a:ext cx="167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chemeClr val="accent1">
                    <a:lumMod val="75000"/>
                  </a:schemeClr>
                </a:solidFill>
              </a:rPr>
              <a:t>+8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Paveikslėlis 35">
            <a:extLst>
              <a:ext uri="{FF2B5EF4-FFF2-40B4-BE49-F238E27FC236}">
                <a16:creationId xmlns:a16="http://schemas.microsoft.com/office/drawing/2014/main" id="{92EFCAF0-4F42-6BF2-3B9E-C4F52AA24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0588" y="4135696"/>
            <a:ext cx="2260980" cy="1329768"/>
          </a:xfrm>
          <a:prstGeom prst="rect">
            <a:avLst/>
          </a:prstGeom>
        </p:spPr>
      </p:pic>
      <p:pic>
        <p:nvPicPr>
          <p:cNvPr id="48" name="Paveikslėlis 47">
            <a:extLst>
              <a:ext uri="{FF2B5EF4-FFF2-40B4-BE49-F238E27FC236}">
                <a16:creationId xmlns:a16="http://schemas.microsoft.com/office/drawing/2014/main" id="{EC872568-CEC4-2D52-394F-FE3AB14B8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3500" y="4241665"/>
            <a:ext cx="3087990" cy="1577625"/>
          </a:xfrm>
          <a:prstGeom prst="rect">
            <a:avLst/>
          </a:prstGeom>
        </p:spPr>
      </p:pic>
      <p:pic>
        <p:nvPicPr>
          <p:cNvPr id="51" name="Picture 175">
            <a:extLst>
              <a:ext uri="{FF2B5EF4-FFF2-40B4-BE49-F238E27FC236}">
                <a16:creationId xmlns:a16="http://schemas.microsoft.com/office/drawing/2014/main" id="{3C88A95B-ED9B-4E20-66EA-BA426B8070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5801" y="1038667"/>
            <a:ext cx="435532" cy="442873"/>
          </a:xfrm>
          <a:prstGeom prst="rect">
            <a:avLst/>
          </a:prstGeom>
        </p:spPr>
      </p:pic>
      <p:pic>
        <p:nvPicPr>
          <p:cNvPr id="66" name="Picture 161" descr="Dump truck with solid fill">
            <a:extLst>
              <a:ext uri="{FF2B5EF4-FFF2-40B4-BE49-F238E27FC236}">
                <a16:creationId xmlns:a16="http://schemas.microsoft.com/office/drawing/2014/main" id="{5E6C78C0-A550-ED8A-880C-65FA9793270B}"/>
              </a:ext>
            </a:extLst>
          </p:cNvPr>
          <p:cNvPicPr>
            <a:picLocks noChangeAspect="1"/>
          </p:cNvPicPr>
          <p:nvPr/>
        </p:nvPicPr>
        <p:blipFill>
          <a:blip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79942" y="4621265"/>
            <a:ext cx="522720" cy="579646"/>
          </a:xfrm>
          <a:prstGeom prst="rect">
            <a:avLst/>
          </a:prstGeom>
        </p:spPr>
      </p:pic>
      <p:pic>
        <p:nvPicPr>
          <p:cNvPr id="69" name="Paveikslėlis 68">
            <a:extLst>
              <a:ext uri="{FF2B5EF4-FFF2-40B4-BE49-F238E27FC236}">
                <a16:creationId xmlns:a16="http://schemas.microsoft.com/office/drawing/2014/main" id="{FF039DD2-993F-8C57-C230-F6E1CB4918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7876" y="4668903"/>
            <a:ext cx="453910" cy="50702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8B6B374-5ECB-4607-F590-13A242D53B59}"/>
              </a:ext>
            </a:extLst>
          </p:cNvPr>
          <p:cNvSpPr txBox="1"/>
          <p:nvPr/>
        </p:nvSpPr>
        <p:spPr>
          <a:xfrm>
            <a:off x="3303223" y="419023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+</a:t>
            </a:r>
            <a:r>
              <a:rPr lang="lt-LT" sz="1200" b="1" dirty="0">
                <a:solidFill>
                  <a:srgbClr val="00B050"/>
                </a:solidFill>
              </a:rPr>
              <a:t>1</a:t>
            </a:r>
            <a:r>
              <a:rPr lang="en-US" sz="1200" b="1" dirty="0">
                <a:solidFill>
                  <a:srgbClr val="00B050"/>
                </a:solidFill>
              </a:rPr>
              <a:t>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pic>
        <p:nvPicPr>
          <p:cNvPr id="89" name="Paveikslėlis 88">
            <a:extLst>
              <a:ext uri="{FF2B5EF4-FFF2-40B4-BE49-F238E27FC236}">
                <a16:creationId xmlns:a16="http://schemas.microsoft.com/office/drawing/2014/main" id="{B5B19424-B92A-E256-6917-F5BA4D3BCE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157" y="2151313"/>
            <a:ext cx="3149703" cy="1313750"/>
          </a:xfrm>
          <a:prstGeom prst="rect">
            <a:avLst/>
          </a:prstGeom>
        </p:spPr>
      </p:pic>
      <p:pic>
        <p:nvPicPr>
          <p:cNvPr id="91" name="Paveikslėlis 90">
            <a:extLst>
              <a:ext uri="{FF2B5EF4-FFF2-40B4-BE49-F238E27FC236}">
                <a16:creationId xmlns:a16="http://schemas.microsoft.com/office/drawing/2014/main" id="{555E893D-E7E7-BD60-DDDC-35B096B7CE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5727" y="2429844"/>
            <a:ext cx="3154293" cy="102576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E3C5F2B-FABA-A8C5-F4E2-2A1B79993739}"/>
              </a:ext>
            </a:extLst>
          </p:cNvPr>
          <p:cNvSpPr txBox="1"/>
          <p:nvPr/>
        </p:nvSpPr>
        <p:spPr>
          <a:xfrm>
            <a:off x="5064977" y="2563712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>
                <a:solidFill>
                  <a:srgbClr val="00B050"/>
                </a:solidFill>
              </a:rPr>
              <a:t>+7</a:t>
            </a:r>
            <a:r>
              <a:rPr lang="en-US" sz="1200" b="1" dirty="0">
                <a:solidFill>
                  <a:srgbClr val="00B050"/>
                </a:solidFill>
              </a:rPr>
              <a:t>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307B985-16E1-D229-FC4F-0D8B84DC5B0D}"/>
              </a:ext>
            </a:extLst>
          </p:cNvPr>
          <p:cNvSpPr txBox="1"/>
          <p:nvPr/>
        </p:nvSpPr>
        <p:spPr>
          <a:xfrm>
            <a:off x="6137344" y="254593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-13%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D29A64-7C68-EE34-7C60-B339625432CC}"/>
              </a:ext>
            </a:extLst>
          </p:cNvPr>
          <p:cNvSpPr txBox="1"/>
          <p:nvPr/>
        </p:nvSpPr>
        <p:spPr>
          <a:xfrm>
            <a:off x="7233475" y="2173351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b="1" dirty="0">
                <a:solidFill>
                  <a:srgbClr val="00B050"/>
                </a:solidFill>
              </a:rPr>
              <a:t>+</a:t>
            </a:r>
            <a:r>
              <a:rPr lang="en-US" sz="1200" b="1" dirty="0">
                <a:solidFill>
                  <a:srgbClr val="00B050"/>
                </a:solidFill>
              </a:rPr>
              <a:t>19%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pic>
        <p:nvPicPr>
          <p:cNvPr id="96" name="Paveikslėlis 95">
            <a:extLst>
              <a:ext uri="{FF2B5EF4-FFF2-40B4-BE49-F238E27FC236}">
                <a16:creationId xmlns:a16="http://schemas.microsoft.com/office/drawing/2014/main" id="{87702629-8488-2570-E39D-BF1512FB2F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9842" y="4444926"/>
            <a:ext cx="2730292" cy="126596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43FCB63-6BDA-0D39-2FD7-8E8830535FFC}"/>
              </a:ext>
            </a:extLst>
          </p:cNvPr>
          <p:cNvSpPr txBox="1"/>
          <p:nvPr/>
        </p:nvSpPr>
        <p:spPr>
          <a:xfrm>
            <a:off x="1248525" y="4960207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+</a:t>
            </a:r>
            <a:r>
              <a:rPr lang="lt-LT" sz="1200" b="1" dirty="0">
                <a:solidFill>
                  <a:srgbClr val="00B050"/>
                </a:solidFill>
              </a:rPr>
              <a:t>12</a:t>
            </a:r>
            <a:r>
              <a:rPr lang="en-US" sz="1200" b="1" dirty="0">
                <a:solidFill>
                  <a:srgbClr val="00B050"/>
                </a:solidFill>
              </a:rPr>
              <a:t>%</a:t>
            </a:r>
            <a:endParaRPr lang="lt-LT" sz="1200" b="1" dirty="0">
              <a:solidFill>
                <a:srgbClr val="00B050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530923-69E3-875B-EDDE-B917A5B7B62E}"/>
              </a:ext>
            </a:extLst>
          </p:cNvPr>
          <p:cNvSpPr txBox="1"/>
          <p:nvPr/>
        </p:nvSpPr>
        <p:spPr>
          <a:xfrm>
            <a:off x="2263920" y="493941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-</a:t>
            </a:r>
            <a:r>
              <a:rPr lang="lt-LT" sz="1200" b="1" dirty="0">
                <a:solidFill>
                  <a:srgbClr val="FF0000"/>
                </a:solidFill>
              </a:rPr>
              <a:t>19</a:t>
            </a:r>
            <a:r>
              <a:rPr lang="en-US" sz="1200" b="1" dirty="0">
                <a:solidFill>
                  <a:srgbClr val="FF0000"/>
                </a:solidFill>
              </a:rPr>
              <a:t>%</a:t>
            </a:r>
            <a:endParaRPr lang="lt-L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6299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Pasirinktinis 2">
      <a:dk1>
        <a:srgbClr val="072268"/>
      </a:dk1>
      <a:lt1>
        <a:srgbClr val="DCECFF"/>
      </a:lt1>
      <a:dk2>
        <a:srgbClr val="70A3E0"/>
      </a:dk2>
      <a:lt2>
        <a:srgbClr val="97BCF0"/>
      </a:lt2>
      <a:accent1>
        <a:srgbClr val="0B38A9"/>
      </a:accent1>
      <a:accent2>
        <a:srgbClr val="000000"/>
      </a:accent2>
      <a:accent3>
        <a:srgbClr val="DCE9F8"/>
      </a:accent3>
      <a:accent4>
        <a:srgbClr val="FFFFFF"/>
      </a:accent4>
      <a:accent5>
        <a:srgbClr val="245EA4"/>
      </a:accent5>
      <a:accent6>
        <a:srgbClr val="2D75CD"/>
      </a:accent6>
      <a:hlink>
        <a:srgbClr val="0563C1"/>
      </a:hlink>
      <a:folHlink>
        <a:srgbClr val="7FAC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174</Words>
  <Application>Microsoft Office PowerPoint</Application>
  <PresentationFormat>Plačiaekranė</PresentationFormat>
  <Paragraphs>41</Paragraphs>
  <Slides>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Aptos</vt:lpstr>
      <vt:lpstr>Arial</vt:lpstr>
      <vt:lpstr>Roboto</vt:lpstr>
      <vt:lpstr>„Office“ tema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Gravitas Partners</dc:creator>
  <cp:lastModifiedBy>Natalija Baranauskienė</cp:lastModifiedBy>
  <cp:revision>24</cp:revision>
  <dcterms:created xsi:type="dcterms:W3CDTF">2025-11-17T07:56:40Z</dcterms:created>
  <dcterms:modified xsi:type="dcterms:W3CDTF">2026-05-25T08:00:55Z</dcterms:modified>
</cp:coreProperties>
</file>