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5"/>
  </p:sldMasterIdLst>
  <p:notesMasterIdLst>
    <p:notesMasterId r:id="rId50"/>
  </p:notesMasterIdLst>
  <p:handoutMasterIdLst>
    <p:handoutMasterId r:id="rId51"/>
  </p:handoutMasterIdLst>
  <p:sldIdLst>
    <p:sldId id="621" r:id="rId6"/>
    <p:sldId id="756" r:id="rId7"/>
    <p:sldId id="744" r:id="rId8"/>
    <p:sldId id="684" r:id="rId9"/>
    <p:sldId id="689" r:id="rId10"/>
    <p:sldId id="737" r:id="rId11"/>
    <p:sldId id="742" r:id="rId12"/>
    <p:sldId id="747" r:id="rId13"/>
    <p:sldId id="749" r:id="rId14"/>
    <p:sldId id="738" r:id="rId15"/>
    <p:sldId id="580" r:id="rId16"/>
    <p:sldId id="740" r:id="rId17"/>
    <p:sldId id="715" r:id="rId18"/>
    <p:sldId id="687" r:id="rId19"/>
    <p:sldId id="633" r:id="rId20"/>
    <p:sldId id="688" r:id="rId21"/>
    <p:sldId id="624" r:id="rId22"/>
    <p:sldId id="712" r:id="rId23"/>
    <p:sldId id="693" r:id="rId24"/>
    <p:sldId id="717" r:id="rId25"/>
    <p:sldId id="718" r:id="rId26"/>
    <p:sldId id="696" r:id="rId27"/>
    <p:sldId id="719" r:id="rId28"/>
    <p:sldId id="697" r:id="rId29"/>
    <p:sldId id="699" r:id="rId30"/>
    <p:sldId id="720" r:id="rId31"/>
    <p:sldId id="721" r:id="rId32"/>
    <p:sldId id="701" r:id="rId33"/>
    <p:sldId id="733" r:id="rId34"/>
    <p:sldId id="703" r:id="rId35"/>
    <p:sldId id="746" r:id="rId36"/>
    <p:sldId id="750" r:id="rId37"/>
    <p:sldId id="751" r:id="rId38"/>
    <p:sldId id="752" r:id="rId39"/>
    <p:sldId id="727" r:id="rId40"/>
    <p:sldId id="753" r:id="rId41"/>
    <p:sldId id="707" r:id="rId42"/>
    <p:sldId id="705" r:id="rId43"/>
    <p:sldId id="708" r:id="rId44"/>
    <p:sldId id="741" r:id="rId45"/>
    <p:sldId id="754" r:id="rId46"/>
    <p:sldId id="743" r:id="rId47"/>
    <p:sldId id="549" r:id="rId48"/>
    <p:sldId id="745" r:id="rId49"/>
  </p:sldIdLst>
  <p:sldSz cx="12192000" cy="6858000"/>
  <p:notesSz cx="6858000" cy="9144000"/>
  <p:embeddedFontLst>
    <p:embeddedFont>
      <p:font typeface="Arial Nova Light" panose="020B0304020202020204" pitchFamily="34" charset="0"/>
      <p:regular r:id="rId52"/>
      <p:italic r:id="rId53"/>
    </p:embeddedFont>
    <p:embeddedFont>
      <p:font typeface="Calibri" panose="020F0502020204030204" pitchFamily="34" charset="0"/>
      <p:regular r:id="rId54"/>
      <p:bold r:id="rId55"/>
      <p:italic r:id="rId56"/>
      <p:boldItalic r:id="rId57"/>
    </p:embeddedFont>
    <p:embeddedFont>
      <p:font typeface="Calibri Light" panose="020F0302020204030204" pitchFamily="34" charset="0"/>
      <p:regular r:id="rId58"/>
      <p:italic r:id="rId59"/>
    </p:embeddedFont>
    <p:embeddedFont>
      <p:font typeface="Exo 2 Medium" panose="020B0604020202020204" charset="-70"/>
      <p:regular r:id="rId60"/>
    </p:embeddedFont>
    <p:embeddedFont>
      <p:font typeface="Segoe UI" panose="020B0502040204020203" pitchFamily="34" charset="0"/>
      <p:regular r:id="rId61"/>
      <p:bold r:id="rId62"/>
      <p:italic r:id="rId63"/>
      <p:boldItalic r:id="rId64"/>
    </p:embeddedFont>
  </p:embeddedFontLst>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41665FC-8DE5-4B7D-83BE-1677E0580AE7}">
          <p14:sldIdLst>
            <p14:sldId id="621"/>
            <p14:sldId id="756"/>
            <p14:sldId id="744"/>
            <p14:sldId id="684"/>
            <p14:sldId id="689"/>
            <p14:sldId id="737"/>
            <p14:sldId id="742"/>
            <p14:sldId id="747"/>
            <p14:sldId id="749"/>
            <p14:sldId id="738"/>
            <p14:sldId id="580"/>
            <p14:sldId id="740"/>
            <p14:sldId id="715"/>
            <p14:sldId id="687"/>
            <p14:sldId id="633"/>
            <p14:sldId id="688"/>
            <p14:sldId id="624"/>
            <p14:sldId id="712"/>
            <p14:sldId id="693"/>
            <p14:sldId id="717"/>
            <p14:sldId id="718"/>
            <p14:sldId id="696"/>
            <p14:sldId id="719"/>
            <p14:sldId id="697"/>
            <p14:sldId id="699"/>
            <p14:sldId id="720"/>
            <p14:sldId id="721"/>
            <p14:sldId id="701"/>
            <p14:sldId id="733"/>
            <p14:sldId id="703"/>
            <p14:sldId id="746"/>
            <p14:sldId id="750"/>
            <p14:sldId id="751"/>
            <p14:sldId id="752"/>
            <p14:sldId id="727"/>
            <p14:sldId id="753"/>
            <p14:sldId id="707"/>
            <p14:sldId id="705"/>
            <p14:sldId id="708"/>
            <p14:sldId id="741"/>
            <p14:sldId id="754"/>
            <p14:sldId id="743"/>
            <p14:sldId id="549"/>
            <p14:sldId id="745"/>
          </p14:sldIdLst>
        </p14:section>
      </p14:sectionLst>
    </p:ext>
    <p:ext uri="{EFAFB233-063F-42B5-8137-9DF3F51BA10A}">
      <p15:sldGuideLst xmlns:p15="http://schemas.microsoft.com/office/powerpoint/2012/main">
        <p15:guide id="1" orient="horz" pos="1616" userDrawn="1">
          <p15:clr>
            <a:srgbClr val="A4A3A4"/>
          </p15:clr>
        </p15:guide>
        <p15:guide id="2" pos="59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7A9C732-030D-B09A-D062-AA029F6AD8F9}" name="Lina Norkienė" initials="LN" userId="S::lina.norkiene@kelprojektas.lt::92223b1b-3cec-4ce4-ac5a-b09a72789dc9" providerId="AD"/>
  <p188:author id="{120D344A-7AF2-39D8-18AD-8F03654A5C09}" name="Arvydas Domatas" initials="AD" userId="S::arvydas.domatas@kelprojektas.lt::ed161316-2cd9-4f62-9bfc-36f8b4113507" providerId="AD"/>
  <p188:author id="{2195A891-3B0B-F1F7-19DD-96089D5FDDE1}" name="Algirdas Michelkevičius" initials="AM" userId="S::algirdas.michelkevicius@kelprojektas.lt::99f8f18b-ebec-4828-b250-18abec0cf7e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8235"/>
    <a:srgbClr val="649A3F"/>
    <a:srgbClr val="1B2911"/>
    <a:srgbClr val="A9D18E"/>
    <a:srgbClr val="0E4194"/>
    <a:srgbClr val="006A44"/>
    <a:srgbClr val="4E7932"/>
    <a:srgbClr val="538034"/>
    <a:srgbClr val="49702E"/>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F74AEA-7688-4F21-875B-C59F47BDA9ED}" v="1001" dt="2023-07-27T07:40:22.429"/>
    <p1510:client id="{37316099-EAC7-45F0-9FB1-AA8F922CA9A5}" v="311" dt="2023-07-26T13:41:15.246"/>
    <p1510:client id="{AAA85EC8-8A5F-4634-823C-EE4E8C5F7F22}" v="4" dt="2023-07-26T13:25:53.6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5371" autoAdjust="0"/>
  </p:normalViewPr>
  <p:slideViewPr>
    <p:cSldViewPr snapToGrid="0">
      <p:cViewPr varScale="1">
        <p:scale>
          <a:sx n="122" d="100"/>
          <a:sy n="122" d="100"/>
        </p:scale>
        <p:origin x="114" y="210"/>
      </p:cViewPr>
      <p:guideLst>
        <p:guide orient="horz" pos="1616"/>
        <p:guide pos="597"/>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12.fntdata"/><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viewProps" Target="viewProps.xml"/><Relationship Id="rId5" Type="http://schemas.openxmlformats.org/officeDocument/2006/relationships/slideMaster" Target="slideMasters/slideMaster1.xml"/><Relationship Id="rId61" Type="http://schemas.openxmlformats.org/officeDocument/2006/relationships/font" Target="fonts/font10.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5.fntdata"/><Relationship Id="rId64" Type="http://schemas.openxmlformats.org/officeDocument/2006/relationships/font" Target="fonts/font13.fntdata"/><Relationship Id="rId69"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8.fntdata"/><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3.fntdata"/><Relationship Id="rId62" Type="http://schemas.openxmlformats.org/officeDocument/2006/relationships/font" Target="fonts/font11.fntdata"/><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6.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notesMaster" Target="notesMasters/notesMaster1.xml"/><Relationship Id="rId55" Type="http://schemas.openxmlformats.org/officeDocument/2006/relationships/font" Target="fonts/font4.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6506E8-79DC-4A54-87DB-EA950F1E332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628C1243-FAF6-4F97-8347-5F7AC8EB3A58}">
      <dgm:prSet/>
      <dgm:spPr/>
      <dgm:t>
        <a:bodyPr/>
        <a:lstStyle/>
        <a:p>
          <a:r>
            <a:rPr lang="lt-LT"/>
            <a:t>Numatyti projekto „Rail Baltica“ geležinkelio linijos Kaunas–Lietuvos ir Latvijos valstybių siena regioninių stočių plėtrą</a:t>
          </a:r>
          <a:endParaRPr lang="en-US"/>
        </a:p>
      </dgm:t>
    </dgm:pt>
    <dgm:pt modelId="{F401964D-F391-4CC7-AAA9-4F1C77BC83E4}" type="parTrans" cxnId="{F95151A2-B026-4C31-B29C-712CF2A00B5F}">
      <dgm:prSet/>
      <dgm:spPr/>
      <dgm:t>
        <a:bodyPr/>
        <a:lstStyle/>
        <a:p>
          <a:endParaRPr lang="en-US"/>
        </a:p>
      </dgm:t>
    </dgm:pt>
    <dgm:pt modelId="{187C39F2-C2EC-4168-AB64-22E095E73D22}" type="sibTrans" cxnId="{F95151A2-B026-4C31-B29C-712CF2A00B5F}">
      <dgm:prSet/>
      <dgm:spPr/>
      <dgm:t>
        <a:bodyPr/>
        <a:lstStyle/>
        <a:p>
          <a:endParaRPr lang="en-US"/>
        </a:p>
      </dgm:t>
    </dgm:pt>
    <dgm:pt modelId="{1358775C-6F76-43A5-B009-EDEEB84B23C8}">
      <dgm:prSet/>
      <dgm:spPr/>
      <dgm:t>
        <a:bodyPr/>
        <a:lstStyle/>
        <a:p>
          <a:r>
            <a:rPr lang="lt-LT"/>
            <a:t>Numatyti projekto „Rail Baltica“ geležinkelio linijos Kaunas–Lietuvos ir Latvijos valstybių siena elektrifikacijos bei geležinkelių transporto eismo kontrolės, valdymo ir signalizacijos sistemų ir jų įrenginių plėtrą</a:t>
          </a:r>
          <a:endParaRPr lang="en-US"/>
        </a:p>
      </dgm:t>
    </dgm:pt>
    <dgm:pt modelId="{32A448BA-414A-4154-9EF5-4A9976701BB7}" type="parTrans" cxnId="{682C4A1D-4096-4EE8-801A-AD204DEAC7F0}">
      <dgm:prSet/>
      <dgm:spPr/>
      <dgm:t>
        <a:bodyPr/>
        <a:lstStyle/>
        <a:p>
          <a:endParaRPr lang="en-US"/>
        </a:p>
      </dgm:t>
    </dgm:pt>
    <dgm:pt modelId="{A5E9D5C5-5BE0-41B8-8CC5-ADFB362BA15F}" type="sibTrans" cxnId="{682C4A1D-4096-4EE8-801A-AD204DEAC7F0}">
      <dgm:prSet/>
      <dgm:spPr/>
      <dgm:t>
        <a:bodyPr/>
        <a:lstStyle/>
        <a:p>
          <a:endParaRPr lang="en-US"/>
        </a:p>
      </dgm:t>
    </dgm:pt>
    <dgm:pt modelId="{DD15B7A3-C7D9-4F21-9F23-4700F5E81BA5}">
      <dgm:prSet/>
      <dgm:spPr/>
      <dgm:t>
        <a:bodyPr/>
        <a:lstStyle/>
        <a:p>
          <a:r>
            <a:rPr lang="lt-LT"/>
            <a:t>Numatyti susisiekimo komunikacijų inžinerinės infrastruktūros plėtrai reikalingas teritorijas ir sudaryti sąlygas šios infrastruktūros darniai plėtrai</a:t>
          </a:r>
          <a:endParaRPr lang="en-US"/>
        </a:p>
      </dgm:t>
    </dgm:pt>
    <dgm:pt modelId="{211C4650-6FDB-466D-9ADA-9AC227902AA6}" type="parTrans" cxnId="{FE1A3836-E816-4B8E-BCBC-B3F2FDE119BF}">
      <dgm:prSet/>
      <dgm:spPr/>
      <dgm:t>
        <a:bodyPr/>
        <a:lstStyle/>
        <a:p>
          <a:endParaRPr lang="en-US"/>
        </a:p>
      </dgm:t>
    </dgm:pt>
    <dgm:pt modelId="{5C702CDF-2A6E-42C3-94FB-9DFEE75B2EE6}" type="sibTrans" cxnId="{FE1A3836-E816-4B8E-BCBC-B3F2FDE119BF}">
      <dgm:prSet/>
      <dgm:spPr/>
      <dgm:t>
        <a:bodyPr/>
        <a:lstStyle/>
        <a:p>
          <a:endParaRPr lang="en-US"/>
        </a:p>
      </dgm:t>
    </dgm:pt>
    <dgm:pt modelId="{39EAADE7-873A-4AE1-8D61-9D62BA85A3DD}" type="pres">
      <dgm:prSet presAssocID="{B26506E8-79DC-4A54-87DB-EA950F1E3326}" presName="linear" presStyleCnt="0">
        <dgm:presLayoutVars>
          <dgm:animLvl val="lvl"/>
          <dgm:resizeHandles val="exact"/>
        </dgm:presLayoutVars>
      </dgm:prSet>
      <dgm:spPr/>
    </dgm:pt>
    <dgm:pt modelId="{582311F6-07F4-4FB3-8F8B-720F4F8B7E5D}" type="pres">
      <dgm:prSet presAssocID="{628C1243-FAF6-4F97-8347-5F7AC8EB3A58}" presName="parentText" presStyleLbl="node1" presStyleIdx="0" presStyleCnt="3">
        <dgm:presLayoutVars>
          <dgm:chMax val="0"/>
          <dgm:bulletEnabled val="1"/>
        </dgm:presLayoutVars>
      </dgm:prSet>
      <dgm:spPr/>
    </dgm:pt>
    <dgm:pt modelId="{E6061F34-4A4A-45C3-AF75-E15AF15814DF}" type="pres">
      <dgm:prSet presAssocID="{187C39F2-C2EC-4168-AB64-22E095E73D22}" presName="spacer" presStyleCnt="0"/>
      <dgm:spPr/>
    </dgm:pt>
    <dgm:pt modelId="{C967353D-9A0B-4E44-914D-33FE7BE67316}" type="pres">
      <dgm:prSet presAssocID="{1358775C-6F76-43A5-B009-EDEEB84B23C8}" presName="parentText" presStyleLbl="node1" presStyleIdx="1" presStyleCnt="3">
        <dgm:presLayoutVars>
          <dgm:chMax val="0"/>
          <dgm:bulletEnabled val="1"/>
        </dgm:presLayoutVars>
      </dgm:prSet>
      <dgm:spPr/>
    </dgm:pt>
    <dgm:pt modelId="{E046CCCE-2C47-481F-B25B-135BBCA3DFB6}" type="pres">
      <dgm:prSet presAssocID="{A5E9D5C5-5BE0-41B8-8CC5-ADFB362BA15F}" presName="spacer" presStyleCnt="0"/>
      <dgm:spPr/>
    </dgm:pt>
    <dgm:pt modelId="{F552D5AF-351E-423E-8461-F704153E2679}" type="pres">
      <dgm:prSet presAssocID="{DD15B7A3-C7D9-4F21-9F23-4700F5E81BA5}" presName="parentText" presStyleLbl="node1" presStyleIdx="2" presStyleCnt="3">
        <dgm:presLayoutVars>
          <dgm:chMax val="0"/>
          <dgm:bulletEnabled val="1"/>
        </dgm:presLayoutVars>
      </dgm:prSet>
      <dgm:spPr/>
    </dgm:pt>
  </dgm:ptLst>
  <dgm:cxnLst>
    <dgm:cxn modelId="{96D69201-BBAF-478E-A95C-0B55E2CBC8D6}" type="presOf" srcId="{1358775C-6F76-43A5-B009-EDEEB84B23C8}" destId="{C967353D-9A0B-4E44-914D-33FE7BE67316}" srcOrd="0" destOrd="0" presId="urn:microsoft.com/office/officeart/2005/8/layout/vList2"/>
    <dgm:cxn modelId="{682C4A1D-4096-4EE8-801A-AD204DEAC7F0}" srcId="{B26506E8-79DC-4A54-87DB-EA950F1E3326}" destId="{1358775C-6F76-43A5-B009-EDEEB84B23C8}" srcOrd="1" destOrd="0" parTransId="{32A448BA-414A-4154-9EF5-4A9976701BB7}" sibTransId="{A5E9D5C5-5BE0-41B8-8CC5-ADFB362BA15F}"/>
    <dgm:cxn modelId="{FE1A3836-E816-4B8E-BCBC-B3F2FDE119BF}" srcId="{B26506E8-79DC-4A54-87DB-EA950F1E3326}" destId="{DD15B7A3-C7D9-4F21-9F23-4700F5E81BA5}" srcOrd="2" destOrd="0" parTransId="{211C4650-6FDB-466D-9ADA-9AC227902AA6}" sibTransId="{5C702CDF-2A6E-42C3-94FB-9DFEE75B2EE6}"/>
    <dgm:cxn modelId="{28D7A36E-5318-421B-BEE2-F23173F0B2A4}" type="presOf" srcId="{628C1243-FAF6-4F97-8347-5F7AC8EB3A58}" destId="{582311F6-07F4-4FB3-8F8B-720F4F8B7E5D}" srcOrd="0" destOrd="0" presId="urn:microsoft.com/office/officeart/2005/8/layout/vList2"/>
    <dgm:cxn modelId="{002A6399-EA69-45EE-88F2-79C879754E41}" type="presOf" srcId="{DD15B7A3-C7D9-4F21-9F23-4700F5E81BA5}" destId="{F552D5AF-351E-423E-8461-F704153E2679}" srcOrd="0" destOrd="0" presId="urn:microsoft.com/office/officeart/2005/8/layout/vList2"/>
    <dgm:cxn modelId="{F95151A2-B026-4C31-B29C-712CF2A00B5F}" srcId="{B26506E8-79DC-4A54-87DB-EA950F1E3326}" destId="{628C1243-FAF6-4F97-8347-5F7AC8EB3A58}" srcOrd="0" destOrd="0" parTransId="{F401964D-F391-4CC7-AAA9-4F1C77BC83E4}" sibTransId="{187C39F2-C2EC-4168-AB64-22E095E73D22}"/>
    <dgm:cxn modelId="{24E6EBAF-B127-499C-906A-F64FA86E22E0}" type="presOf" srcId="{B26506E8-79DC-4A54-87DB-EA950F1E3326}" destId="{39EAADE7-873A-4AE1-8D61-9D62BA85A3DD}" srcOrd="0" destOrd="0" presId="urn:microsoft.com/office/officeart/2005/8/layout/vList2"/>
    <dgm:cxn modelId="{F0B0AA9A-01CB-473A-B144-2F7B84291033}" type="presParOf" srcId="{39EAADE7-873A-4AE1-8D61-9D62BA85A3DD}" destId="{582311F6-07F4-4FB3-8F8B-720F4F8B7E5D}" srcOrd="0" destOrd="0" presId="urn:microsoft.com/office/officeart/2005/8/layout/vList2"/>
    <dgm:cxn modelId="{519FF054-1D7A-4369-9258-8FE6747793D2}" type="presParOf" srcId="{39EAADE7-873A-4AE1-8D61-9D62BA85A3DD}" destId="{E6061F34-4A4A-45C3-AF75-E15AF15814DF}" srcOrd="1" destOrd="0" presId="urn:microsoft.com/office/officeart/2005/8/layout/vList2"/>
    <dgm:cxn modelId="{4E8A5476-1D23-49F1-80B7-ACD4D9F1337C}" type="presParOf" srcId="{39EAADE7-873A-4AE1-8D61-9D62BA85A3DD}" destId="{C967353D-9A0B-4E44-914D-33FE7BE67316}" srcOrd="2" destOrd="0" presId="urn:microsoft.com/office/officeart/2005/8/layout/vList2"/>
    <dgm:cxn modelId="{6606E1F3-C0C1-4264-9597-92502FA66BD7}" type="presParOf" srcId="{39EAADE7-873A-4AE1-8D61-9D62BA85A3DD}" destId="{E046CCCE-2C47-481F-B25B-135BBCA3DFB6}" srcOrd="3" destOrd="0" presId="urn:microsoft.com/office/officeart/2005/8/layout/vList2"/>
    <dgm:cxn modelId="{6D37C7C9-EEED-424B-971A-7A857BE09985}" type="presParOf" srcId="{39EAADE7-873A-4AE1-8D61-9D62BA85A3DD}" destId="{F552D5AF-351E-423E-8461-F704153E2679}"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2311F6-07F4-4FB3-8F8B-720F4F8B7E5D}">
      <dsp:nvSpPr>
        <dsp:cNvPr id="0" name=""/>
        <dsp:cNvSpPr/>
      </dsp:nvSpPr>
      <dsp:spPr>
        <a:xfrm>
          <a:off x="0" y="36103"/>
          <a:ext cx="8034338" cy="106287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lt-LT" sz="1900" kern="1200"/>
            <a:t>Numatyti projekto „Rail Baltica“ geležinkelio linijos Kaunas–Lietuvos ir Latvijos valstybių siena regioninių stočių plėtrą</a:t>
          </a:r>
          <a:endParaRPr lang="en-US" sz="1900" kern="1200"/>
        </a:p>
      </dsp:txBody>
      <dsp:txXfrm>
        <a:off x="51885" y="87988"/>
        <a:ext cx="7930568" cy="959101"/>
      </dsp:txXfrm>
    </dsp:sp>
    <dsp:sp modelId="{C967353D-9A0B-4E44-914D-33FE7BE67316}">
      <dsp:nvSpPr>
        <dsp:cNvPr id="0" name=""/>
        <dsp:cNvSpPr/>
      </dsp:nvSpPr>
      <dsp:spPr>
        <a:xfrm>
          <a:off x="0" y="1153695"/>
          <a:ext cx="8034338" cy="106287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lt-LT" sz="1900" kern="1200"/>
            <a:t>Numatyti projekto „Rail Baltica“ geležinkelio linijos Kaunas–Lietuvos ir Latvijos valstybių siena elektrifikacijos bei geležinkelių transporto eismo kontrolės, valdymo ir signalizacijos sistemų ir jų įrenginių plėtrą</a:t>
          </a:r>
          <a:endParaRPr lang="en-US" sz="1900" kern="1200"/>
        </a:p>
      </dsp:txBody>
      <dsp:txXfrm>
        <a:off x="51885" y="1205580"/>
        <a:ext cx="7930568" cy="959101"/>
      </dsp:txXfrm>
    </dsp:sp>
    <dsp:sp modelId="{F552D5AF-351E-423E-8461-F704153E2679}">
      <dsp:nvSpPr>
        <dsp:cNvPr id="0" name=""/>
        <dsp:cNvSpPr/>
      </dsp:nvSpPr>
      <dsp:spPr>
        <a:xfrm>
          <a:off x="0" y="2271287"/>
          <a:ext cx="8034338" cy="106287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lt-LT" sz="1900" kern="1200"/>
            <a:t>Numatyti susisiekimo komunikacijų inžinerinės infrastruktūros plėtrai reikalingas teritorijas ir sudaryti sąlygas šios infrastruktūros darniai plėtrai</a:t>
          </a:r>
          <a:endParaRPr lang="en-US" sz="1900" kern="1200"/>
        </a:p>
      </dsp:txBody>
      <dsp:txXfrm>
        <a:off x="51885" y="2323172"/>
        <a:ext cx="7930568" cy="95910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CC2917-1AE7-433C-B370-4F6A213A0DE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a:extLst>
              <a:ext uri="{FF2B5EF4-FFF2-40B4-BE49-F238E27FC236}">
                <a16:creationId xmlns:a16="http://schemas.microsoft.com/office/drawing/2014/main" id="{9063DDEB-E2AF-4A70-B94D-883D7972093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DCEDE48-8E23-4CD4-9DA4-54C4461DD165}" type="datetimeFigureOut">
              <a:rPr lang="lt-LT" smtClean="0"/>
              <a:t>2023-08-23</a:t>
            </a:fld>
            <a:endParaRPr lang="lt-LT"/>
          </a:p>
        </p:txBody>
      </p:sp>
      <p:sp>
        <p:nvSpPr>
          <p:cNvPr id="4" name="Footer Placeholder 3">
            <a:extLst>
              <a:ext uri="{FF2B5EF4-FFF2-40B4-BE49-F238E27FC236}">
                <a16:creationId xmlns:a16="http://schemas.microsoft.com/office/drawing/2014/main" id="{7F0220DD-B69C-445F-9B6C-CBCEA9D78B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5" name="Slide Number Placeholder 4">
            <a:extLst>
              <a:ext uri="{FF2B5EF4-FFF2-40B4-BE49-F238E27FC236}">
                <a16:creationId xmlns:a16="http://schemas.microsoft.com/office/drawing/2014/main" id="{6A882064-61A5-48C5-8353-23C0568D83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705C22-B13C-4DBB-988A-0BC87BBD6E6F}" type="slidenum">
              <a:rPr lang="lt-LT" smtClean="0"/>
              <a:t>‹#›</a:t>
            </a:fld>
            <a:endParaRPr lang="lt-LT"/>
          </a:p>
        </p:txBody>
      </p:sp>
    </p:spTree>
    <p:extLst>
      <p:ext uri="{BB962C8B-B14F-4D97-AF65-F5344CB8AC3E}">
        <p14:creationId xmlns:p14="http://schemas.microsoft.com/office/powerpoint/2010/main" val="22984819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65DE51-676A-47ED-958D-DF901200835C}" type="datetimeFigureOut">
              <a:rPr lang="lt-LT" smtClean="0"/>
              <a:t>2023-08-23</a:t>
            </a:fld>
            <a:endParaRPr lang="lt-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4BBFB6-E183-464B-BBE5-051F3B23097D}" type="slidenum">
              <a:rPr lang="lt-LT" smtClean="0"/>
              <a:t>‹#›</a:t>
            </a:fld>
            <a:endParaRPr lang="lt-LT"/>
          </a:p>
        </p:txBody>
      </p:sp>
    </p:spTree>
    <p:extLst>
      <p:ext uri="{BB962C8B-B14F-4D97-AF65-F5344CB8AC3E}">
        <p14:creationId xmlns:p14="http://schemas.microsoft.com/office/powerpoint/2010/main" val="1112097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Susirinkimo tvarka</a:t>
            </a:r>
          </a:p>
          <a:p>
            <a:endParaRPr lang="lt-LT" dirty="0"/>
          </a:p>
          <a:p>
            <a:endParaRPr lang="en-US" dirty="0"/>
          </a:p>
        </p:txBody>
      </p:sp>
      <p:sp>
        <p:nvSpPr>
          <p:cNvPr id="4" name="Slide Number Placeholder 3"/>
          <p:cNvSpPr>
            <a:spLocks noGrp="1"/>
          </p:cNvSpPr>
          <p:nvPr>
            <p:ph type="sldNum" sz="quarter" idx="5"/>
          </p:nvPr>
        </p:nvSpPr>
        <p:spPr/>
        <p:txBody>
          <a:bodyPr/>
          <a:lstStyle/>
          <a:p>
            <a:fld id="{4A4BBFB6-E183-464B-BBE5-051F3B23097D}" type="slidenum">
              <a:rPr lang="lt-LT" smtClean="0"/>
              <a:t>1</a:t>
            </a:fld>
            <a:endParaRPr lang="lt-LT"/>
          </a:p>
        </p:txBody>
      </p:sp>
    </p:spTree>
    <p:extLst>
      <p:ext uri="{BB962C8B-B14F-4D97-AF65-F5344CB8AC3E}">
        <p14:creationId xmlns:p14="http://schemas.microsoft.com/office/powerpoint/2010/main" val="1618150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4A4BBFB6-E183-464B-BBE5-051F3B23097D}" type="slidenum">
              <a:rPr lang="lt-LT" smtClean="0"/>
              <a:t>12</a:t>
            </a:fld>
            <a:endParaRPr lang="lt-LT"/>
          </a:p>
        </p:txBody>
      </p:sp>
    </p:spTree>
    <p:extLst>
      <p:ext uri="{BB962C8B-B14F-4D97-AF65-F5344CB8AC3E}">
        <p14:creationId xmlns:p14="http://schemas.microsoft.com/office/powerpoint/2010/main" val="3535869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Stočių ir stotelių skaičius – iš Planavimo darbų programos</a:t>
            </a:r>
          </a:p>
          <a:p>
            <a:r>
              <a:rPr lang="lt-LT" dirty="0"/>
              <a:t>Stočių ir stotelių vieta – 1 </a:t>
            </a:r>
            <a:r>
              <a:rPr lang="lt-LT" dirty="0" err="1"/>
              <a:t>alt</a:t>
            </a:r>
            <a:r>
              <a:rPr lang="lt-LT" dirty="0"/>
              <a:t> iš </a:t>
            </a:r>
            <a:r>
              <a:rPr lang="lt-LT" dirty="0" err="1"/>
              <a:t>Operational</a:t>
            </a:r>
            <a:r>
              <a:rPr lang="lt-LT" dirty="0"/>
              <a:t> </a:t>
            </a:r>
            <a:r>
              <a:rPr lang="lt-LT" dirty="0" err="1"/>
              <a:t>plan</a:t>
            </a:r>
            <a:r>
              <a:rPr lang="lt-LT" dirty="0"/>
              <a:t> (traukinių eismo organizavimo plano), 2 </a:t>
            </a:r>
            <a:r>
              <a:rPr lang="lt-LT" dirty="0" err="1"/>
              <a:t>alt</a:t>
            </a:r>
            <a:r>
              <a:rPr lang="lt-LT" dirty="0"/>
              <a:t> – siūloma rengėjo</a:t>
            </a:r>
          </a:p>
          <a:p>
            <a:endParaRPr lang="lt-LT" dirty="0"/>
          </a:p>
          <a:p>
            <a:r>
              <a:rPr lang="lt-LT" dirty="0"/>
              <a:t>Stočių ir stotelių teritorijų dizainas ir sudėtis yra nustatyta </a:t>
            </a:r>
            <a:r>
              <a:rPr lang="lt-LT" dirty="0" err="1"/>
              <a:t>Rail</a:t>
            </a:r>
            <a:r>
              <a:rPr lang="lt-LT" dirty="0"/>
              <a:t> </a:t>
            </a:r>
            <a:r>
              <a:rPr lang="lt-LT" dirty="0" err="1"/>
              <a:t>Baltica</a:t>
            </a:r>
            <a:r>
              <a:rPr lang="lt-LT" dirty="0"/>
              <a:t> Design </a:t>
            </a:r>
            <a:r>
              <a:rPr lang="lt-LT" dirty="0" err="1"/>
              <a:t>Guidlines</a:t>
            </a:r>
            <a:r>
              <a:rPr lang="lt-LT" dirty="0"/>
              <a:t>.</a:t>
            </a:r>
          </a:p>
          <a:p>
            <a:endParaRPr lang="lt-LT" dirty="0"/>
          </a:p>
          <a:p>
            <a:r>
              <a:rPr lang="lt-LT" dirty="0"/>
              <a:t>DG numatyti 3 stotelių tipai regioniniam susisiekimui.</a:t>
            </a:r>
          </a:p>
          <a:p>
            <a:endParaRPr lang="lt-LT" dirty="0"/>
          </a:p>
          <a:p>
            <a:endParaRPr lang="lt-LT" dirty="0"/>
          </a:p>
          <a:p>
            <a:r>
              <a:rPr lang="lt-LT" dirty="0"/>
              <a:t>Viešuoju transportu pasiekiamumas</a:t>
            </a:r>
          </a:p>
          <a:p>
            <a:r>
              <a:rPr lang="lt-LT" dirty="0"/>
              <a:t>Esamų inžinerinių tinklų perkėlimas ir naujų įrengimas stotims aptarnauti bus detalizuotas konkretizuojant sprendinius</a:t>
            </a:r>
          </a:p>
          <a:p>
            <a:endParaRPr lang="lt-LT" dirty="0"/>
          </a:p>
        </p:txBody>
      </p:sp>
      <p:sp>
        <p:nvSpPr>
          <p:cNvPr id="4" name="Slide Number Placeholder 3"/>
          <p:cNvSpPr>
            <a:spLocks noGrp="1"/>
          </p:cNvSpPr>
          <p:nvPr>
            <p:ph type="sldNum" sz="quarter" idx="5"/>
          </p:nvPr>
        </p:nvSpPr>
        <p:spPr/>
        <p:txBody>
          <a:bodyPr/>
          <a:lstStyle/>
          <a:p>
            <a:fld id="{4A4BBFB6-E183-464B-BBE5-051F3B23097D}" type="slidenum">
              <a:rPr lang="lt-LT" smtClean="0"/>
              <a:t>14</a:t>
            </a:fld>
            <a:endParaRPr lang="lt-LT"/>
          </a:p>
        </p:txBody>
      </p:sp>
    </p:spTree>
    <p:extLst>
      <p:ext uri="{BB962C8B-B14F-4D97-AF65-F5344CB8AC3E}">
        <p14:creationId xmlns:p14="http://schemas.microsoft.com/office/powerpoint/2010/main" val="2454730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BS pateikti sprendiniai su susisiekimu tarp peronu pėsčiųjų viadukais arba požeminėmis perėjomis.</a:t>
            </a:r>
          </a:p>
          <a:p>
            <a:endParaRPr lang="lt-LT" dirty="0"/>
          </a:p>
          <a:p>
            <a:r>
              <a:rPr lang="lt-LT" dirty="0"/>
              <a:t>Prioritetas teikiamas požeminėms perėjoms</a:t>
            </a:r>
          </a:p>
          <a:p>
            <a:endParaRPr lang="lt-LT" dirty="0"/>
          </a:p>
          <a:p>
            <a:r>
              <a:rPr lang="lt-LT" dirty="0"/>
              <a:t>Pažymima, kad būdas gali kisti TS, bet iš esmės sprendinys nereikalauja papildomos žemės.</a:t>
            </a:r>
          </a:p>
          <a:p>
            <a:endParaRPr lang="lt-LT" dirty="0"/>
          </a:p>
          <a:p>
            <a:r>
              <a:rPr lang="lt-LT" dirty="0"/>
              <a:t>(Aptvėrimai, varteliai, lokalūs inžineriniai tinklai sprendžiami </a:t>
            </a:r>
            <a:r>
              <a:rPr lang="lt-LT" dirty="0" err="1"/>
              <a:t>techn</a:t>
            </a:r>
            <a:r>
              <a:rPr lang="lt-LT" dirty="0"/>
              <a:t> projektuose.)</a:t>
            </a:r>
            <a:endParaRPr lang="en-US" dirty="0"/>
          </a:p>
        </p:txBody>
      </p:sp>
      <p:sp>
        <p:nvSpPr>
          <p:cNvPr id="4" name="Slide Number Placeholder 3"/>
          <p:cNvSpPr>
            <a:spLocks noGrp="1"/>
          </p:cNvSpPr>
          <p:nvPr>
            <p:ph type="sldNum" sz="quarter" idx="5"/>
          </p:nvPr>
        </p:nvSpPr>
        <p:spPr/>
        <p:txBody>
          <a:bodyPr/>
          <a:lstStyle/>
          <a:p>
            <a:fld id="{4A4BBFB6-E183-464B-BBE5-051F3B23097D}" type="slidenum">
              <a:rPr lang="lt-LT" smtClean="0"/>
              <a:t>15</a:t>
            </a:fld>
            <a:endParaRPr lang="lt-LT"/>
          </a:p>
        </p:txBody>
      </p:sp>
    </p:spTree>
    <p:extLst>
      <p:ext uri="{BB962C8B-B14F-4D97-AF65-F5344CB8AC3E}">
        <p14:creationId xmlns:p14="http://schemas.microsoft.com/office/powerpoint/2010/main" val="4229741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a:p>
            <a:r>
              <a:rPr lang="lt-LT" dirty="0" err="1"/>
              <a:t>Kikvienai</a:t>
            </a:r>
            <a:r>
              <a:rPr lang="lt-LT" dirty="0"/>
              <a:t> stočiai yra parinktas stoties tipas, (kurie yra standartizuoti RB Design |</a:t>
            </a:r>
            <a:r>
              <a:rPr lang="lt-LT" dirty="0" err="1"/>
              <a:t>Guidlines</a:t>
            </a:r>
            <a:r>
              <a:rPr lang="lt-LT" dirty="0"/>
              <a:t> dokumente.)</a:t>
            </a:r>
          </a:p>
          <a:p>
            <a:endParaRPr lang="lt-LT" dirty="0"/>
          </a:p>
          <a:p>
            <a:r>
              <a:rPr lang="lt-LT" dirty="0"/>
              <a:t>I </a:t>
            </a:r>
            <a:r>
              <a:rPr lang="lt-LT" dirty="0" err="1"/>
              <a:t>alt</a:t>
            </a:r>
            <a:r>
              <a:rPr lang="lt-LT" dirty="0"/>
              <a:t> tipai ir vietos pagal </a:t>
            </a:r>
            <a:r>
              <a:rPr lang="lt-LT" dirty="0" err="1"/>
              <a:t>Operational</a:t>
            </a:r>
            <a:r>
              <a:rPr lang="lt-LT" dirty="0"/>
              <a:t> </a:t>
            </a:r>
            <a:r>
              <a:rPr lang="lt-LT" dirty="0" err="1"/>
              <a:t>Plan</a:t>
            </a:r>
            <a:r>
              <a:rPr lang="lt-LT" dirty="0"/>
              <a:t> ir </a:t>
            </a:r>
            <a:r>
              <a:rPr lang="lt-LT" dirty="0" err="1"/>
              <a:t>Transport</a:t>
            </a:r>
            <a:r>
              <a:rPr lang="lt-LT" dirty="0"/>
              <a:t> </a:t>
            </a:r>
            <a:r>
              <a:rPr lang="lt-LT" dirty="0" err="1"/>
              <a:t>Demand</a:t>
            </a:r>
            <a:r>
              <a:rPr lang="lt-LT" dirty="0"/>
              <a:t>  </a:t>
            </a:r>
            <a:r>
              <a:rPr lang="lt-LT" dirty="0" err="1"/>
              <a:t>Model</a:t>
            </a:r>
            <a:r>
              <a:rPr lang="lt-LT" dirty="0"/>
              <a:t> dokumentus</a:t>
            </a:r>
          </a:p>
          <a:p>
            <a:r>
              <a:rPr lang="lt-LT" dirty="0"/>
              <a:t>II </a:t>
            </a:r>
            <a:r>
              <a:rPr lang="lt-LT" dirty="0" err="1"/>
              <a:t>alt</a:t>
            </a:r>
            <a:r>
              <a:rPr lang="lt-LT" dirty="0"/>
              <a:t> tipai įvertinus plėtros potencialą, stoties vietos – įvertinus teritorinį potencialą</a:t>
            </a:r>
            <a:endParaRPr lang="en-US" dirty="0"/>
          </a:p>
        </p:txBody>
      </p:sp>
      <p:sp>
        <p:nvSpPr>
          <p:cNvPr id="4" name="Slide Number Placeholder 3"/>
          <p:cNvSpPr>
            <a:spLocks noGrp="1"/>
          </p:cNvSpPr>
          <p:nvPr>
            <p:ph type="sldNum" sz="quarter" idx="5"/>
          </p:nvPr>
        </p:nvSpPr>
        <p:spPr/>
        <p:txBody>
          <a:bodyPr/>
          <a:lstStyle/>
          <a:p>
            <a:fld id="{4A4BBFB6-E183-464B-BBE5-051F3B23097D}" type="slidenum">
              <a:rPr lang="lt-LT" smtClean="0"/>
              <a:t>16</a:t>
            </a:fld>
            <a:endParaRPr lang="lt-LT"/>
          </a:p>
        </p:txBody>
      </p:sp>
    </p:spTree>
    <p:extLst>
      <p:ext uri="{BB962C8B-B14F-4D97-AF65-F5344CB8AC3E}">
        <p14:creationId xmlns:p14="http://schemas.microsoft.com/office/powerpoint/2010/main" val="33953408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RB linija nuo Jonavos miesto apie 4 km</a:t>
            </a:r>
          </a:p>
          <a:p>
            <a:r>
              <a:rPr lang="lt-LT" dirty="0"/>
              <a:t>Privažiavimas nuo rajoninio kelio 1505 Jonava-</a:t>
            </a:r>
            <a:r>
              <a:rPr lang="lt-LT" dirty="0" err="1"/>
              <a:t>Čičinai</a:t>
            </a:r>
            <a:r>
              <a:rPr lang="lt-LT" dirty="0"/>
              <a:t>- </a:t>
            </a:r>
            <a:r>
              <a:rPr lang="lt-LT" dirty="0" err="1"/>
              <a:t>Smičkiai</a:t>
            </a:r>
            <a:endParaRPr lang="en-US" dirty="0"/>
          </a:p>
        </p:txBody>
      </p:sp>
      <p:sp>
        <p:nvSpPr>
          <p:cNvPr id="4" name="Slide Number Placeholder 3"/>
          <p:cNvSpPr>
            <a:spLocks noGrp="1"/>
          </p:cNvSpPr>
          <p:nvPr>
            <p:ph type="sldNum" sz="quarter" idx="5"/>
          </p:nvPr>
        </p:nvSpPr>
        <p:spPr/>
        <p:txBody>
          <a:bodyPr/>
          <a:lstStyle/>
          <a:p>
            <a:fld id="{4A4BBFB6-E183-464B-BBE5-051F3B23097D}" type="slidenum">
              <a:rPr lang="lt-LT" smtClean="0"/>
              <a:t>17</a:t>
            </a:fld>
            <a:endParaRPr lang="lt-LT"/>
          </a:p>
        </p:txBody>
      </p:sp>
    </p:spTree>
    <p:extLst>
      <p:ext uri="{BB962C8B-B14F-4D97-AF65-F5344CB8AC3E}">
        <p14:creationId xmlns:p14="http://schemas.microsoft.com/office/powerpoint/2010/main" val="1715591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Dvi </a:t>
            </a:r>
            <a:r>
              <a:rPr lang="lt-LT" dirty="0" err="1"/>
              <a:t>alt</a:t>
            </a:r>
            <a:endParaRPr lang="lt-LT" dirty="0"/>
          </a:p>
          <a:p>
            <a:r>
              <a:rPr lang="lt-LT" dirty="0"/>
              <a:t>Atlikus vertinimus</a:t>
            </a:r>
          </a:p>
          <a:p>
            <a:r>
              <a:rPr lang="lt-LT" dirty="0"/>
              <a:t>SPAV – abi vienodos, </a:t>
            </a:r>
          </a:p>
          <a:p>
            <a:r>
              <a:rPr lang="lt-LT" dirty="0" err="1"/>
              <a:t>Daugiakriteris</a:t>
            </a:r>
            <a:r>
              <a:rPr lang="lt-LT" dirty="0"/>
              <a:t> vertinimas ir KNA – </a:t>
            </a:r>
            <a:r>
              <a:rPr lang="lt-LT" b="1" dirty="0"/>
              <a:t>palankesnė</a:t>
            </a:r>
            <a:r>
              <a:rPr lang="lt-LT" dirty="0"/>
              <a:t> 1 dėl mažesnių eksploatacinių kaštų ir įgyvendinimo kainos</a:t>
            </a:r>
            <a:endParaRPr lang="en-US" dirty="0"/>
          </a:p>
        </p:txBody>
      </p:sp>
      <p:sp>
        <p:nvSpPr>
          <p:cNvPr id="4" name="Slide Number Placeholder 3"/>
          <p:cNvSpPr>
            <a:spLocks noGrp="1"/>
          </p:cNvSpPr>
          <p:nvPr>
            <p:ph type="sldNum" sz="quarter" idx="5"/>
          </p:nvPr>
        </p:nvSpPr>
        <p:spPr/>
        <p:txBody>
          <a:bodyPr/>
          <a:lstStyle/>
          <a:p>
            <a:fld id="{4A4BBFB6-E183-464B-BBE5-051F3B23097D}" type="slidenum">
              <a:rPr lang="lt-LT" smtClean="0"/>
              <a:t>18</a:t>
            </a:fld>
            <a:endParaRPr lang="lt-LT"/>
          </a:p>
        </p:txBody>
      </p:sp>
    </p:spTree>
    <p:extLst>
      <p:ext uri="{BB962C8B-B14F-4D97-AF65-F5344CB8AC3E}">
        <p14:creationId xmlns:p14="http://schemas.microsoft.com/office/powerpoint/2010/main" val="1797792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Privažiavimas nuo karšto kelio 144 Jonava-Kėdainiai- Šeduva</a:t>
            </a:r>
          </a:p>
          <a:p>
            <a:r>
              <a:rPr lang="lt-LT" dirty="0"/>
              <a:t>rekonstruojamu vietinės reikšmės keliu apie 900 m</a:t>
            </a:r>
          </a:p>
          <a:p>
            <a:r>
              <a:rPr lang="lt-LT" dirty="0"/>
              <a:t>III - 1,6 km + galimybė iš pietinės pusės</a:t>
            </a:r>
            <a:endParaRPr lang="en-US" dirty="0"/>
          </a:p>
        </p:txBody>
      </p:sp>
      <p:sp>
        <p:nvSpPr>
          <p:cNvPr id="4" name="Slide Number Placeholder 3"/>
          <p:cNvSpPr>
            <a:spLocks noGrp="1"/>
          </p:cNvSpPr>
          <p:nvPr>
            <p:ph type="sldNum" sz="quarter" idx="5"/>
          </p:nvPr>
        </p:nvSpPr>
        <p:spPr/>
        <p:txBody>
          <a:bodyPr/>
          <a:lstStyle/>
          <a:p>
            <a:fld id="{4A4BBFB6-E183-464B-BBE5-051F3B23097D}" type="slidenum">
              <a:rPr lang="lt-LT" smtClean="0"/>
              <a:t>19</a:t>
            </a:fld>
            <a:endParaRPr lang="lt-LT"/>
          </a:p>
        </p:txBody>
      </p:sp>
    </p:spTree>
    <p:extLst>
      <p:ext uri="{BB962C8B-B14F-4D97-AF65-F5344CB8AC3E}">
        <p14:creationId xmlns:p14="http://schemas.microsoft.com/office/powerpoint/2010/main" val="3652145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SPAV ir </a:t>
            </a:r>
            <a:r>
              <a:rPr lang="lt-LT" dirty="0" err="1"/>
              <a:t>Daugiakriteris</a:t>
            </a:r>
            <a:r>
              <a:rPr lang="lt-LT" dirty="0"/>
              <a:t> vertinimas – III, KNA – I</a:t>
            </a:r>
          </a:p>
          <a:p>
            <a:endParaRPr lang="lt-LT" dirty="0"/>
          </a:p>
          <a:p>
            <a:pPr marL="0" marR="0" lvl="0" indent="0" algn="l" defTabSz="914400" rtl="0" eaLnBrk="1" fontAlgn="auto" latinLnBrk="0" hangingPunct="1">
              <a:lnSpc>
                <a:spcPct val="100000"/>
              </a:lnSpc>
              <a:spcBef>
                <a:spcPts val="0"/>
              </a:spcBef>
              <a:spcAft>
                <a:spcPts val="0"/>
              </a:spcAft>
              <a:buClrTx/>
              <a:buSzTx/>
              <a:buFontTx/>
              <a:buNone/>
              <a:tabLst/>
              <a:defRPr/>
            </a:pPr>
            <a:r>
              <a:rPr lang="lt-LT" dirty="0"/>
              <a:t>I </a:t>
            </a:r>
            <a:r>
              <a:rPr lang="lt-LT" dirty="0" err="1"/>
              <a:t>alt</a:t>
            </a:r>
            <a:r>
              <a:rPr lang="lt-LT" dirty="0"/>
              <a:t> </a:t>
            </a:r>
            <a:r>
              <a:rPr lang="lt-LT" sz="1200" dirty="0"/>
              <a:t>reikalingas automobilių viaduko, tunelio prailginimas</a:t>
            </a:r>
          </a:p>
          <a:p>
            <a:pPr marL="0" marR="0" lvl="0" indent="0" algn="l" defTabSz="914400" rtl="0" eaLnBrk="1" fontAlgn="auto" latinLnBrk="0" hangingPunct="1">
              <a:lnSpc>
                <a:spcPct val="100000"/>
              </a:lnSpc>
              <a:spcBef>
                <a:spcPts val="0"/>
              </a:spcBef>
              <a:spcAft>
                <a:spcPts val="0"/>
              </a:spcAft>
              <a:buClrTx/>
              <a:buSzTx/>
              <a:buFontTx/>
              <a:buNone/>
              <a:tabLst/>
              <a:defRPr/>
            </a:pPr>
            <a:r>
              <a:rPr lang="lt-LT" sz="1200" dirty="0"/>
              <a:t>I </a:t>
            </a:r>
            <a:r>
              <a:rPr lang="lt-LT" sz="1200" dirty="0" err="1"/>
              <a:t>alt</a:t>
            </a:r>
            <a:r>
              <a:rPr lang="lt-LT" sz="1200" dirty="0"/>
              <a:t> naikinama suplanuota gyvūnų perėja</a:t>
            </a:r>
          </a:p>
          <a:p>
            <a:endParaRPr lang="lt-LT" dirty="0"/>
          </a:p>
          <a:p>
            <a:pPr marL="285750" indent="-285750">
              <a:buClr>
                <a:schemeClr val="accent1"/>
              </a:buClr>
              <a:buFont typeface="Wingdings" panose="05000000000000000000" pitchFamily="2" charset="2"/>
              <a:buChar char="§"/>
            </a:pPr>
            <a:r>
              <a:rPr lang="en-US" sz="1200" dirty="0"/>
              <a:t>III alt. </a:t>
            </a:r>
            <a:r>
              <a:rPr lang="en-US" sz="1200" dirty="0" err="1"/>
              <a:t>palankesn</a:t>
            </a:r>
            <a:r>
              <a:rPr lang="lt-LT" sz="1200" dirty="0"/>
              <a:t>ė biologinei įvairovei</a:t>
            </a:r>
          </a:p>
          <a:p>
            <a:pPr marL="285750" indent="-285750">
              <a:buClr>
                <a:schemeClr val="accent1"/>
              </a:buClr>
              <a:buFont typeface="Wingdings" panose="05000000000000000000" pitchFamily="2" charset="2"/>
              <a:buChar char="§"/>
            </a:pPr>
            <a:r>
              <a:rPr lang="lt-LT" sz="1200" dirty="0"/>
              <a:t>III </a:t>
            </a:r>
            <a:r>
              <a:rPr lang="lt-LT" sz="1200" dirty="0" err="1"/>
              <a:t>alt</a:t>
            </a:r>
            <a:r>
              <a:rPr lang="lt-LT" sz="1200" dirty="0"/>
              <a:t>. išsaugoma numatyto gyvūnų praėjimo vieta</a:t>
            </a:r>
            <a:endParaRPr lang="en-US" sz="1200" dirty="0"/>
          </a:p>
          <a:p>
            <a:endParaRPr lang="en-US" dirty="0"/>
          </a:p>
        </p:txBody>
      </p:sp>
      <p:sp>
        <p:nvSpPr>
          <p:cNvPr id="4" name="Slide Number Placeholder 3"/>
          <p:cNvSpPr>
            <a:spLocks noGrp="1"/>
          </p:cNvSpPr>
          <p:nvPr>
            <p:ph type="sldNum" sz="quarter" idx="5"/>
          </p:nvPr>
        </p:nvSpPr>
        <p:spPr/>
        <p:txBody>
          <a:bodyPr/>
          <a:lstStyle/>
          <a:p>
            <a:fld id="{4A4BBFB6-E183-464B-BBE5-051F3B23097D}" type="slidenum">
              <a:rPr lang="lt-LT" smtClean="0"/>
              <a:t>20</a:t>
            </a:fld>
            <a:endParaRPr lang="lt-LT"/>
          </a:p>
        </p:txBody>
      </p:sp>
    </p:spTree>
    <p:extLst>
      <p:ext uri="{BB962C8B-B14F-4D97-AF65-F5344CB8AC3E}">
        <p14:creationId xmlns:p14="http://schemas.microsoft.com/office/powerpoint/2010/main" val="2342407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a:p>
            <a:r>
              <a:rPr lang="lt-LT" dirty="0"/>
              <a:t>Skirtingose esamo geležinkelio linijos Kaišiadorys- Radviliškis pusėse</a:t>
            </a:r>
          </a:p>
          <a:p>
            <a:endParaRPr lang="lt-LT" dirty="0"/>
          </a:p>
          <a:p>
            <a:r>
              <a:rPr lang="lt-LT" dirty="0"/>
              <a:t>1 </a:t>
            </a:r>
            <a:r>
              <a:rPr lang="lt-LT" dirty="0" err="1"/>
              <a:t>alt</a:t>
            </a:r>
            <a:r>
              <a:rPr lang="lt-LT" dirty="0"/>
              <a:t> komplikuotas privažiavimas iš piečiau nuo esamo geležinkelio esančių gyvenviečių</a:t>
            </a:r>
          </a:p>
          <a:p>
            <a:pPr marL="0" marR="0" lvl="0" indent="0" algn="l" defTabSz="914400" rtl="0" eaLnBrk="1" fontAlgn="auto" latinLnBrk="0" hangingPunct="1">
              <a:lnSpc>
                <a:spcPct val="100000"/>
              </a:lnSpc>
              <a:spcBef>
                <a:spcPts val="0"/>
              </a:spcBef>
              <a:spcAft>
                <a:spcPts val="0"/>
              </a:spcAft>
              <a:buClrTx/>
              <a:buSzTx/>
              <a:buFontTx/>
              <a:buNone/>
              <a:tabLst/>
              <a:defRPr/>
            </a:pPr>
            <a:r>
              <a:rPr lang="lt-LT" sz="1200" dirty="0"/>
              <a:t>nuo Žeimių miestelio centro važiuoti apie 7 km (apie 7,5 min automobiliu)</a:t>
            </a:r>
          </a:p>
          <a:p>
            <a:endParaRPr lang="lt-LT" dirty="0"/>
          </a:p>
          <a:p>
            <a:r>
              <a:rPr lang="lt-LT" dirty="0"/>
              <a:t>(Iš kelio 1513 iki Jonavos miesto susidaro apie 20 km, iki </a:t>
            </a:r>
            <a:r>
              <a:rPr lang="lt-LT" dirty="0" err="1"/>
              <a:t>Ručiūnų</a:t>
            </a:r>
            <a:r>
              <a:rPr lang="lt-LT" dirty="0"/>
              <a:t> apie 13 km)</a:t>
            </a:r>
          </a:p>
          <a:p>
            <a:endParaRPr lang="lt-LT" dirty="0"/>
          </a:p>
          <a:p>
            <a:endParaRPr lang="lt-LT" dirty="0"/>
          </a:p>
          <a:p>
            <a:r>
              <a:rPr lang="lt-LT" dirty="0"/>
              <a:t>2 </a:t>
            </a:r>
            <a:r>
              <a:rPr lang="lt-LT" dirty="0" err="1"/>
              <a:t>alt</a:t>
            </a:r>
            <a:r>
              <a:rPr lang="lt-LT" dirty="0"/>
              <a:t> pietinėje geležinkelio pusėje šalia krašto kelio 144 Jonava- Kėdainiai-Šeduva</a:t>
            </a:r>
          </a:p>
          <a:p>
            <a:r>
              <a:rPr lang="lt-LT" dirty="0"/>
              <a:t>Apie 2,5 km nuo </a:t>
            </a:r>
            <a:r>
              <a:rPr lang="lt-LT" dirty="0" err="1"/>
              <a:t>Ručiūnų</a:t>
            </a:r>
            <a:r>
              <a:rPr lang="lt-LT" dirty="0"/>
              <a:t>, 7 km nuo Jonavos</a:t>
            </a:r>
          </a:p>
          <a:p>
            <a:endParaRPr lang="lt-LT" dirty="0"/>
          </a:p>
          <a:p>
            <a:r>
              <a:rPr lang="lt-LT" dirty="0"/>
              <a:t>Potencialas vystyti ateityje numatant keleivių persėdimo galimybę. </a:t>
            </a:r>
          </a:p>
          <a:p>
            <a:endParaRPr lang="lt-LT" dirty="0"/>
          </a:p>
          <a:p>
            <a:endParaRPr lang="en-US" dirty="0"/>
          </a:p>
        </p:txBody>
      </p:sp>
      <p:sp>
        <p:nvSpPr>
          <p:cNvPr id="4" name="Slide Number Placeholder 3"/>
          <p:cNvSpPr>
            <a:spLocks noGrp="1"/>
          </p:cNvSpPr>
          <p:nvPr>
            <p:ph type="sldNum" sz="quarter" idx="5"/>
          </p:nvPr>
        </p:nvSpPr>
        <p:spPr/>
        <p:txBody>
          <a:bodyPr/>
          <a:lstStyle/>
          <a:p>
            <a:fld id="{4A4BBFB6-E183-464B-BBE5-051F3B23097D}" type="slidenum">
              <a:rPr lang="lt-LT" smtClean="0"/>
              <a:t>21</a:t>
            </a:fld>
            <a:endParaRPr lang="lt-LT"/>
          </a:p>
        </p:txBody>
      </p:sp>
    </p:spTree>
    <p:extLst>
      <p:ext uri="{BB962C8B-B14F-4D97-AF65-F5344CB8AC3E}">
        <p14:creationId xmlns:p14="http://schemas.microsoft.com/office/powerpoint/2010/main" val="7889008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Alternatyvos </a:t>
            </a:r>
            <a:r>
              <a:rPr lang="lt-LT" dirty="0" err="1"/>
              <a:t>įrertintos</a:t>
            </a:r>
            <a:r>
              <a:rPr lang="lt-LT" dirty="0"/>
              <a:t> SPAV</a:t>
            </a:r>
          </a:p>
          <a:p>
            <a:endParaRPr lang="lt-LT" dirty="0"/>
          </a:p>
          <a:p>
            <a:r>
              <a:rPr lang="lt-LT" dirty="0"/>
              <a:t>Pagal SPAV – </a:t>
            </a:r>
            <a:r>
              <a:rPr lang="lt-LT" dirty="0" err="1"/>
              <a:t>daugiakriteri</a:t>
            </a:r>
            <a:r>
              <a:rPr lang="lt-LT" dirty="0"/>
              <a:t> vertinimą ir KNA – palankesnė II </a:t>
            </a:r>
            <a:r>
              <a:rPr lang="lt-LT" dirty="0" err="1"/>
              <a:t>alt</a:t>
            </a:r>
            <a:r>
              <a:rPr lang="lt-LT" dirty="0"/>
              <a:t>. </a:t>
            </a:r>
          </a:p>
          <a:p>
            <a:endParaRPr lang="lt-LT" dirty="0"/>
          </a:p>
          <a:p>
            <a:pPr marL="285750" indent="-285750">
              <a:buClr>
                <a:schemeClr val="accent1"/>
              </a:buClr>
              <a:buFont typeface="Wingdings" panose="05000000000000000000" pitchFamily="2" charset="2"/>
              <a:buChar char="§"/>
            </a:pPr>
            <a:r>
              <a:rPr lang="en-US" sz="1200" dirty="0"/>
              <a:t>II alt. </a:t>
            </a:r>
            <a:r>
              <a:rPr lang="en-US" sz="1200" dirty="0" err="1"/>
              <a:t>palankesn</a:t>
            </a:r>
            <a:r>
              <a:rPr lang="lt-LT" sz="1200" dirty="0"/>
              <a:t>ė žmonių gerovei, nes geresnės mobilumo sąlygos</a:t>
            </a:r>
          </a:p>
          <a:p>
            <a:pPr marL="285750" marR="0" lvl="0" indent="-28575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
              <a:tabLst/>
              <a:defRPr/>
            </a:pPr>
            <a:r>
              <a:rPr lang="lt-LT" sz="1200" dirty="0"/>
              <a:t>II </a:t>
            </a:r>
            <a:r>
              <a:rPr lang="lt-LT" sz="1200" dirty="0" err="1"/>
              <a:t>alt</a:t>
            </a:r>
            <a:r>
              <a:rPr lang="lt-LT" sz="1200" dirty="0"/>
              <a:t>. geresnis potencialas plėtrai</a:t>
            </a:r>
            <a:endParaRPr lang="en-US" sz="1200" dirty="0"/>
          </a:p>
          <a:p>
            <a:pPr marL="285750" indent="-285750">
              <a:buClr>
                <a:schemeClr val="accent1"/>
              </a:buClr>
              <a:buFont typeface="Wingdings" panose="05000000000000000000" pitchFamily="2" charset="2"/>
              <a:buChar char="§"/>
            </a:pPr>
            <a:endParaRPr lang="lt-LT" sz="1200" dirty="0"/>
          </a:p>
          <a:p>
            <a:pPr marL="285750" indent="-285750">
              <a:buClr>
                <a:schemeClr val="accent1"/>
              </a:buClr>
              <a:buFont typeface="Wingdings" panose="05000000000000000000" pitchFamily="2" charset="2"/>
              <a:buChar char="§"/>
            </a:pPr>
            <a:r>
              <a:rPr lang="lt-LT" sz="1200" dirty="0"/>
              <a:t>I </a:t>
            </a:r>
            <a:r>
              <a:rPr lang="lt-LT" sz="1200" dirty="0" err="1"/>
              <a:t>alt</a:t>
            </a:r>
            <a:r>
              <a:rPr lang="lt-LT" sz="1200" dirty="0"/>
              <a:t>. komplikuotas privažiavimas</a:t>
            </a:r>
          </a:p>
          <a:p>
            <a:endParaRPr lang="lt-LT" dirty="0"/>
          </a:p>
          <a:p>
            <a:r>
              <a:rPr lang="lt-LT" dirty="0"/>
              <a:t>Siūloma vystyti 2 tipo stotelę, įvertinus potencialą galimai plėtrai</a:t>
            </a:r>
            <a:endParaRPr lang="en-US" dirty="0"/>
          </a:p>
        </p:txBody>
      </p:sp>
      <p:sp>
        <p:nvSpPr>
          <p:cNvPr id="4" name="Slide Number Placeholder 3"/>
          <p:cNvSpPr>
            <a:spLocks noGrp="1"/>
          </p:cNvSpPr>
          <p:nvPr>
            <p:ph type="sldNum" sz="quarter" idx="5"/>
          </p:nvPr>
        </p:nvSpPr>
        <p:spPr/>
        <p:txBody>
          <a:bodyPr/>
          <a:lstStyle/>
          <a:p>
            <a:fld id="{4A4BBFB6-E183-464B-BBE5-051F3B23097D}" type="slidenum">
              <a:rPr lang="lt-LT" smtClean="0"/>
              <a:t>22</a:t>
            </a:fld>
            <a:endParaRPr lang="lt-LT"/>
          </a:p>
        </p:txBody>
      </p:sp>
    </p:spTree>
    <p:extLst>
      <p:ext uri="{BB962C8B-B14F-4D97-AF65-F5344CB8AC3E}">
        <p14:creationId xmlns:p14="http://schemas.microsoft.com/office/powerpoint/2010/main" val="3830958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4BBFB6-E183-464B-BBE5-051F3B23097D}" type="slidenum">
              <a:rPr lang="lt-LT" smtClean="0"/>
              <a:t>2</a:t>
            </a:fld>
            <a:endParaRPr lang="lt-LT"/>
          </a:p>
        </p:txBody>
      </p:sp>
    </p:spTree>
    <p:extLst>
      <p:ext uri="{BB962C8B-B14F-4D97-AF65-F5344CB8AC3E}">
        <p14:creationId xmlns:p14="http://schemas.microsoft.com/office/powerpoint/2010/main" val="24378618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dirty="0"/>
              <a:t>Jonavos rajonas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lt-LT" dirty="0"/>
          </a:p>
          <a:p>
            <a:pPr marL="0" marR="0" lvl="0" indent="0" algn="l" defTabSz="914400" rtl="0" eaLnBrk="1" fontAlgn="auto" latinLnBrk="0" hangingPunct="1">
              <a:lnSpc>
                <a:spcPct val="100000"/>
              </a:lnSpc>
              <a:spcBef>
                <a:spcPts val="0"/>
              </a:spcBef>
              <a:spcAft>
                <a:spcPts val="0"/>
              </a:spcAft>
              <a:buClrTx/>
              <a:buSzTx/>
              <a:buFontTx/>
              <a:buNone/>
              <a:tabLst/>
              <a:defRPr/>
            </a:pPr>
            <a:r>
              <a:rPr lang="lt-LT" dirty="0"/>
              <a:t>RB nuo suplanuota:</a:t>
            </a:r>
          </a:p>
          <a:p>
            <a:r>
              <a:rPr lang="lt-LT" dirty="0"/>
              <a:t>Nuo </a:t>
            </a:r>
            <a:r>
              <a:rPr lang="lt-LT" dirty="0" err="1"/>
              <a:t>Pasraučių</a:t>
            </a:r>
            <a:r>
              <a:rPr lang="lt-LT" dirty="0"/>
              <a:t> apie 1 km, nuo Šėtos apie 6 km</a:t>
            </a:r>
          </a:p>
          <a:p>
            <a:pPr marL="0" marR="0" lvl="0" indent="0" algn="l" defTabSz="914400" rtl="0" eaLnBrk="1" fontAlgn="auto" latinLnBrk="0" hangingPunct="1">
              <a:lnSpc>
                <a:spcPct val="100000"/>
              </a:lnSpc>
              <a:spcBef>
                <a:spcPts val="0"/>
              </a:spcBef>
              <a:spcAft>
                <a:spcPts val="0"/>
              </a:spcAft>
              <a:buClrTx/>
              <a:buSzTx/>
              <a:buFontTx/>
              <a:buNone/>
              <a:tabLst/>
              <a:defRPr/>
            </a:pPr>
            <a:r>
              <a:rPr lang="lt-LT" dirty="0"/>
              <a:t>Nuo Kėdainių 24 min., Ukmergė 28 min., Jonava 20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lt-LT" dirty="0"/>
          </a:p>
          <a:p>
            <a:pPr marL="0" marR="0" lvl="0" indent="0" algn="l" defTabSz="914400" rtl="0" eaLnBrk="1" fontAlgn="auto" latinLnBrk="0" hangingPunct="1">
              <a:lnSpc>
                <a:spcPct val="100000"/>
              </a:lnSpc>
              <a:spcBef>
                <a:spcPts val="0"/>
              </a:spcBef>
              <a:spcAft>
                <a:spcPts val="0"/>
              </a:spcAft>
              <a:buClrTx/>
              <a:buSzTx/>
              <a:buFontTx/>
              <a:buNone/>
              <a:tabLst/>
              <a:defRPr/>
            </a:pPr>
            <a:r>
              <a:rPr lang="lt-LT" dirty="0"/>
              <a:t>Atitinkamai prie RB linijos planuojamos regioninės stotelės, </a:t>
            </a:r>
            <a:r>
              <a:rPr lang="lt-LT" dirty="0" err="1"/>
              <a:t>išnaginėtos</a:t>
            </a:r>
            <a:r>
              <a:rPr lang="lt-LT" dirty="0"/>
              <a:t> dvi vietos.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lt-LT" dirty="0"/>
          </a:p>
          <a:p>
            <a:pPr marL="0" marR="0" lvl="0" indent="0" algn="l" defTabSz="914400" rtl="0" eaLnBrk="1" fontAlgn="auto" latinLnBrk="0" hangingPunct="1">
              <a:lnSpc>
                <a:spcPct val="100000"/>
              </a:lnSpc>
              <a:spcBef>
                <a:spcPts val="0"/>
              </a:spcBef>
              <a:spcAft>
                <a:spcPts val="0"/>
              </a:spcAft>
              <a:buClrTx/>
              <a:buSzTx/>
              <a:buFontTx/>
              <a:buNone/>
              <a:tabLst/>
              <a:defRPr/>
            </a:pPr>
            <a:r>
              <a:rPr lang="lt-LT" dirty="0"/>
              <a:t>Abi vietos pasiekiamos nuo krašto kelio 145 Kėdainiai-Šėta-Ukmergė</a:t>
            </a:r>
          </a:p>
          <a:p>
            <a:endParaRPr lang="en-US" dirty="0"/>
          </a:p>
        </p:txBody>
      </p:sp>
      <p:sp>
        <p:nvSpPr>
          <p:cNvPr id="4" name="Slide Number Placeholder 3"/>
          <p:cNvSpPr>
            <a:spLocks noGrp="1"/>
          </p:cNvSpPr>
          <p:nvPr>
            <p:ph type="sldNum" sz="quarter" idx="5"/>
          </p:nvPr>
        </p:nvSpPr>
        <p:spPr/>
        <p:txBody>
          <a:bodyPr/>
          <a:lstStyle/>
          <a:p>
            <a:fld id="{4A4BBFB6-E183-464B-BBE5-051F3B23097D}" type="slidenum">
              <a:rPr lang="lt-LT" smtClean="0"/>
              <a:t>23</a:t>
            </a:fld>
            <a:endParaRPr lang="lt-LT"/>
          </a:p>
        </p:txBody>
      </p:sp>
    </p:spTree>
    <p:extLst>
      <p:ext uri="{BB962C8B-B14F-4D97-AF65-F5344CB8AC3E}">
        <p14:creationId xmlns:p14="http://schemas.microsoft.com/office/powerpoint/2010/main" val="1531535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SPAV ir </a:t>
            </a:r>
            <a:r>
              <a:rPr lang="lt-LT" dirty="0" err="1"/>
              <a:t>daugiakritelė</a:t>
            </a:r>
            <a:r>
              <a:rPr lang="lt-LT" dirty="0"/>
              <a:t> analizė – palankesnė I </a:t>
            </a:r>
            <a:r>
              <a:rPr lang="lt-LT" dirty="0" err="1"/>
              <a:t>alt</a:t>
            </a:r>
            <a:r>
              <a:rPr lang="lt-LT" dirty="0"/>
              <a:t>, KNA – palankesnė II </a:t>
            </a:r>
            <a:r>
              <a:rPr lang="lt-LT" dirty="0" err="1"/>
              <a:t>alt</a:t>
            </a:r>
            <a:r>
              <a:rPr lang="lt-LT" dirty="0"/>
              <a:t>.</a:t>
            </a:r>
          </a:p>
          <a:p>
            <a:endParaRPr lang="lt-LT"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 alt. </a:t>
            </a:r>
            <a:r>
              <a:rPr lang="en-US" sz="1200" dirty="0" err="1"/>
              <a:t>palankesn</a:t>
            </a:r>
            <a:r>
              <a:rPr lang="lt-LT" sz="1200" dirty="0"/>
              <a:t>ė kraštovaizdžiui ir biologinei įvairovei</a:t>
            </a:r>
          </a:p>
          <a:p>
            <a:pPr marL="0" marR="0" lvl="0" indent="0" algn="l" defTabSz="914400" rtl="0" eaLnBrk="1" fontAlgn="auto" latinLnBrk="0" hangingPunct="1">
              <a:lnSpc>
                <a:spcPct val="100000"/>
              </a:lnSpc>
              <a:spcBef>
                <a:spcPts val="0"/>
              </a:spcBef>
              <a:spcAft>
                <a:spcPts val="0"/>
              </a:spcAft>
              <a:buClrTx/>
              <a:buSzTx/>
              <a:buFontTx/>
              <a:buNone/>
              <a:tabLst/>
              <a:defRPr/>
            </a:pPr>
            <a:r>
              <a:rPr lang="lt-LT" sz="1200" dirty="0"/>
              <a:t>II </a:t>
            </a:r>
            <a:r>
              <a:rPr lang="lt-LT" sz="1200" dirty="0" err="1"/>
              <a:t>alt</a:t>
            </a:r>
            <a:r>
              <a:rPr lang="lt-LT" sz="1200" dirty="0"/>
              <a:t> </a:t>
            </a:r>
            <a:r>
              <a:rPr lang="lt-LT" sz="1200" dirty="0" err="1"/>
              <a:t>gereznis</a:t>
            </a:r>
            <a:r>
              <a:rPr lang="lt-LT" sz="1200" dirty="0"/>
              <a:t> vertinimas KNA nes III tipas.</a:t>
            </a:r>
            <a:endParaRPr lang="en-US" sz="1200" dirty="0"/>
          </a:p>
          <a:p>
            <a:endParaRPr lang="en-US" dirty="0"/>
          </a:p>
        </p:txBody>
      </p:sp>
      <p:sp>
        <p:nvSpPr>
          <p:cNvPr id="4" name="Slide Number Placeholder 3"/>
          <p:cNvSpPr>
            <a:spLocks noGrp="1"/>
          </p:cNvSpPr>
          <p:nvPr>
            <p:ph type="sldNum" sz="quarter" idx="5"/>
          </p:nvPr>
        </p:nvSpPr>
        <p:spPr/>
        <p:txBody>
          <a:bodyPr/>
          <a:lstStyle/>
          <a:p>
            <a:fld id="{4A4BBFB6-E183-464B-BBE5-051F3B23097D}" type="slidenum">
              <a:rPr lang="lt-LT" smtClean="0"/>
              <a:t>24</a:t>
            </a:fld>
            <a:endParaRPr lang="lt-LT"/>
          </a:p>
        </p:txBody>
      </p:sp>
    </p:spTree>
    <p:extLst>
      <p:ext uri="{BB962C8B-B14F-4D97-AF65-F5344CB8AC3E}">
        <p14:creationId xmlns:p14="http://schemas.microsoft.com/office/powerpoint/2010/main" val="843800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Panevėžio rajone</a:t>
            </a:r>
          </a:p>
          <a:p>
            <a:endParaRPr lang="lt-LT" dirty="0"/>
          </a:p>
          <a:p>
            <a:r>
              <a:rPr lang="lt-LT" dirty="0"/>
              <a:t>RB linija nuo Ramygalos miesto centro apie 4 km, nuo Vadoklių apie 6 km </a:t>
            </a:r>
          </a:p>
          <a:p>
            <a:r>
              <a:rPr lang="lt-LT" dirty="0"/>
              <a:t>Stotelė planuojama ties rajoniniu keliu Nr. 1204 Kavarskas- </a:t>
            </a:r>
            <a:r>
              <a:rPr lang="lt-LT" dirty="0" err="1"/>
              <a:t>Taujėnai-Vadokliai_Ramygala</a:t>
            </a:r>
            <a:endParaRPr lang="en-US" dirty="0"/>
          </a:p>
        </p:txBody>
      </p:sp>
      <p:sp>
        <p:nvSpPr>
          <p:cNvPr id="4" name="Slide Number Placeholder 3"/>
          <p:cNvSpPr>
            <a:spLocks noGrp="1"/>
          </p:cNvSpPr>
          <p:nvPr>
            <p:ph type="sldNum" sz="quarter" idx="5"/>
          </p:nvPr>
        </p:nvSpPr>
        <p:spPr/>
        <p:txBody>
          <a:bodyPr/>
          <a:lstStyle/>
          <a:p>
            <a:fld id="{4A4BBFB6-E183-464B-BBE5-051F3B23097D}" type="slidenum">
              <a:rPr lang="lt-LT" smtClean="0"/>
              <a:t>25</a:t>
            </a:fld>
            <a:endParaRPr lang="lt-LT"/>
          </a:p>
        </p:txBody>
      </p:sp>
    </p:spTree>
    <p:extLst>
      <p:ext uri="{BB962C8B-B14F-4D97-AF65-F5344CB8AC3E}">
        <p14:creationId xmlns:p14="http://schemas.microsoft.com/office/powerpoint/2010/main" val="1671720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Matoma esama ir suplanuota inžinerinė ir susisiekimo infrastruktūra</a:t>
            </a:r>
          </a:p>
          <a:p>
            <a:r>
              <a:rPr lang="lt-LT" dirty="0"/>
              <a:t>SPAV – abi vienodos, </a:t>
            </a:r>
            <a:r>
              <a:rPr lang="lt-LT" dirty="0" err="1"/>
              <a:t>daugiakriterio</a:t>
            </a:r>
            <a:r>
              <a:rPr lang="lt-LT" dirty="0"/>
              <a:t> vertinimo ir KNA – palankesnė II</a:t>
            </a:r>
          </a:p>
          <a:p>
            <a:endParaRPr lang="lt-LT" dirty="0"/>
          </a:p>
          <a:p>
            <a:pPr marL="285750" indent="-285750">
              <a:buClr>
                <a:schemeClr val="accent1"/>
              </a:buClr>
              <a:buFont typeface="Wingdings" panose="05000000000000000000" pitchFamily="2" charset="2"/>
              <a:buChar char="§"/>
            </a:pPr>
            <a:r>
              <a:rPr lang="lt-LT" sz="1200" dirty="0"/>
              <a:t>Abi </a:t>
            </a:r>
            <a:r>
              <a:rPr lang="lt-LT" sz="1200" dirty="0" err="1"/>
              <a:t>alt</a:t>
            </a:r>
            <a:r>
              <a:rPr lang="lt-LT" sz="1200" dirty="0"/>
              <a:t>. numatomos triukšmo užtvaros</a:t>
            </a:r>
          </a:p>
          <a:p>
            <a:pPr marL="285750" indent="-285750">
              <a:buClr>
                <a:schemeClr val="accent1"/>
              </a:buClr>
              <a:buFont typeface="Wingdings" panose="05000000000000000000" pitchFamily="2" charset="2"/>
              <a:buChar char="§"/>
            </a:pPr>
            <a:r>
              <a:rPr lang="lt-LT" sz="1200" dirty="0"/>
              <a:t>II </a:t>
            </a:r>
            <a:r>
              <a:rPr lang="lt-LT" sz="1200" dirty="0" err="1"/>
              <a:t>alt</a:t>
            </a:r>
            <a:r>
              <a:rPr lang="lt-LT" sz="1200" dirty="0"/>
              <a:t>. trumpesnis privažiavimas nuo Ramygalos</a:t>
            </a:r>
            <a:endParaRPr lang="en-US" sz="1200" dirty="0"/>
          </a:p>
          <a:p>
            <a:endParaRPr lang="lt-LT" dirty="0"/>
          </a:p>
          <a:p>
            <a:pPr marL="0" marR="0" lvl="0" indent="0" algn="l" defTabSz="914400" rtl="0" eaLnBrk="1" fontAlgn="auto" latinLnBrk="0" hangingPunct="1">
              <a:lnSpc>
                <a:spcPct val="100000"/>
              </a:lnSpc>
              <a:spcBef>
                <a:spcPts val="0"/>
              </a:spcBef>
              <a:spcAft>
                <a:spcPts val="0"/>
              </a:spcAft>
              <a:buClrTx/>
              <a:buSzTx/>
              <a:buFontTx/>
              <a:buNone/>
              <a:tabLst/>
              <a:defRPr/>
            </a:pPr>
            <a:r>
              <a:rPr lang="lt-LT" dirty="0"/>
              <a:t>Triukšmo mažinimo priemonės – triukšmo užtvaros</a:t>
            </a:r>
            <a:endParaRPr lang="en-US" dirty="0"/>
          </a:p>
          <a:p>
            <a:endParaRPr lang="en-US" dirty="0"/>
          </a:p>
        </p:txBody>
      </p:sp>
      <p:sp>
        <p:nvSpPr>
          <p:cNvPr id="4" name="Slide Number Placeholder 3"/>
          <p:cNvSpPr>
            <a:spLocks noGrp="1"/>
          </p:cNvSpPr>
          <p:nvPr>
            <p:ph type="sldNum" sz="quarter" idx="5"/>
          </p:nvPr>
        </p:nvSpPr>
        <p:spPr/>
        <p:txBody>
          <a:bodyPr/>
          <a:lstStyle/>
          <a:p>
            <a:fld id="{4A4BBFB6-E183-464B-BBE5-051F3B23097D}" type="slidenum">
              <a:rPr lang="lt-LT" smtClean="0"/>
              <a:t>26</a:t>
            </a:fld>
            <a:endParaRPr lang="lt-LT"/>
          </a:p>
        </p:txBody>
      </p:sp>
    </p:spTree>
    <p:extLst>
      <p:ext uri="{BB962C8B-B14F-4D97-AF65-F5344CB8AC3E}">
        <p14:creationId xmlns:p14="http://schemas.microsoft.com/office/powerpoint/2010/main" val="1185000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Pasvalio rajono savivaldybės teritorija</a:t>
            </a:r>
          </a:p>
          <a:p>
            <a:endParaRPr lang="lt-LT" dirty="0"/>
          </a:p>
          <a:p>
            <a:pPr marL="0" marR="0" lvl="0" indent="0" algn="l" defTabSz="914400" rtl="0" eaLnBrk="1" fontAlgn="auto" latinLnBrk="0" hangingPunct="1">
              <a:lnSpc>
                <a:spcPct val="100000"/>
              </a:lnSpc>
              <a:spcBef>
                <a:spcPts val="0"/>
              </a:spcBef>
              <a:spcAft>
                <a:spcPts val="0"/>
              </a:spcAft>
              <a:buClrTx/>
              <a:buSzTx/>
              <a:buFontTx/>
              <a:buNone/>
              <a:tabLst/>
              <a:defRPr/>
            </a:pPr>
            <a:r>
              <a:rPr lang="lt-LT" dirty="0"/>
              <a:t>RB nuo Joniškėlio nutolusi apie 3 km ir apie 1 km nuo </a:t>
            </a:r>
            <a:r>
              <a:rPr lang="lt-LT" dirty="0" err="1"/>
              <a:t>Meškalaukio</a:t>
            </a:r>
            <a:endParaRPr lang="lt-LT" dirty="0"/>
          </a:p>
          <a:p>
            <a:pPr marL="0" marR="0" lvl="0" indent="0" algn="l" defTabSz="914400" rtl="0" eaLnBrk="1" fontAlgn="auto" latinLnBrk="0" hangingPunct="1">
              <a:lnSpc>
                <a:spcPct val="100000"/>
              </a:lnSpc>
              <a:spcBef>
                <a:spcPts val="0"/>
              </a:spcBef>
              <a:spcAft>
                <a:spcPts val="0"/>
              </a:spcAft>
              <a:buClrTx/>
              <a:buSzTx/>
              <a:buFontTx/>
              <a:buNone/>
              <a:tabLst/>
              <a:defRPr/>
            </a:pPr>
            <a:r>
              <a:rPr lang="lt-LT" dirty="0"/>
              <a:t>Nuo Pasvalio 15 min., nuo Pakruojo 18 min</a:t>
            </a:r>
          </a:p>
          <a:p>
            <a:endParaRPr lang="lt-LT" dirty="0"/>
          </a:p>
          <a:p>
            <a:r>
              <a:rPr lang="lt-LT" dirty="0"/>
              <a:t>Privažiavimas nuo kelio 150 Šiauliai – Pakruojis_ Pasvalys. </a:t>
            </a:r>
          </a:p>
          <a:p>
            <a:r>
              <a:rPr lang="lt-LT" dirty="0"/>
              <a:t>Abi </a:t>
            </a:r>
            <a:r>
              <a:rPr lang="lt-LT" dirty="0" err="1"/>
              <a:t>alt</a:t>
            </a:r>
            <a:r>
              <a:rPr lang="lt-LT" dirty="0"/>
              <a:t> keleivinės stoties teritorija panašioj vietoje.</a:t>
            </a:r>
          </a:p>
          <a:p>
            <a:r>
              <a:rPr lang="lt-LT" dirty="0"/>
              <a:t>Skiriasi prekinės stoties planavimo principai</a:t>
            </a:r>
          </a:p>
          <a:p>
            <a:endParaRPr lang="lt-LT" dirty="0"/>
          </a:p>
          <a:p>
            <a:r>
              <a:rPr lang="lt-LT" dirty="0"/>
              <a:t>1 </a:t>
            </a:r>
            <a:r>
              <a:rPr lang="lt-LT" dirty="0" err="1"/>
              <a:t>alt</a:t>
            </a:r>
            <a:r>
              <a:rPr lang="lt-LT" dirty="0"/>
              <a:t> krovimo rampos planuojamos apie 800 m nuo keleivinės stoties ties geležinkelio ilgaisiais aklakeliais</a:t>
            </a:r>
          </a:p>
          <a:p>
            <a:r>
              <a:rPr lang="lt-LT" dirty="0"/>
              <a:t>2 </a:t>
            </a:r>
            <a:r>
              <a:rPr lang="lt-LT" dirty="0" err="1"/>
              <a:t>alt</a:t>
            </a:r>
            <a:r>
              <a:rPr lang="lt-LT" dirty="0"/>
              <a:t> prekinė stotis kitapus keleivinės, reikalingi papildomi geležinkelio keliai ir tai lemia poreikį rekonstruoti </a:t>
            </a:r>
            <a:r>
              <a:rPr lang="lt-LT" dirty="0" err="1"/>
              <a:t>nautomobilio</a:t>
            </a:r>
            <a:r>
              <a:rPr lang="lt-LT" dirty="0"/>
              <a:t> kelio Nr. 150 viaduką</a:t>
            </a:r>
            <a:endParaRPr lang="en-US" dirty="0"/>
          </a:p>
          <a:p>
            <a:endParaRPr lang="en-US" dirty="0"/>
          </a:p>
          <a:p>
            <a:endParaRPr lang="lt-LT" dirty="0"/>
          </a:p>
        </p:txBody>
      </p:sp>
      <p:sp>
        <p:nvSpPr>
          <p:cNvPr id="4" name="Slide Number Placeholder 3"/>
          <p:cNvSpPr>
            <a:spLocks noGrp="1"/>
          </p:cNvSpPr>
          <p:nvPr>
            <p:ph type="sldNum" sz="quarter" idx="5"/>
          </p:nvPr>
        </p:nvSpPr>
        <p:spPr/>
        <p:txBody>
          <a:bodyPr/>
          <a:lstStyle/>
          <a:p>
            <a:fld id="{4A4BBFB6-E183-464B-BBE5-051F3B23097D}" type="slidenum">
              <a:rPr lang="lt-LT" smtClean="0"/>
              <a:t>27</a:t>
            </a:fld>
            <a:endParaRPr lang="lt-LT"/>
          </a:p>
        </p:txBody>
      </p:sp>
    </p:spTree>
    <p:extLst>
      <p:ext uri="{BB962C8B-B14F-4D97-AF65-F5344CB8AC3E}">
        <p14:creationId xmlns:p14="http://schemas.microsoft.com/office/powerpoint/2010/main" val="9478622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SPAV abi vienodos</a:t>
            </a:r>
          </a:p>
          <a:p>
            <a:r>
              <a:rPr lang="lt-LT" dirty="0" err="1"/>
              <a:t>Daugiakriterio</a:t>
            </a:r>
            <a:r>
              <a:rPr lang="lt-LT" dirty="0"/>
              <a:t> vertinimo – palankesnė II, dėl geresnio stoties veiklos efektyvumo, infrastruktūros valdymo ir priežiūros patogumo</a:t>
            </a:r>
          </a:p>
          <a:p>
            <a:r>
              <a:rPr lang="lt-LT" dirty="0"/>
              <a:t>KNA palankesnė I</a:t>
            </a:r>
            <a:endParaRPr lang="en-US" dirty="0"/>
          </a:p>
        </p:txBody>
      </p:sp>
      <p:sp>
        <p:nvSpPr>
          <p:cNvPr id="4" name="Slide Number Placeholder 3"/>
          <p:cNvSpPr>
            <a:spLocks noGrp="1"/>
          </p:cNvSpPr>
          <p:nvPr>
            <p:ph type="sldNum" sz="quarter" idx="5"/>
          </p:nvPr>
        </p:nvSpPr>
        <p:spPr/>
        <p:txBody>
          <a:bodyPr/>
          <a:lstStyle/>
          <a:p>
            <a:fld id="{4A4BBFB6-E183-464B-BBE5-051F3B23097D}" type="slidenum">
              <a:rPr lang="lt-LT" smtClean="0"/>
              <a:t>28</a:t>
            </a:fld>
            <a:endParaRPr lang="lt-LT"/>
          </a:p>
        </p:txBody>
      </p:sp>
    </p:spTree>
    <p:extLst>
      <p:ext uri="{BB962C8B-B14F-4D97-AF65-F5344CB8AC3E}">
        <p14:creationId xmlns:p14="http://schemas.microsoft.com/office/powerpoint/2010/main" val="11259236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sz="1800" dirty="0">
                <a:effectLst/>
                <a:latin typeface="Times New Roman" panose="02020603050405020304" pitchFamily="18" charset="0"/>
                <a:ea typeface="Calibri" panose="020F0502020204030204" pitchFamily="34" charset="0"/>
                <a:cs typeface="Arial" panose="020B0604020202020204" pitchFamily="34" charset="0"/>
              </a:rPr>
              <a:t>Vadovaujantis „</a:t>
            </a:r>
            <a:r>
              <a:rPr lang="lt-LT" sz="1800" dirty="0" err="1">
                <a:effectLst/>
                <a:latin typeface="Times New Roman" panose="02020603050405020304" pitchFamily="18" charset="0"/>
                <a:ea typeface="Calibri" panose="020F0502020204030204" pitchFamily="34" charset="0"/>
                <a:cs typeface="Arial" panose="020B0604020202020204" pitchFamily="34" charset="0"/>
              </a:rPr>
              <a:t>Rail</a:t>
            </a:r>
            <a:r>
              <a:rPr lang="lt-LT" sz="1800" dirty="0">
                <a:effectLst/>
                <a:latin typeface="Times New Roman" panose="02020603050405020304" pitchFamily="18" charset="0"/>
                <a:ea typeface="Calibri" panose="020F0502020204030204" pitchFamily="34" charset="0"/>
                <a:cs typeface="Arial" panose="020B0604020202020204" pitchFamily="34" charset="0"/>
              </a:rPr>
              <a:t> </a:t>
            </a:r>
            <a:r>
              <a:rPr lang="lt-LT" sz="1800" dirty="0" err="1">
                <a:effectLst/>
                <a:latin typeface="Times New Roman" panose="02020603050405020304" pitchFamily="18" charset="0"/>
                <a:ea typeface="Calibri" panose="020F0502020204030204" pitchFamily="34" charset="0"/>
                <a:cs typeface="Arial" panose="020B0604020202020204" pitchFamily="34" charset="0"/>
              </a:rPr>
              <a:t>Baltica</a:t>
            </a:r>
            <a:r>
              <a:rPr lang="lt-LT" sz="1800" dirty="0">
                <a:effectLst/>
                <a:latin typeface="Times New Roman" panose="02020603050405020304" pitchFamily="18" charset="0"/>
                <a:ea typeface="Calibri" panose="020F0502020204030204" pitchFamily="34" charset="0"/>
                <a:cs typeface="Arial" panose="020B0604020202020204" pitchFamily="34" charset="0"/>
              </a:rPr>
              <a:t>“ geležinkelio kelių išvystymo planu Vaškų stotis numatyta ir planuojama apie 10 km </a:t>
            </a:r>
            <a:r>
              <a:rPr lang="lt-LT" sz="1800" dirty="0">
                <a:effectLst/>
                <a:latin typeface="Times New Roman" panose="02020603050405020304" pitchFamily="18" charset="0"/>
                <a:ea typeface="Calibri" panose="020F0502020204030204" pitchFamily="34" charset="0"/>
              </a:rPr>
              <a:t>atstumu iki Lietuvos–Latvijos valstybių sienos. </a:t>
            </a:r>
          </a:p>
          <a:p>
            <a:r>
              <a:rPr lang="lt-LT" sz="1800" dirty="0">
                <a:effectLst/>
                <a:latin typeface="Times New Roman" panose="02020603050405020304" pitchFamily="18" charset="0"/>
                <a:ea typeface="Calibri" panose="020F0502020204030204" pitchFamily="34" charset="0"/>
              </a:rPr>
              <a:t>Planuojama pasienio keleivinė geležinkelio stotis turinti dvi funkcijas – pasienio funkcijoms vykdyti. ir keleivių </a:t>
            </a:r>
            <a:r>
              <a:rPr lang="lt-LT" sz="1800" dirty="0" err="1">
                <a:effectLst/>
                <a:latin typeface="Times New Roman" panose="02020603050405020304" pitchFamily="18" charset="0"/>
                <a:ea typeface="Calibri" panose="020F0502020204030204" pitchFamily="34" charset="0"/>
              </a:rPr>
              <a:t>aptranavimui</a:t>
            </a:r>
            <a:r>
              <a:rPr lang="lt-LT" sz="1800" dirty="0">
                <a:effectLst/>
                <a:latin typeface="Times New Roman" panose="02020603050405020304" pitchFamily="18" charset="0"/>
                <a:ea typeface="Calibri" panose="020F0502020204030204" pitchFamily="34" charset="0"/>
              </a:rPr>
              <a:t>.</a:t>
            </a:r>
          </a:p>
          <a:p>
            <a:endParaRPr lang="lt-LT" sz="1800" dirty="0">
              <a:effectLst/>
              <a:latin typeface="Times New Roman" panose="02020603050405020304" pitchFamily="18" charset="0"/>
              <a:ea typeface="Calibri" panose="020F0502020204030204" pitchFamily="34" charset="0"/>
            </a:endParaRPr>
          </a:p>
          <a:p>
            <a:endParaRPr lang="lt-LT" dirty="0"/>
          </a:p>
          <a:p>
            <a:r>
              <a:rPr lang="lt-LT" dirty="0"/>
              <a:t>Privažiavimas planuojamas </a:t>
            </a:r>
          </a:p>
          <a:p>
            <a:r>
              <a:rPr lang="lt-LT" dirty="0"/>
              <a:t>Nuo rajoninio kelio 3104 apie 3 km į šiaurę.</a:t>
            </a:r>
          </a:p>
          <a:p>
            <a:r>
              <a:rPr lang="lt-LT" dirty="0"/>
              <a:t>Karšto kelias Nr. 209 Joniškis-</a:t>
            </a:r>
            <a:r>
              <a:rPr lang="lt-LT" dirty="0" err="1"/>
              <a:t>Žeimelis</a:t>
            </a:r>
            <a:r>
              <a:rPr lang="lt-LT" dirty="0"/>
              <a:t>-Pasvalys</a:t>
            </a:r>
          </a:p>
          <a:p>
            <a:r>
              <a:rPr lang="lt-LT" dirty="0"/>
              <a:t>Nuo Vaškų apie 6 km </a:t>
            </a:r>
          </a:p>
          <a:p>
            <a:endParaRPr lang="lt-LT" dirty="0"/>
          </a:p>
          <a:p>
            <a:r>
              <a:rPr lang="lt-LT" dirty="0"/>
              <a:t>Skaičiuojant geležinkelio kelią – apie 10 km nuo sienos</a:t>
            </a:r>
          </a:p>
        </p:txBody>
      </p:sp>
      <p:sp>
        <p:nvSpPr>
          <p:cNvPr id="4" name="Slide Number Placeholder 3"/>
          <p:cNvSpPr>
            <a:spLocks noGrp="1"/>
          </p:cNvSpPr>
          <p:nvPr>
            <p:ph type="sldNum" sz="quarter" idx="5"/>
          </p:nvPr>
        </p:nvSpPr>
        <p:spPr/>
        <p:txBody>
          <a:bodyPr/>
          <a:lstStyle/>
          <a:p>
            <a:fld id="{4A4BBFB6-E183-464B-BBE5-051F3B23097D}" type="slidenum">
              <a:rPr lang="lt-LT" smtClean="0"/>
              <a:t>29</a:t>
            </a:fld>
            <a:endParaRPr lang="lt-LT"/>
          </a:p>
        </p:txBody>
      </p:sp>
    </p:spTree>
    <p:extLst>
      <p:ext uri="{BB962C8B-B14F-4D97-AF65-F5344CB8AC3E}">
        <p14:creationId xmlns:p14="http://schemas.microsoft.com/office/powerpoint/2010/main" val="7532953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Stoties </a:t>
            </a:r>
            <a:r>
              <a:rPr lang="lt-LT" dirty="0" err="1"/>
              <a:t>sturktūra</a:t>
            </a:r>
            <a:r>
              <a:rPr lang="lt-LT" dirty="0"/>
              <a:t>:</a:t>
            </a:r>
          </a:p>
          <a:p>
            <a:r>
              <a:rPr lang="lt-LT" dirty="0"/>
              <a:t>II </a:t>
            </a:r>
            <a:r>
              <a:rPr lang="lt-LT" dirty="0" err="1"/>
              <a:t>alt</a:t>
            </a:r>
            <a:r>
              <a:rPr lang="lt-LT" dirty="0"/>
              <a:t> papildomai numatyti geležinkelio keliai, 2 peronai ir susisiekimas tarp jų</a:t>
            </a:r>
          </a:p>
          <a:p>
            <a:endParaRPr lang="lt-LT" dirty="0"/>
          </a:p>
          <a:p>
            <a:pPr marL="0" marR="0" lvl="0" indent="0" algn="l" defTabSz="914400" rtl="0" eaLnBrk="1" fontAlgn="auto" latinLnBrk="0" hangingPunct="1">
              <a:lnSpc>
                <a:spcPct val="100000"/>
              </a:lnSpc>
              <a:spcBef>
                <a:spcPts val="0"/>
              </a:spcBef>
              <a:spcAft>
                <a:spcPts val="0"/>
              </a:spcAft>
              <a:buClrTx/>
              <a:buSzTx/>
              <a:buFontTx/>
              <a:buNone/>
              <a:tabLst/>
              <a:defRPr/>
            </a:pPr>
            <a:r>
              <a:rPr lang="lt-LT" sz="1200" dirty="0"/>
              <a:t>II alternatyva palankesnė dėl stoties veiklos efektyvumo, geležinkelio linijos pralaidumo ir stoties eksploatavimo efektyvumo, infrastruktūros valdymo, tačiau yra brangesnė</a:t>
            </a:r>
            <a:endParaRPr lang="en-US" sz="1200" dirty="0"/>
          </a:p>
          <a:p>
            <a:endParaRPr lang="lt-LT" dirty="0"/>
          </a:p>
          <a:p>
            <a:endParaRPr lang="en-US" dirty="0"/>
          </a:p>
        </p:txBody>
      </p:sp>
      <p:sp>
        <p:nvSpPr>
          <p:cNvPr id="4" name="Slide Number Placeholder 3"/>
          <p:cNvSpPr>
            <a:spLocks noGrp="1"/>
          </p:cNvSpPr>
          <p:nvPr>
            <p:ph type="sldNum" sz="quarter" idx="5"/>
          </p:nvPr>
        </p:nvSpPr>
        <p:spPr/>
        <p:txBody>
          <a:bodyPr/>
          <a:lstStyle/>
          <a:p>
            <a:fld id="{4A4BBFB6-E183-464B-BBE5-051F3B23097D}" type="slidenum">
              <a:rPr lang="lt-LT" smtClean="0"/>
              <a:t>30</a:t>
            </a:fld>
            <a:endParaRPr lang="lt-LT"/>
          </a:p>
        </p:txBody>
      </p:sp>
    </p:spTree>
    <p:extLst>
      <p:ext uri="{BB962C8B-B14F-4D97-AF65-F5344CB8AC3E}">
        <p14:creationId xmlns:p14="http://schemas.microsoft.com/office/powerpoint/2010/main" val="35505213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effectLst/>
                <a:latin typeface="Times New Roman" panose="02020603050405020304" pitchFamily="18" charset="0"/>
                <a:ea typeface="Calibri" panose="020F0502020204030204" pitchFamily="34" charset="0"/>
                <a:cs typeface="Arial" panose="020B0604020202020204" pitchFamily="34" charset="0"/>
              </a:rPr>
              <a:t>CCS - </a:t>
            </a:r>
            <a:r>
              <a:rPr lang="en-US" sz="1200" b="1" i="1" dirty="0" err="1">
                <a:effectLst/>
                <a:latin typeface="Times New Roman" panose="02020603050405020304" pitchFamily="18" charset="0"/>
                <a:ea typeface="Calibri" panose="020F0502020204030204" pitchFamily="34" charset="0"/>
                <a:cs typeface="Arial" panose="020B0604020202020204" pitchFamily="34" charset="0"/>
              </a:rPr>
              <a:t>geležinkelio</a:t>
            </a:r>
            <a:r>
              <a:rPr lang="en-US" sz="1200" b="1" i="1" dirty="0">
                <a:effectLst/>
                <a:latin typeface="Times New Roman" panose="02020603050405020304" pitchFamily="18" charset="0"/>
                <a:ea typeface="Calibri" panose="020F0502020204030204" pitchFamily="34" charset="0"/>
                <a:cs typeface="Arial" panose="020B0604020202020204" pitchFamily="34" charset="0"/>
              </a:rPr>
              <a:t> </a:t>
            </a:r>
            <a:r>
              <a:rPr lang="en-US" sz="1200" b="1" i="1" dirty="0" err="1">
                <a:effectLst/>
                <a:latin typeface="Times New Roman" panose="02020603050405020304" pitchFamily="18" charset="0"/>
                <a:ea typeface="Calibri" panose="020F0502020204030204" pitchFamily="34" charset="0"/>
                <a:cs typeface="Arial" panose="020B0604020202020204" pitchFamily="34" charset="0"/>
              </a:rPr>
              <a:t>kelio</a:t>
            </a:r>
            <a:r>
              <a:rPr lang="en-US" sz="1200" b="1" i="1" dirty="0">
                <a:effectLst/>
                <a:latin typeface="Times New Roman" panose="02020603050405020304" pitchFamily="18" charset="0"/>
                <a:ea typeface="Calibri" panose="020F0502020204030204" pitchFamily="34" charset="0"/>
                <a:cs typeface="Arial" panose="020B0604020202020204" pitchFamily="34" charset="0"/>
              </a:rPr>
              <a:t> </a:t>
            </a:r>
            <a:r>
              <a:rPr lang="en-US" sz="1200" b="1" i="1" dirty="0" err="1">
                <a:effectLst/>
                <a:latin typeface="Times New Roman" panose="02020603050405020304" pitchFamily="18" charset="0"/>
                <a:ea typeface="Calibri" panose="020F0502020204030204" pitchFamily="34" charset="0"/>
                <a:cs typeface="Arial" panose="020B0604020202020204" pitchFamily="34" charset="0"/>
              </a:rPr>
              <a:t>ar</a:t>
            </a:r>
            <a:r>
              <a:rPr lang="en-US" sz="1200" b="1" i="1" dirty="0">
                <a:effectLst/>
                <a:latin typeface="Times New Roman" panose="02020603050405020304" pitchFamily="18" charset="0"/>
                <a:ea typeface="Calibri" panose="020F0502020204030204" pitchFamily="34" charset="0"/>
                <a:cs typeface="Arial" panose="020B0604020202020204" pitchFamily="34" charset="0"/>
              </a:rPr>
              <a:t> </a:t>
            </a:r>
            <a:r>
              <a:rPr lang="en-US" sz="1200" b="1" i="1" dirty="0" err="1">
                <a:effectLst/>
                <a:latin typeface="Times New Roman" panose="02020603050405020304" pitchFamily="18" charset="0"/>
                <a:ea typeface="Calibri" panose="020F0502020204030204" pitchFamily="34" charset="0"/>
                <a:cs typeface="Arial" panose="020B0604020202020204" pitchFamily="34" charset="0"/>
              </a:rPr>
              <a:t>riedmenų</a:t>
            </a:r>
            <a:r>
              <a:rPr lang="en-US" sz="1200" b="1" i="1" dirty="0">
                <a:effectLst/>
                <a:latin typeface="Times New Roman" panose="02020603050405020304" pitchFamily="18" charset="0"/>
                <a:ea typeface="Calibri" panose="020F0502020204030204" pitchFamily="34" charset="0"/>
                <a:cs typeface="Arial" panose="020B0604020202020204" pitchFamily="34" charset="0"/>
              </a:rPr>
              <a:t> </a:t>
            </a:r>
            <a:r>
              <a:rPr lang="en-US" sz="1200" b="1" i="1" dirty="0" err="1">
                <a:effectLst/>
                <a:latin typeface="Times New Roman" panose="02020603050405020304" pitchFamily="18" charset="0"/>
                <a:ea typeface="Calibri" panose="020F0502020204030204" pitchFamily="34" charset="0"/>
                <a:cs typeface="Arial" panose="020B0604020202020204" pitchFamily="34" charset="0"/>
              </a:rPr>
              <a:t>kontrolės</a:t>
            </a:r>
            <a:r>
              <a:rPr lang="en-US" sz="1200" b="1" i="1" dirty="0">
                <a:effectLst/>
                <a:latin typeface="Times New Roman" panose="02020603050405020304" pitchFamily="18" charset="0"/>
                <a:ea typeface="Calibri" panose="020F0502020204030204" pitchFamily="34" charset="0"/>
                <a:cs typeface="Arial" panose="020B0604020202020204" pitchFamily="34" charset="0"/>
              </a:rPr>
              <a:t>, </a:t>
            </a:r>
            <a:r>
              <a:rPr lang="en-US" sz="1200" b="1" i="1" dirty="0" err="1">
                <a:effectLst/>
                <a:latin typeface="Times New Roman" panose="02020603050405020304" pitchFamily="18" charset="0"/>
                <a:ea typeface="Calibri" panose="020F0502020204030204" pitchFamily="34" charset="0"/>
                <a:cs typeface="Arial" panose="020B0604020202020204" pitchFamily="34" charset="0"/>
              </a:rPr>
              <a:t>valdymo</a:t>
            </a:r>
            <a:r>
              <a:rPr lang="en-US" sz="1200" b="1" i="1" dirty="0">
                <a:effectLst/>
                <a:latin typeface="Times New Roman" panose="02020603050405020304" pitchFamily="18" charset="0"/>
                <a:ea typeface="Calibri" panose="020F0502020204030204" pitchFamily="34" charset="0"/>
                <a:cs typeface="Arial" panose="020B0604020202020204" pitchFamily="34" charset="0"/>
              </a:rPr>
              <a:t> </a:t>
            </a:r>
            <a:r>
              <a:rPr lang="en-US" sz="1200" b="1" i="1" dirty="0" err="1">
                <a:effectLst/>
                <a:latin typeface="Times New Roman" panose="02020603050405020304" pitchFamily="18" charset="0"/>
                <a:ea typeface="Calibri" panose="020F0502020204030204" pitchFamily="34" charset="0"/>
                <a:cs typeface="Arial" panose="020B0604020202020204" pitchFamily="34" charset="0"/>
              </a:rPr>
              <a:t>ir</a:t>
            </a:r>
            <a:r>
              <a:rPr lang="en-US" sz="1200" b="1" i="1" dirty="0">
                <a:effectLst/>
                <a:latin typeface="Times New Roman" panose="02020603050405020304" pitchFamily="18" charset="0"/>
                <a:ea typeface="Calibri" panose="020F0502020204030204" pitchFamily="34" charset="0"/>
                <a:cs typeface="Arial" panose="020B0604020202020204" pitchFamily="34" charset="0"/>
              </a:rPr>
              <a:t> </a:t>
            </a:r>
            <a:r>
              <a:rPr lang="en-US" sz="1200" b="1" i="1" dirty="0" err="1">
                <a:effectLst/>
                <a:latin typeface="Times New Roman" panose="02020603050405020304" pitchFamily="18" charset="0"/>
                <a:ea typeface="Calibri" panose="020F0502020204030204" pitchFamily="34" charset="0"/>
                <a:cs typeface="Arial" panose="020B0604020202020204" pitchFamily="34" charset="0"/>
              </a:rPr>
              <a:t>signalizacijos</a:t>
            </a:r>
            <a:r>
              <a:rPr lang="en-US" sz="1200" b="1" i="1" dirty="0">
                <a:effectLst/>
                <a:latin typeface="Times New Roman" panose="02020603050405020304" pitchFamily="18" charset="0"/>
                <a:ea typeface="Calibri" panose="020F0502020204030204" pitchFamily="34" charset="0"/>
                <a:cs typeface="Arial" panose="020B0604020202020204" pitchFamily="34" charset="0"/>
              </a:rPr>
              <a:t> </a:t>
            </a:r>
            <a:r>
              <a:rPr lang="en-US" sz="1200" b="1" i="1" dirty="0" err="1">
                <a:effectLst/>
                <a:latin typeface="Times New Roman" panose="02020603050405020304" pitchFamily="18" charset="0"/>
                <a:ea typeface="Calibri" panose="020F0502020204030204" pitchFamily="34" charset="0"/>
                <a:cs typeface="Arial" panose="020B0604020202020204" pitchFamily="34" charset="0"/>
              </a:rPr>
              <a:t>posistemė</a:t>
            </a:r>
            <a:r>
              <a:rPr lang="en-US" sz="1200" b="1" i="1" dirty="0">
                <a:effectLst/>
                <a:latin typeface="Times New Roman" panose="02020603050405020304" pitchFamily="18" charset="0"/>
                <a:ea typeface="Calibri" panose="020F0502020204030204" pitchFamily="34" charset="0"/>
                <a:cs typeface="Arial" panose="020B0604020202020204" pitchFamily="34" charset="0"/>
              </a:rPr>
              <a:t> (ang. railway control-command </a:t>
            </a:r>
            <a:r>
              <a:rPr lang="en-US" sz="1200" b="1" i="1" dirty="0" err="1">
                <a:effectLst/>
                <a:latin typeface="Times New Roman" panose="02020603050405020304" pitchFamily="18" charset="0"/>
                <a:ea typeface="Calibri" panose="020F0502020204030204" pitchFamily="34" charset="0"/>
                <a:cs typeface="Arial" panose="020B0604020202020204" pitchFamily="34" charset="0"/>
              </a:rPr>
              <a:t>signalling</a:t>
            </a:r>
            <a:r>
              <a:rPr lang="en-US" sz="1200" b="1" i="1" dirty="0">
                <a:effectLst/>
                <a:latin typeface="Times New Roman" panose="02020603050405020304" pitchFamily="18" charset="0"/>
                <a:ea typeface="Calibri" panose="020F0502020204030204" pitchFamily="34" charset="0"/>
                <a:cs typeface="Arial" panose="020B0604020202020204" pitchFamily="34" charset="0"/>
              </a:rPr>
              <a:t> system)</a:t>
            </a:r>
            <a:endParaRPr lang="lt-LT" sz="1200" b="1" i="1" dirty="0">
              <a:effectLst/>
              <a:latin typeface="Times New Roman" panose="02020603050405020304" pitchFamily="18"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A4BBFB6-E183-464B-BBE5-051F3B23097D}" type="slidenum">
              <a:rPr lang="lt-LT" smtClean="0"/>
              <a:t>31</a:t>
            </a:fld>
            <a:endParaRPr lang="lt-LT"/>
          </a:p>
        </p:txBody>
      </p:sp>
    </p:spTree>
    <p:extLst>
      <p:ext uri="{BB962C8B-B14F-4D97-AF65-F5344CB8AC3E}">
        <p14:creationId xmlns:p14="http://schemas.microsoft.com/office/powerpoint/2010/main" val="42832576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BBFB6-E183-464B-BBE5-051F3B23097D}" type="slidenum">
              <a:rPr lang="lt-LT" smtClean="0"/>
              <a:t>37</a:t>
            </a:fld>
            <a:endParaRPr lang="lt-LT"/>
          </a:p>
        </p:txBody>
      </p:sp>
    </p:spTree>
    <p:extLst>
      <p:ext uri="{BB962C8B-B14F-4D97-AF65-F5344CB8AC3E}">
        <p14:creationId xmlns:p14="http://schemas.microsoft.com/office/powerpoint/2010/main" val="1352131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1 tikslas</a:t>
            </a:r>
          </a:p>
          <a:p>
            <a:r>
              <a:rPr lang="lt-LT" dirty="0"/>
              <a:t>3 trasa</a:t>
            </a:r>
          </a:p>
          <a:p>
            <a:r>
              <a:rPr lang="lt-LT" dirty="0"/>
              <a:t>4 sprendimas geležinkelio liniją pritaikyti ir regioninėms reikmėms.</a:t>
            </a:r>
          </a:p>
          <a:p>
            <a:r>
              <a:rPr lang="lt-LT" dirty="0"/>
              <a:t>5 greitis</a:t>
            </a:r>
            <a:endParaRPr lang="en-US" dirty="0"/>
          </a:p>
        </p:txBody>
      </p:sp>
      <p:sp>
        <p:nvSpPr>
          <p:cNvPr id="4" name="Slide Number Placeholder 3"/>
          <p:cNvSpPr>
            <a:spLocks noGrp="1"/>
          </p:cNvSpPr>
          <p:nvPr>
            <p:ph type="sldNum" sz="quarter" idx="5"/>
          </p:nvPr>
        </p:nvSpPr>
        <p:spPr/>
        <p:txBody>
          <a:bodyPr/>
          <a:lstStyle/>
          <a:p>
            <a:fld id="{4A4BBFB6-E183-464B-BBE5-051F3B23097D}" type="slidenum">
              <a:rPr lang="lt-LT" smtClean="0"/>
              <a:t>3</a:t>
            </a:fld>
            <a:endParaRPr lang="lt-LT"/>
          </a:p>
        </p:txBody>
      </p:sp>
    </p:spTree>
    <p:extLst>
      <p:ext uri="{BB962C8B-B14F-4D97-AF65-F5344CB8AC3E}">
        <p14:creationId xmlns:p14="http://schemas.microsoft.com/office/powerpoint/2010/main" val="2146972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BBFB6-E183-464B-BBE5-051F3B23097D}" type="slidenum">
              <a:rPr lang="lt-LT" smtClean="0"/>
              <a:t>38</a:t>
            </a:fld>
            <a:endParaRPr lang="lt-LT"/>
          </a:p>
        </p:txBody>
      </p:sp>
    </p:spTree>
    <p:extLst>
      <p:ext uri="{BB962C8B-B14F-4D97-AF65-F5344CB8AC3E}">
        <p14:creationId xmlns:p14="http://schemas.microsoft.com/office/powerpoint/2010/main" val="29651339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4A4BBFB6-E183-464B-BBE5-051F3B23097D}" type="slidenum">
              <a:rPr lang="lt-LT" smtClean="0"/>
              <a:t>40</a:t>
            </a:fld>
            <a:endParaRPr lang="lt-LT"/>
          </a:p>
        </p:txBody>
      </p:sp>
    </p:spTree>
    <p:extLst>
      <p:ext uri="{BB962C8B-B14F-4D97-AF65-F5344CB8AC3E}">
        <p14:creationId xmlns:p14="http://schemas.microsoft.com/office/powerpoint/2010/main" val="33636862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BBFB6-E183-464B-BBE5-051F3B23097D}" type="slidenum">
              <a:rPr lang="lt-LT" smtClean="0"/>
              <a:t>43</a:t>
            </a:fld>
            <a:endParaRPr lang="lt-LT"/>
          </a:p>
        </p:txBody>
      </p:sp>
    </p:spTree>
    <p:extLst>
      <p:ext uri="{BB962C8B-B14F-4D97-AF65-F5344CB8AC3E}">
        <p14:creationId xmlns:p14="http://schemas.microsoft.com/office/powerpoint/2010/main" val="1806269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800" dirty="0">
                <a:effectLst/>
                <a:latin typeface="Times New Roman" panose="02020603050405020304" pitchFamily="18" charset="0"/>
                <a:ea typeface="Calibri" panose="020F0502020204030204" pitchFamily="34" charset="0"/>
                <a:cs typeface="Segoe UI" panose="020B0502040204020203" pitchFamily="34" charset="0"/>
              </a:rPr>
              <a:t>SP taikoma valstybei svarbių projektų teritorijų planavimo dokumentų rengimo (, derinimo, keitimo, koregavimo, tikrinimo, tvirtinimo, galiojimo, viešinimo ir ginčų sprendimo) tvarka</a:t>
            </a:r>
            <a:endParaRPr lang="lt-LT" sz="1800" dirty="0">
              <a:effectLst/>
              <a:latin typeface="Segoe UI" panose="020B0502040204020203" pitchFamily="34" charset="0"/>
              <a:ea typeface="Times New Roman" panose="02020603050405020304" pitchFamily="18"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lt-LT" sz="2800" b="1" i="0"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lt-LT" sz="2800" b="1" i="0"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t-LT" sz="2800" b="1" i="0" dirty="0">
                <a:solidFill>
                  <a:srgbClr val="000000"/>
                </a:solidFill>
                <a:effectLst/>
                <a:latin typeface="Times New Roman" panose="02020603050405020304" pitchFamily="18" charset="0"/>
              </a:rPr>
              <a:t>TPĮ: Valstybei svarbus projektas</a:t>
            </a:r>
            <a:r>
              <a:rPr lang="lt-LT" sz="2800" b="0" i="0" dirty="0">
                <a:solidFill>
                  <a:srgbClr val="000000"/>
                </a:solidFill>
                <a:effectLst/>
                <a:latin typeface="Times New Roman" panose="02020603050405020304" pitchFamily="18" charset="0"/>
              </a:rPr>
              <a:t> – Lietuvos Respublikos įstatymu ar Lietuvos Respublikos Seimo nutarimu pripažintas ypatingos valstybinės svarbos projektas, Vyriausybės nutarimu valstybei svarbiu pripažintas projektas, taip pat Lietuvos Respublikos investicijų įstatymo nustatyta tvarka į stambių projektų sąrašą įtrauktas stambus projektas.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A4BBFB6-E183-464B-BBE5-051F3B23097D}" type="slidenum">
              <a:rPr lang="lt-LT" smtClean="0"/>
              <a:t>4</a:t>
            </a:fld>
            <a:endParaRPr lang="lt-LT"/>
          </a:p>
        </p:txBody>
      </p:sp>
    </p:spTree>
    <p:extLst>
      <p:ext uri="{BB962C8B-B14F-4D97-AF65-F5344CB8AC3E}">
        <p14:creationId xmlns:p14="http://schemas.microsoft.com/office/powerpoint/2010/main" val="1389427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BBFB6-E183-464B-BBE5-051F3B23097D}" type="slidenum">
              <a:rPr lang="lt-LT" smtClean="0"/>
              <a:t>5</a:t>
            </a:fld>
            <a:endParaRPr lang="lt-LT"/>
          </a:p>
        </p:txBody>
      </p:sp>
    </p:spTree>
    <p:extLst>
      <p:ext uri="{BB962C8B-B14F-4D97-AF65-F5344CB8AC3E}">
        <p14:creationId xmlns:p14="http://schemas.microsoft.com/office/powerpoint/2010/main" val="1984191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a:t>Specialiojo plano, kaip ir TPD rengimą sudaro 3 etapai</a:t>
            </a:r>
          </a:p>
          <a:p>
            <a:r>
              <a:rPr lang="lt-LT"/>
              <a:t>EBĮ atliktas susisiekimo komunikacijų vystymo galimybių vertinimas, susisiekimo komunikacijų inžinerinės </a:t>
            </a:r>
            <a:r>
              <a:rPr lang="lt-LT" err="1"/>
              <a:t>infr</a:t>
            </a:r>
            <a:r>
              <a:rPr lang="lt-LT"/>
              <a:t> esamos būklės analizė ir identifikuotos problemos, parengtas esamos būklės brėžinys, įvertinta gamtinė aplinka, gamtos ir kultūros paveldo objektai, miškai, saugomos teritorijos.</a:t>
            </a:r>
          </a:p>
          <a:p>
            <a:r>
              <a:rPr lang="lt-LT"/>
              <a:t>Esame BS</a:t>
            </a:r>
          </a:p>
          <a:p>
            <a:r>
              <a:rPr lang="lt-LT"/>
              <a:t>Parengti BS, nustatyti susisiekimo komunikacijų vystymo prioritetai, parengtos koncepcijos alternatyvos, kaip tai numatyta Planavimo darbų programoje.</a:t>
            </a:r>
          </a:p>
          <a:p>
            <a:r>
              <a:rPr lang="lt-LT"/>
              <a:t>Atliktas SPAV</a:t>
            </a:r>
            <a:endParaRPr lang="en-US"/>
          </a:p>
        </p:txBody>
      </p:sp>
      <p:sp>
        <p:nvSpPr>
          <p:cNvPr id="4" name="Slide Number Placeholder 3"/>
          <p:cNvSpPr>
            <a:spLocks noGrp="1"/>
          </p:cNvSpPr>
          <p:nvPr>
            <p:ph type="sldNum" sz="quarter" idx="5"/>
          </p:nvPr>
        </p:nvSpPr>
        <p:spPr/>
        <p:txBody>
          <a:bodyPr/>
          <a:lstStyle/>
          <a:p>
            <a:fld id="{4A4BBFB6-E183-464B-BBE5-051F3B23097D}" type="slidenum">
              <a:rPr lang="lt-LT" smtClean="0"/>
              <a:t>6</a:t>
            </a:fld>
            <a:endParaRPr lang="lt-LT"/>
          </a:p>
        </p:txBody>
      </p:sp>
    </p:spTree>
    <p:extLst>
      <p:ext uri="{BB962C8B-B14F-4D97-AF65-F5344CB8AC3E}">
        <p14:creationId xmlns:p14="http://schemas.microsoft.com/office/powerpoint/2010/main" val="939358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4BBFB6-E183-464B-BBE5-051F3B23097D}" type="slidenum">
              <a:rPr lang="lt-LT" smtClean="0"/>
              <a:t>7</a:t>
            </a:fld>
            <a:endParaRPr lang="lt-LT"/>
          </a:p>
        </p:txBody>
      </p:sp>
    </p:spTree>
    <p:extLst>
      <p:ext uri="{BB962C8B-B14F-4D97-AF65-F5344CB8AC3E}">
        <p14:creationId xmlns:p14="http://schemas.microsoft.com/office/powerpoint/2010/main" val="521893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BBFB6-E183-464B-BBE5-051F3B23097D}" type="slidenum">
              <a:rPr lang="lt-LT" smtClean="0"/>
              <a:t>10</a:t>
            </a:fld>
            <a:endParaRPr lang="lt-LT"/>
          </a:p>
        </p:txBody>
      </p:sp>
    </p:spTree>
    <p:extLst>
      <p:ext uri="{BB962C8B-B14F-4D97-AF65-F5344CB8AC3E}">
        <p14:creationId xmlns:p14="http://schemas.microsoft.com/office/powerpoint/2010/main" val="432513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a:t>Kokioms konkrečioms stotims parengti alternatyvas – nustatyta Planavimo darbų programoje</a:t>
            </a:r>
          </a:p>
          <a:p>
            <a:r>
              <a:rPr lang="lt-LT"/>
              <a:t>BS formuojami geležinkelio linijos inžineriniams sprendiniams ir stotims. Apimtyje nagrinėjamos stotys</a:t>
            </a:r>
          </a:p>
          <a:p>
            <a:r>
              <a:rPr lang="lt-LT"/>
              <a:t>BS yra apie stotis atkarpoje Kaunas _LV</a:t>
            </a:r>
          </a:p>
        </p:txBody>
      </p:sp>
      <p:sp>
        <p:nvSpPr>
          <p:cNvPr id="4" name="Slide Number Placeholder 3"/>
          <p:cNvSpPr>
            <a:spLocks noGrp="1"/>
          </p:cNvSpPr>
          <p:nvPr>
            <p:ph type="sldNum" sz="quarter" idx="5"/>
          </p:nvPr>
        </p:nvSpPr>
        <p:spPr/>
        <p:txBody>
          <a:bodyPr/>
          <a:lstStyle/>
          <a:p>
            <a:fld id="{4A4BBFB6-E183-464B-BBE5-051F3B23097D}" type="slidenum">
              <a:rPr lang="lt-LT" smtClean="0"/>
              <a:t>11</a:t>
            </a:fld>
            <a:endParaRPr lang="lt-LT"/>
          </a:p>
        </p:txBody>
      </p:sp>
    </p:spTree>
    <p:extLst>
      <p:ext uri="{BB962C8B-B14F-4D97-AF65-F5344CB8AC3E}">
        <p14:creationId xmlns:p14="http://schemas.microsoft.com/office/powerpoint/2010/main" val="37566960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sv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9.svg"/><Relationship Id="rId2" Type="http://schemas.openxmlformats.org/officeDocument/2006/relationships/image" Target="../media/image17.jpe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4.svg"/><Relationship Id="rId10"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21.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ulinė skaidrė">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24F3D4C-6F4E-4948-BB3E-5B3F60BEB13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 y="5393"/>
            <a:ext cx="12191981" cy="6852607"/>
          </a:xfrm>
          <a:prstGeom prst="rect">
            <a:avLst/>
          </a:prstGeom>
          <a:effectLst>
            <a:outerShdw dist="50800" dir="5400000" algn="ctr" rotWithShape="0">
              <a:srgbClr val="E9E8E8"/>
            </a:outerShdw>
            <a:softEdge rad="0"/>
          </a:effectLst>
          <a:scene3d>
            <a:camera prst="orthographicFront"/>
            <a:lightRig rig="threePt" dir="t"/>
          </a:scene3d>
          <a:sp3d z="6350"/>
        </p:spPr>
      </p:pic>
      <p:sp>
        <p:nvSpPr>
          <p:cNvPr id="25" name="Text Placeholder 24">
            <a:extLst>
              <a:ext uri="{FF2B5EF4-FFF2-40B4-BE49-F238E27FC236}">
                <a16:creationId xmlns:a16="http://schemas.microsoft.com/office/drawing/2014/main" id="{138E003E-ED87-4050-8DA0-A7E91BF0D805}"/>
              </a:ext>
            </a:extLst>
          </p:cNvPr>
          <p:cNvSpPr>
            <a:spLocks noGrp="1"/>
          </p:cNvSpPr>
          <p:nvPr>
            <p:ph type="body" sz="quarter" idx="11" hasCustomPrompt="1"/>
          </p:nvPr>
        </p:nvSpPr>
        <p:spPr>
          <a:xfrm>
            <a:off x="850458" y="5898093"/>
            <a:ext cx="6105525" cy="1011237"/>
          </a:xfrm>
        </p:spPr>
        <p:txBody>
          <a:bodyPr>
            <a:normAutofit/>
          </a:bodyPr>
          <a:lstStyle>
            <a:lvl1pPr marL="0" indent="0">
              <a:buNone/>
              <a:defRPr sz="1800" b="0">
                <a:solidFill>
                  <a:schemeClr val="bg1"/>
                </a:solidFill>
                <a:latin typeface="Segoe UI" panose="020B0502040204020203" pitchFamily="34" charset="0"/>
                <a:ea typeface="Segoe UI Black" panose="020B0A02040204020203" pitchFamily="34" charset="0"/>
                <a:cs typeface="Segoe UI" panose="020B0502040204020203" pitchFamily="34" charset="0"/>
              </a:defRPr>
            </a:lvl1pPr>
            <a:lvl2pPr>
              <a:defRPr sz="2000"/>
            </a:lvl2pPr>
            <a:lvl3pPr>
              <a:defRPr sz="1800"/>
            </a:lvl3pPr>
            <a:lvl4pPr>
              <a:defRPr sz="1600"/>
            </a:lvl4pPr>
            <a:lvl5pPr>
              <a:defRPr sz="1600"/>
            </a:lvl5pPr>
          </a:lstStyle>
          <a:p>
            <a:pPr lvl="0"/>
            <a:r>
              <a:rPr lang="lt-LT"/>
              <a:t>Name and surname</a:t>
            </a:r>
          </a:p>
          <a:p>
            <a:pPr lvl="0"/>
            <a:r>
              <a:rPr lang="en-GB" noProof="0"/>
              <a:t>Position</a:t>
            </a:r>
          </a:p>
        </p:txBody>
      </p:sp>
      <p:sp>
        <p:nvSpPr>
          <p:cNvPr id="5" name="Content Placeholder 4">
            <a:extLst>
              <a:ext uri="{FF2B5EF4-FFF2-40B4-BE49-F238E27FC236}">
                <a16:creationId xmlns:a16="http://schemas.microsoft.com/office/drawing/2014/main" id="{C246C5B3-8C56-4DC3-8DAB-D7D09454F0DE}"/>
              </a:ext>
            </a:extLst>
          </p:cNvPr>
          <p:cNvSpPr>
            <a:spLocks noGrp="1"/>
          </p:cNvSpPr>
          <p:nvPr>
            <p:ph sz="quarter" idx="14" hasCustomPrompt="1"/>
          </p:nvPr>
        </p:nvSpPr>
        <p:spPr>
          <a:xfrm>
            <a:off x="850458" y="2700075"/>
            <a:ext cx="9127557" cy="503336"/>
          </a:xfrm>
          <a:effectLst>
            <a:outerShdw blurRad="50800" dist="38100" dir="2700000" algn="tl" rotWithShape="0">
              <a:prstClr val="black">
                <a:alpha val="40000"/>
              </a:prstClr>
            </a:outerShdw>
          </a:effectLst>
        </p:spPr>
        <p:txBody>
          <a:bodyPr>
            <a:noAutofit/>
          </a:bodyPr>
          <a:lstStyle>
            <a:lvl1pPr marL="0" indent="0">
              <a:lnSpc>
                <a:spcPts val="6000"/>
              </a:lnSpc>
              <a:spcBef>
                <a:spcPts val="0"/>
              </a:spcBef>
              <a:buNone/>
              <a:defRPr sz="6000" b="1">
                <a:solidFill>
                  <a:schemeClr val="bg1"/>
                </a:solidFill>
                <a:latin typeface="Segoe UI" panose="020B0502040204020203" pitchFamily="34" charset="0"/>
                <a:cs typeface="Segoe UI" panose="020B0502040204020203" pitchFamily="34" charset="0"/>
              </a:defRPr>
            </a:lvl1pPr>
          </a:lstStyle>
          <a:p>
            <a:pPr lvl="0"/>
            <a:r>
              <a:rPr lang="lt-LT"/>
              <a:t>TITLE </a:t>
            </a:r>
          </a:p>
        </p:txBody>
      </p:sp>
      <p:sp>
        <p:nvSpPr>
          <p:cNvPr id="19" name="Content Placeholder 4">
            <a:extLst>
              <a:ext uri="{FF2B5EF4-FFF2-40B4-BE49-F238E27FC236}">
                <a16:creationId xmlns:a16="http://schemas.microsoft.com/office/drawing/2014/main" id="{5410C587-3D69-4F93-8BEF-BC2843572865}"/>
              </a:ext>
            </a:extLst>
          </p:cNvPr>
          <p:cNvSpPr>
            <a:spLocks noGrp="1"/>
          </p:cNvSpPr>
          <p:nvPr>
            <p:ph sz="quarter" idx="15" hasCustomPrompt="1"/>
          </p:nvPr>
        </p:nvSpPr>
        <p:spPr>
          <a:xfrm>
            <a:off x="850458" y="3429000"/>
            <a:ext cx="9127557" cy="503336"/>
          </a:xfrm>
          <a:effectLst>
            <a:outerShdw blurRad="50800" dist="38100" dir="2700000" algn="tl" rotWithShape="0">
              <a:prstClr val="black">
                <a:alpha val="40000"/>
              </a:prstClr>
            </a:outerShdw>
          </a:effectLst>
        </p:spPr>
        <p:txBody>
          <a:bodyPr>
            <a:noAutofit/>
          </a:bodyPr>
          <a:lstStyle>
            <a:lvl1pPr marL="0" indent="0">
              <a:lnSpc>
                <a:spcPts val="6000"/>
              </a:lnSpc>
              <a:spcBef>
                <a:spcPts val="0"/>
              </a:spcBef>
              <a:buNone/>
              <a:defRPr sz="6000" b="1">
                <a:solidFill>
                  <a:srgbClr val="006838"/>
                </a:solidFill>
                <a:latin typeface="Segoe UI" panose="020B0502040204020203" pitchFamily="34" charset="0"/>
                <a:cs typeface="Segoe UI" panose="020B0502040204020203" pitchFamily="34" charset="0"/>
              </a:defRPr>
            </a:lvl1pPr>
          </a:lstStyle>
          <a:p>
            <a:pPr lvl="0"/>
            <a:r>
              <a:rPr lang="lt-LT"/>
              <a:t>TITLE</a:t>
            </a:r>
          </a:p>
        </p:txBody>
      </p:sp>
      <p:sp>
        <p:nvSpPr>
          <p:cNvPr id="13" name="Text Placeholder 12">
            <a:extLst>
              <a:ext uri="{FF2B5EF4-FFF2-40B4-BE49-F238E27FC236}">
                <a16:creationId xmlns:a16="http://schemas.microsoft.com/office/drawing/2014/main" id="{8A15F728-74D8-45A1-94E5-D2A4410AE362}"/>
              </a:ext>
            </a:extLst>
          </p:cNvPr>
          <p:cNvSpPr>
            <a:spLocks noGrp="1"/>
          </p:cNvSpPr>
          <p:nvPr>
            <p:ph type="body" sz="quarter" idx="16" hasCustomPrompt="1"/>
          </p:nvPr>
        </p:nvSpPr>
        <p:spPr>
          <a:xfrm>
            <a:off x="850458" y="2040052"/>
            <a:ext cx="4656138" cy="548794"/>
          </a:xfrm>
          <a:effectLst>
            <a:outerShdw blurRad="50800" dist="38100" dir="2700000" algn="tl" rotWithShape="0">
              <a:prstClr val="black">
                <a:alpha val="40000"/>
              </a:prstClr>
            </a:outerShdw>
          </a:effectLst>
        </p:spPr>
        <p:txBody>
          <a:bodyPr/>
          <a:lstStyle>
            <a:lvl1pPr marL="0" indent="0">
              <a:buNone/>
              <a:defRPr>
                <a:solidFill>
                  <a:schemeClr val="bg1"/>
                </a:solidFill>
                <a:latin typeface="Segoe UI" panose="020B0502040204020203" pitchFamily="34" charset="0"/>
                <a:cs typeface="Segoe UI" panose="020B0502040204020203" pitchFamily="34" charset="0"/>
              </a:defRPr>
            </a:lvl1pPr>
            <a:lvl3pPr marL="914400" indent="0">
              <a:buNone/>
              <a:defRPr/>
            </a:lvl3pPr>
          </a:lstStyle>
          <a:p>
            <a:pPr>
              <a:lnSpc>
                <a:spcPts val="3000"/>
              </a:lnSpc>
            </a:pPr>
            <a:r>
              <a:rPr lang="lt-LT" sz="2800">
                <a:solidFill>
                  <a:schemeClr val="bg1"/>
                </a:solidFill>
                <a:latin typeface="Segoe UI" panose="020B0502040204020203" pitchFamily="34" charset="0"/>
                <a:cs typeface="Segoe UI" panose="020B0502040204020203" pitchFamily="34" charset="0"/>
              </a:rPr>
              <a:t>Subtitle</a:t>
            </a:r>
            <a:endParaRPr lang="en-GB" noProof="0"/>
          </a:p>
        </p:txBody>
      </p:sp>
      <p:pic>
        <p:nvPicPr>
          <p:cNvPr id="10" name="Picture 9" descr="A close up of a logo&#10;&#10;Description automatically generated">
            <a:extLst>
              <a:ext uri="{FF2B5EF4-FFF2-40B4-BE49-F238E27FC236}">
                <a16:creationId xmlns:a16="http://schemas.microsoft.com/office/drawing/2014/main" id="{781590C2-7293-4007-AF12-9715102D9E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18622" y="851943"/>
            <a:ext cx="1685550" cy="1076879"/>
          </a:xfrm>
          <a:prstGeom prst="rect">
            <a:avLst/>
          </a:prstGeom>
        </p:spPr>
      </p:pic>
      <p:sp>
        <p:nvSpPr>
          <p:cNvPr id="11" name="Rectangle 10">
            <a:extLst>
              <a:ext uri="{FF2B5EF4-FFF2-40B4-BE49-F238E27FC236}">
                <a16:creationId xmlns:a16="http://schemas.microsoft.com/office/drawing/2014/main" id="{5F0DB981-4F74-4D11-8F09-05B9AE345E9D}"/>
              </a:ext>
            </a:extLst>
          </p:cNvPr>
          <p:cNvSpPr/>
          <p:nvPr userDrawn="1"/>
        </p:nvSpPr>
        <p:spPr>
          <a:xfrm>
            <a:off x="10817820" y="1211575"/>
            <a:ext cx="917239" cy="369332"/>
          </a:xfrm>
          <a:prstGeom prst="rect">
            <a:avLst/>
          </a:prstGeom>
        </p:spPr>
        <p:txBody>
          <a:bodyPr wrap="none">
            <a:spAutoFit/>
          </a:bodyPr>
          <a:lstStyle/>
          <a:p>
            <a:r>
              <a:rPr lang="en-US">
                <a:solidFill>
                  <a:schemeClr val="bg1"/>
                </a:solidFill>
                <a:latin typeface="Exo 2 Medium" panose="00000600000000000000" pitchFamily="2" charset="0"/>
                <a:cs typeface="Segoe UI" panose="020B0502040204020203" pitchFamily="34" charset="0"/>
              </a:rPr>
              <a:t>GROUP</a:t>
            </a:r>
            <a:endParaRPr lang="lt-LT">
              <a:solidFill>
                <a:schemeClr val="bg1"/>
              </a:solidFill>
            </a:endParaRPr>
          </a:p>
        </p:txBody>
      </p:sp>
      <p:pic>
        <p:nvPicPr>
          <p:cNvPr id="15" name="Graphic 14">
            <a:extLst>
              <a:ext uri="{FF2B5EF4-FFF2-40B4-BE49-F238E27FC236}">
                <a16:creationId xmlns:a16="http://schemas.microsoft.com/office/drawing/2014/main" id="{6F2CE56E-C122-4504-8E03-FDC129E7FEF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3182" t="29328" r="9264" b="34830"/>
          <a:stretch/>
        </p:blipFill>
        <p:spPr>
          <a:xfrm>
            <a:off x="9063250" y="191237"/>
            <a:ext cx="2642365" cy="862967"/>
          </a:xfrm>
          <a:prstGeom prst="rect">
            <a:avLst/>
          </a:prstGeom>
        </p:spPr>
      </p:pic>
    </p:spTree>
    <p:extLst>
      <p:ext uri="{BB962C8B-B14F-4D97-AF65-F5344CB8AC3E}">
        <p14:creationId xmlns:p14="http://schemas.microsoft.com/office/powerpoint/2010/main" val="39224095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97" userDrawn="1">
          <p15:clr>
            <a:srgbClr val="FBAE40"/>
          </p15:clr>
        </p15:guide>
        <p15:guide id="3" pos="712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bout Project 1">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0443070-E449-4D73-BD8C-97401C52EEE7}"/>
              </a:ext>
            </a:extLst>
          </p:cNvPr>
          <p:cNvSpPr/>
          <p:nvPr userDrawn="1"/>
        </p:nvSpPr>
        <p:spPr>
          <a:xfrm>
            <a:off x="7636122" y="-1"/>
            <a:ext cx="4555877" cy="5458929"/>
          </a:xfrm>
          <a:prstGeom prst="rect">
            <a:avLst/>
          </a:prstGeom>
          <a:solidFill>
            <a:srgbClr val="E9E8E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3" name="Rectangle 22">
            <a:extLst>
              <a:ext uri="{FF2B5EF4-FFF2-40B4-BE49-F238E27FC236}">
                <a16:creationId xmlns:a16="http://schemas.microsoft.com/office/drawing/2014/main" id="{0C0EFAF9-142E-43F5-8707-C280C3E4D62B}"/>
              </a:ext>
            </a:extLst>
          </p:cNvPr>
          <p:cNvSpPr/>
          <p:nvPr userDrawn="1"/>
        </p:nvSpPr>
        <p:spPr>
          <a:xfrm>
            <a:off x="328245" y="363415"/>
            <a:ext cx="11535510" cy="6337636"/>
          </a:xfrm>
          <a:prstGeom prst="rect">
            <a:avLst/>
          </a:prstGeom>
          <a:noFill/>
          <a:ln w="38100">
            <a:solidFill>
              <a:srgbClr val="317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4" name="Title Placeholder 1">
            <a:extLst>
              <a:ext uri="{FF2B5EF4-FFF2-40B4-BE49-F238E27FC236}">
                <a16:creationId xmlns:a16="http://schemas.microsoft.com/office/drawing/2014/main" id="{88CAF2BB-5D26-4323-A744-CC33E3BC953C}"/>
              </a:ext>
            </a:extLst>
          </p:cNvPr>
          <p:cNvSpPr>
            <a:spLocks noGrp="1"/>
          </p:cNvSpPr>
          <p:nvPr>
            <p:ph type="title" hasCustomPrompt="1"/>
          </p:nvPr>
        </p:nvSpPr>
        <p:spPr>
          <a:xfrm>
            <a:off x="348076" y="423082"/>
            <a:ext cx="7288046" cy="832507"/>
          </a:xfrm>
          <a:prstGeom prst="rect">
            <a:avLst/>
          </a:prstGeom>
        </p:spPr>
        <p:txBody>
          <a:bodyPr vert="horz" lIns="91440" tIns="45720" rIns="91440" bIns="45720" rtlCol="0" anchor="ctr">
            <a:normAutofit/>
          </a:bodyPr>
          <a:lstStyle>
            <a:lvl1pPr marL="355600" indent="0" algn="l">
              <a:defRPr sz="2800">
                <a:solidFill>
                  <a:schemeClr val="tx1"/>
                </a:solidFill>
                <a:latin typeface="Segoe UI" panose="020B0502040204020203" pitchFamily="34" charset="0"/>
                <a:cs typeface="Segoe UI" panose="020B0502040204020203" pitchFamily="34" charset="0"/>
              </a:defRPr>
            </a:lvl1pPr>
          </a:lstStyle>
          <a:p>
            <a:r>
              <a:rPr lang="lt-LT"/>
              <a:t>NAME</a:t>
            </a:r>
          </a:p>
        </p:txBody>
      </p:sp>
      <p:sp>
        <p:nvSpPr>
          <p:cNvPr id="7" name="Picture Placeholder 6">
            <a:extLst>
              <a:ext uri="{FF2B5EF4-FFF2-40B4-BE49-F238E27FC236}">
                <a16:creationId xmlns:a16="http://schemas.microsoft.com/office/drawing/2014/main" id="{68B9D886-9889-434E-9166-74EFE4C7B524}"/>
              </a:ext>
            </a:extLst>
          </p:cNvPr>
          <p:cNvSpPr>
            <a:spLocks noGrp="1"/>
          </p:cNvSpPr>
          <p:nvPr>
            <p:ph type="pic" sz="quarter" idx="10"/>
          </p:nvPr>
        </p:nvSpPr>
        <p:spPr>
          <a:xfrm>
            <a:off x="4915267" y="1424033"/>
            <a:ext cx="6948488" cy="3868119"/>
          </a:xfrm>
        </p:spPr>
        <p:txBody>
          <a:bodyPr/>
          <a:lstStyle/>
          <a:p>
            <a:endParaRPr lang="lt-LT"/>
          </a:p>
        </p:txBody>
      </p:sp>
      <p:cxnSp>
        <p:nvCxnSpPr>
          <p:cNvPr id="26" name="Straight Connector 25">
            <a:extLst>
              <a:ext uri="{FF2B5EF4-FFF2-40B4-BE49-F238E27FC236}">
                <a16:creationId xmlns:a16="http://schemas.microsoft.com/office/drawing/2014/main" id="{AD20923E-F070-4D44-8A20-E09891374A7E}"/>
              </a:ext>
            </a:extLst>
          </p:cNvPr>
          <p:cNvCxnSpPr>
            <a:cxnSpLocks/>
          </p:cNvCxnSpPr>
          <p:nvPr userDrawn="1"/>
        </p:nvCxnSpPr>
        <p:spPr>
          <a:xfrm>
            <a:off x="838198" y="1573802"/>
            <a:ext cx="1085850" cy="0"/>
          </a:xfrm>
          <a:prstGeom prst="line">
            <a:avLst/>
          </a:prstGeom>
          <a:ln w="12700">
            <a:solidFill>
              <a:srgbClr val="317B38"/>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47F551D2-6212-4D5A-879B-342DD362B98F}"/>
              </a:ext>
            </a:extLst>
          </p:cNvPr>
          <p:cNvSpPr/>
          <p:nvPr userDrawn="1"/>
        </p:nvSpPr>
        <p:spPr>
          <a:xfrm>
            <a:off x="6083814" y="5487099"/>
            <a:ext cx="799632" cy="79963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31" name="Graphic 30">
            <a:extLst>
              <a:ext uri="{FF2B5EF4-FFF2-40B4-BE49-F238E27FC236}">
                <a16:creationId xmlns:a16="http://schemas.microsoft.com/office/drawing/2014/main" id="{0F17E29E-2549-492D-9894-12C33967E43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56207" y="5626976"/>
            <a:ext cx="531686" cy="531686"/>
          </a:xfrm>
          <a:prstGeom prst="rect">
            <a:avLst/>
          </a:prstGeom>
        </p:spPr>
      </p:pic>
      <p:sp>
        <p:nvSpPr>
          <p:cNvPr id="32" name="Oval 31">
            <a:extLst>
              <a:ext uri="{FF2B5EF4-FFF2-40B4-BE49-F238E27FC236}">
                <a16:creationId xmlns:a16="http://schemas.microsoft.com/office/drawing/2014/main" id="{A0A5CBF3-4505-4729-9E14-6FC8644B0953}"/>
              </a:ext>
            </a:extLst>
          </p:cNvPr>
          <p:cNvSpPr/>
          <p:nvPr userDrawn="1"/>
        </p:nvSpPr>
        <p:spPr>
          <a:xfrm>
            <a:off x="2975016" y="5535269"/>
            <a:ext cx="799632" cy="79963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33" name="Graphic 32">
            <a:extLst>
              <a:ext uri="{FF2B5EF4-FFF2-40B4-BE49-F238E27FC236}">
                <a16:creationId xmlns:a16="http://schemas.microsoft.com/office/drawing/2014/main" id="{9B24655C-B349-4493-A20C-6346CEA2DBA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66104" y="5720049"/>
            <a:ext cx="444751" cy="444751"/>
          </a:xfrm>
          <a:prstGeom prst="rect">
            <a:avLst/>
          </a:prstGeom>
        </p:spPr>
      </p:pic>
      <p:sp>
        <p:nvSpPr>
          <p:cNvPr id="34" name="Oval 33">
            <a:extLst>
              <a:ext uri="{FF2B5EF4-FFF2-40B4-BE49-F238E27FC236}">
                <a16:creationId xmlns:a16="http://schemas.microsoft.com/office/drawing/2014/main" id="{AC66A0A1-C100-4BA6-A5B2-705D8ACEF859}"/>
              </a:ext>
            </a:extLst>
          </p:cNvPr>
          <p:cNvSpPr/>
          <p:nvPr userDrawn="1"/>
        </p:nvSpPr>
        <p:spPr>
          <a:xfrm>
            <a:off x="9009452" y="5534185"/>
            <a:ext cx="799632" cy="79963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35" name="Graphic 34">
            <a:extLst>
              <a:ext uri="{FF2B5EF4-FFF2-40B4-BE49-F238E27FC236}">
                <a16:creationId xmlns:a16="http://schemas.microsoft.com/office/drawing/2014/main" id="{28E608E8-BFC9-428B-94DB-3404A67BE51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211059" y="5743230"/>
            <a:ext cx="473257" cy="473257"/>
          </a:xfrm>
          <a:prstGeom prst="rect">
            <a:avLst/>
          </a:prstGeom>
        </p:spPr>
      </p:pic>
      <p:sp>
        <p:nvSpPr>
          <p:cNvPr id="36" name="Rectangle 35">
            <a:extLst>
              <a:ext uri="{FF2B5EF4-FFF2-40B4-BE49-F238E27FC236}">
                <a16:creationId xmlns:a16="http://schemas.microsoft.com/office/drawing/2014/main" id="{C79E60C3-7750-465C-B27B-8E435EAD7A38}"/>
              </a:ext>
            </a:extLst>
          </p:cNvPr>
          <p:cNvSpPr/>
          <p:nvPr userDrawn="1"/>
        </p:nvSpPr>
        <p:spPr>
          <a:xfrm>
            <a:off x="3788054" y="5474386"/>
            <a:ext cx="2250386" cy="307777"/>
          </a:xfrm>
          <a:prstGeom prst="rect">
            <a:avLst/>
          </a:prstGeom>
        </p:spPr>
        <p:txBody>
          <a:bodyPr wrap="square">
            <a:spAutoFit/>
          </a:bodyPr>
          <a:lstStyle/>
          <a:p>
            <a:pPr marL="0" algn="l" defTabSz="914400" rtl="0" eaLnBrk="1" latinLnBrk="0" hangingPunct="1"/>
            <a:r>
              <a:rPr lang="lt-LT" sz="1400" b="1" kern="1200">
                <a:solidFill>
                  <a:schemeClr val="tx1"/>
                </a:solidFill>
                <a:latin typeface="Segoe UI" panose="020B0502040204020203" pitchFamily="34" charset="0"/>
                <a:ea typeface="Segoe UI Black" panose="020B0A02040204020203" pitchFamily="34" charset="0"/>
                <a:cs typeface="Segoe UI" panose="020B0502040204020203" pitchFamily="34" charset="0"/>
              </a:rPr>
              <a:t>Construction cost:</a:t>
            </a:r>
          </a:p>
        </p:txBody>
      </p:sp>
      <p:sp>
        <p:nvSpPr>
          <p:cNvPr id="37" name="TextBox 36">
            <a:extLst>
              <a:ext uri="{FF2B5EF4-FFF2-40B4-BE49-F238E27FC236}">
                <a16:creationId xmlns:a16="http://schemas.microsoft.com/office/drawing/2014/main" id="{B793B823-9306-4F06-92E6-5459DC6C155C}"/>
              </a:ext>
            </a:extLst>
          </p:cNvPr>
          <p:cNvSpPr txBox="1"/>
          <p:nvPr userDrawn="1"/>
        </p:nvSpPr>
        <p:spPr>
          <a:xfrm>
            <a:off x="6987599" y="5449101"/>
            <a:ext cx="2179858" cy="307777"/>
          </a:xfrm>
          <a:prstGeom prst="rect">
            <a:avLst/>
          </a:prstGeom>
          <a:noFill/>
        </p:spPr>
        <p:txBody>
          <a:bodyPr wrap="square" rtlCol="0">
            <a:spAutoFit/>
          </a:bodyPr>
          <a:lstStyle/>
          <a:p>
            <a:pPr marL="0" algn="l" defTabSz="914400" rtl="0" eaLnBrk="1" latinLnBrk="0" hangingPunct="1"/>
            <a:r>
              <a:rPr lang="lt-LT" sz="1400" b="1" kern="1200">
                <a:solidFill>
                  <a:schemeClr val="tx1"/>
                </a:solidFill>
                <a:latin typeface="Segoe UI" panose="020B0502040204020203" pitchFamily="34" charset="0"/>
                <a:ea typeface="Segoe UI Black" panose="020B0A02040204020203" pitchFamily="34" charset="0"/>
                <a:cs typeface="Segoe UI" panose="020B0502040204020203" pitchFamily="34" charset="0"/>
              </a:rPr>
              <a:t>Design:</a:t>
            </a:r>
          </a:p>
        </p:txBody>
      </p:sp>
      <p:sp>
        <p:nvSpPr>
          <p:cNvPr id="38" name="TextBox 37">
            <a:extLst>
              <a:ext uri="{FF2B5EF4-FFF2-40B4-BE49-F238E27FC236}">
                <a16:creationId xmlns:a16="http://schemas.microsoft.com/office/drawing/2014/main" id="{5AACEF6E-1AB6-4F26-97CF-978AF2AC87C4}"/>
              </a:ext>
            </a:extLst>
          </p:cNvPr>
          <p:cNvSpPr txBox="1"/>
          <p:nvPr userDrawn="1"/>
        </p:nvSpPr>
        <p:spPr>
          <a:xfrm>
            <a:off x="9940515" y="5458928"/>
            <a:ext cx="2179858" cy="307777"/>
          </a:xfrm>
          <a:prstGeom prst="rect">
            <a:avLst/>
          </a:prstGeom>
          <a:noFill/>
        </p:spPr>
        <p:txBody>
          <a:bodyPr wrap="square" rtlCol="0">
            <a:spAutoFit/>
          </a:bodyPr>
          <a:lstStyle/>
          <a:p>
            <a:pPr marL="0" algn="l" defTabSz="914400" rtl="0" eaLnBrk="1" latinLnBrk="0" hangingPunct="1"/>
            <a:r>
              <a:rPr lang="en-GB" sz="1400" b="1" kern="1200">
                <a:solidFill>
                  <a:schemeClr val="tx1"/>
                </a:solidFill>
                <a:latin typeface="Segoe UI" panose="020B0502040204020203" pitchFamily="34" charset="0"/>
                <a:ea typeface="Segoe UI Black" panose="020B0A02040204020203" pitchFamily="34" charset="0"/>
                <a:cs typeface="Segoe UI" panose="020B0502040204020203" pitchFamily="34" charset="0"/>
              </a:rPr>
              <a:t>Client:</a:t>
            </a:r>
          </a:p>
        </p:txBody>
      </p:sp>
      <p:sp>
        <p:nvSpPr>
          <p:cNvPr id="9" name="Text Placeholder 8">
            <a:extLst>
              <a:ext uri="{FF2B5EF4-FFF2-40B4-BE49-F238E27FC236}">
                <a16:creationId xmlns:a16="http://schemas.microsoft.com/office/drawing/2014/main" id="{E034DF63-9D48-4843-B86E-6B05668AA3D1}"/>
              </a:ext>
            </a:extLst>
          </p:cNvPr>
          <p:cNvSpPr>
            <a:spLocks noGrp="1"/>
          </p:cNvSpPr>
          <p:nvPr>
            <p:ph type="body" sz="quarter" idx="11" hasCustomPrompt="1"/>
          </p:nvPr>
        </p:nvSpPr>
        <p:spPr>
          <a:xfrm>
            <a:off x="838200" y="1870075"/>
            <a:ext cx="3941763" cy="3189283"/>
          </a:xfrm>
        </p:spPr>
        <p:txBody>
          <a:bodyPr>
            <a:normAutofit/>
          </a:bodyPr>
          <a:lstStyle>
            <a:lvl3pPr marL="0" indent="0">
              <a:buNone/>
              <a:defRPr sz="1800">
                <a:latin typeface="Segoe UI" panose="020B0502040204020203" pitchFamily="34" charset="0"/>
                <a:cs typeface="Segoe UI" panose="020B0502040204020203" pitchFamily="34" charset="0"/>
              </a:defRPr>
            </a:lvl3pPr>
          </a:lstStyle>
          <a:p>
            <a:pPr lvl="2"/>
            <a:r>
              <a:rPr lang="en-US"/>
              <a:t>Third level</a:t>
            </a:r>
          </a:p>
        </p:txBody>
      </p:sp>
      <p:sp>
        <p:nvSpPr>
          <p:cNvPr id="43" name="Text Placeholder 8">
            <a:extLst>
              <a:ext uri="{FF2B5EF4-FFF2-40B4-BE49-F238E27FC236}">
                <a16:creationId xmlns:a16="http://schemas.microsoft.com/office/drawing/2014/main" id="{6C11168B-65B0-4683-91AC-9B70AC542D30}"/>
              </a:ext>
            </a:extLst>
          </p:cNvPr>
          <p:cNvSpPr>
            <a:spLocks noGrp="1"/>
          </p:cNvSpPr>
          <p:nvPr>
            <p:ph type="body" sz="quarter" idx="12" hasCustomPrompt="1"/>
          </p:nvPr>
        </p:nvSpPr>
        <p:spPr>
          <a:xfrm>
            <a:off x="3881727" y="5867906"/>
            <a:ext cx="2122600" cy="646835"/>
          </a:xfrm>
        </p:spPr>
        <p:txBody>
          <a:bodyPr>
            <a:normAutofit/>
          </a:bodyPr>
          <a:lstStyle>
            <a:lvl3pPr marL="0" indent="0">
              <a:buNone/>
              <a:defRPr lang="en-US" sz="1800" kern="1200" dirty="0">
                <a:solidFill>
                  <a:schemeClr val="tx1"/>
                </a:solidFill>
                <a:latin typeface="Segoe UI" panose="020B0502040204020203" pitchFamily="34" charset="0"/>
                <a:ea typeface="+mn-ea"/>
                <a:cs typeface="Segoe UI" panose="020B0502040204020203" pitchFamily="34" charset="0"/>
              </a:defRPr>
            </a:lvl3pPr>
          </a:lstStyle>
          <a:p>
            <a:pPr marL="0" lvl="2" indent="0" algn="l" defTabSz="914400" rtl="0" eaLnBrk="1" latinLnBrk="0" hangingPunct="1">
              <a:lnSpc>
                <a:spcPct val="90000"/>
              </a:lnSpc>
              <a:spcBef>
                <a:spcPts val="500"/>
              </a:spcBef>
              <a:buFont typeface="Arial" panose="020B0604020202020204" pitchFamily="34" charset="0"/>
              <a:buNone/>
            </a:pPr>
            <a:r>
              <a:rPr lang="en-US"/>
              <a:t>Third level</a:t>
            </a:r>
          </a:p>
        </p:txBody>
      </p:sp>
      <p:sp>
        <p:nvSpPr>
          <p:cNvPr id="44" name="Text Placeholder 8">
            <a:extLst>
              <a:ext uri="{FF2B5EF4-FFF2-40B4-BE49-F238E27FC236}">
                <a16:creationId xmlns:a16="http://schemas.microsoft.com/office/drawing/2014/main" id="{5A63D6C8-AC33-4CB3-93F6-E1CBF59F9913}"/>
              </a:ext>
            </a:extLst>
          </p:cNvPr>
          <p:cNvSpPr>
            <a:spLocks noGrp="1"/>
          </p:cNvSpPr>
          <p:nvPr>
            <p:ph type="body" sz="quarter" idx="13" hasCustomPrompt="1"/>
          </p:nvPr>
        </p:nvSpPr>
        <p:spPr>
          <a:xfrm>
            <a:off x="7085053" y="5847750"/>
            <a:ext cx="1879025" cy="646835"/>
          </a:xfrm>
        </p:spPr>
        <p:txBody>
          <a:bodyPr>
            <a:normAutofit/>
          </a:bodyPr>
          <a:lstStyle>
            <a:lvl3pPr marL="0" indent="0">
              <a:buNone/>
              <a:defRPr lang="en-US" sz="1800" kern="1200" dirty="0">
                <a:solidFill>
                  <a:schemeClr val="tx1"/>
                </a:solidFill>
                <a:latin typeface="Segoe UI" panose="020B0502040204020203" pitchFamily="34" charset="0"/>
                <a:ea typeface="+mn-ea"/>
                <a:cs typeface="Segoe UI" panose="020B0502040204020203" pitchFamily="34" charset="0"/>
              </a:defRPr>
            </a:lvl3pPr>
          </a:lstStyle>
          <a:p>
            <a:pPr marL="0" lvl="2" indent="0" algn="l" defTabSz="914400" rtl="0" eaLnBrk="1" latinLnBrk="0" hangingPunct="1">
              <a:lnSpc>
                <a:spcPct val="90000"/>
              </a:lnSpc>
              <a:spcBef>
                <a:spcPts val="500"/>
              </a:spcBef>
              <a:buFont typeface="Arial" panose="020B0604020202020204" pitchFamily="34" charset="0"/>
              <a:buNone/>
            </a:pPr>
            <a:r>
              <a:rPr lang="en-US"/>
              <a:t>Third level</a:t>
            </a:r>
          </a:p>
        </p:txBody>
      </p:sp>
      <p:sp>
        <p:nvSpPr>
          <p:cNvPr id="45" name="Text Placeholder 8">
            <a:extLst>
              <a:ext uri="{FF2B5EF4-FFF2-40B4-BE49-F238E27FC236}">
                <a16:creationId xmlns:a16="http://schemas.microsoft.com/office/drawing/2014/main" id="{DDBCAD5E-3842-47F3-A179-160925353780}"/>
              </a:ext>
            </a:extLst>
          </p:cNvPr>
          <p:cNvSpPr>
            <a:spLocks noGrp="1"/>
          </p:cNvSpPr>
          <p:nvPr>
            <p:ph type="body" sz="quarter" idx="14" hasCustomPrompt="1"/>
          </p:nvPr>
        </p:nvSpPr>
        <p:spPr>
          <a:xfrm>
            <a:off x="10033840" y="5786922"/>
            <a:ext cx="1879025" cy="646835"/>
          </a:xfrm>
        </p:spPr>
        <p:txBody>
          <a:bodyPr>
            <a:normAutofit/>
          </a:bodyPr>
          <a:lstStyle>
            <a:lvl3pPr marL="0" indent="0">
              <a:buNone/>
              <a:defRPr lang="en-US" sz="1800" kern="1200" dirty="0">
                <a:solidFill>
                  <a:schemeClr val="tx1"/>
                </a:solidFill>
                <a:latin typeface="Segoe UI" panose="020B0502040204020203" pitchFamily="34" charset="0"/>
                <a:ea typeface="+mn-ea"/>
                <a:cs typeface="Segoe UI" panose="020B0502040204020203" pitchFamily="34" charset="0"/>
              </a:defRPr>
            </a:lvl3pPr>
          </a:lstStyle>
          <a:p>
            <a:pPr marL="0" lvl="2" indent="0" algn="l" defTabSz="914400" rtl="0" eaLnBrk="1" latinLnBrk="0" hangingPunct="1">
              <a:lnSpc>
                <a:spcPct val="90000"/>
              </a:lnSpc>
              <a:spcBef>
                <a:spcPts val="500"/>
              </a:spcBef>
              <a:buFont typeface="Arial" panose="020B0604020202020204" pitchFamily="34" charset="0"/>
              <a:buNone/>
            </a:pPr>
            <a:r>
              <a:rPr lang="en-US"/>
              <a:t>Third level</a:t>
            </a:r>
          </a:p>
        </p:txBody>
      </p:sp>
      <p:grpSp>
        <p:nvGrpSpPr>
          <p:cNvPr id="20" name="Group 19">
            <a:extLst>
              <a:ext uri="{FF2B5EF4-FFF2-40B4-BE49-F238E27FC236}">
                <a16:creationId xmlns:a16="http://schemas.microsoft.com/office/drawing/2014/main" id="{3F48809D-010A-4B94-A671-186FB9CB83B3}"/>
              </a:ext>
            </a:extLst>
          </p:cNvPr>
          <p:cNvGrpSpPr/>
          <p:nvPr userDrawn="1"/>
        </p:nvGrpSpPr>
        <p:grpSpPr>
          <a:xfrm>
            <a:off x="474033" y="5542608"/>
            <a:ext cx="799632" cy="799632"/>
            <a:chOff x="909220" y="5541647"/>
            <a:chExt cx="799632" cy="799632"/>
          </a:xfrm>
        </p:grpSpPr>
        <p:sp>
          <p:nvSpPr>
            <p:cNvPr id="28" name="Oval 27">
              <a:extLst>
                <a:ext uri="{FF2B5EF4-FFF2-40B4-BE49-F238E27FC236}">
                  <a16:creationId xmlns:a16="http://schemas.microsoft.com/office/drawing/2014/main" id="{B211E632-0E9D-49B5-98C9-49E635F2DAB5}"/>
                </a:ext>
              </a:extLst>
            </p:cNvPr>
            <p:cNvSpPr/>
            <p:nvPr/>
          </p:nvSpPr>
          <p:spPr>
            <a:xfrm>
              <a:off x="909220" y="5541647"/>
              <a:ext cx="799632" cy="79963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27" name="Graphic 26">
              <a:extLst>
                <a:ext uri="{FF2B5EF4-FFF2-40B4-BE49-F238E27FC236}">
                  <a16:creationId xmlns:a16="http://schemas.microsoft.com/office/drawing/2014/main" id="{4E38EC20-4339-4D1C-B259-1C2B36F334E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46743" y="5669023"/>
              <a:ext cx="545627" cy="545627"/>
            </a:xfrm>
            <a:prstGeom prst="rect">
              <a:avLst/>
            </a:prstGeom>
          </p:spPr>
        </p:pic>
      </p:grpSp>
      <p:sp>
        <p:nvSpPr>
          <p:cNvPr id="39" name="Rectangle 38">
            <a:extLst>
              <a:ext uri="{FF2B5EF4-FFF2-40B4-BE49-F238E27FC236}">
                <a16:creationId xmlns:a16="http://schemas.microsoft.com/office/drawing/2014/main" id="{7320EBB9-6E57-4035-BE66-FEA176CAB6C4}"/>
              </a:ext>
            </a:extLst>
          </p:cNvPr>
          <p:cNvSpPr/>
          <p:nvPr userDrawn="1"/>
        </p:nvSpPr>
        <p:spPr>
          <a:xfrm>
            <a:off x="1274714" y="5502125"/>
            <a:ext cx="1733167" cy="307777"/>
          </a:xfrm>
          <a:prstGeom prst="rect">
            <a:avLst/>
          </a:prstGeom>
        </p:spPr>
        <p:txBody>
          <a:bodyPr wrap="square">
            <a:spAutoFit/>
          </a:bodyPr>
          <a:lstStyle/>
          <a:p>
            <a:pPr algn="l"/>
            <a:r>
              <a:rPr lang="lt-LT" sz="1400" b="1">
                <a:latin typeface="Segoe UI" panose="020B0502040204020203" pitchFamily="34" charset="0"/>
                <a:ea typeface="Segoe UI Black" panose="020B0A02040204020203" pitchFamily="34" charset="0"/>
                <a:cs typeface="Segoe UI" panose="020B0502040204020203" pitchFamily="34" charset="0"/>
              </a:rPr>
              <a:t>Gold medal:</a:t>
            </a:r>
          </a:p>
        </p:txBody>
      </p:sp>
      <p:sp>
        <p:nvSpPr>
          <p:cNvPr id="40" name="Text Placeholder 8">
            <a:extLst>
              <a:ext uri="{FF2B5EF4-FFF2-40B4-BE49-F238E27FC236}">
                <a16:creationId xmlns:a16="http://schemas.microsoft.com/office/drawing/2014/main" id="{CA4B22ED-19CD-493B-A9ED-E0C50D6FDEB8}"/>
              </a:ext>
            </a:extLst>
          </p:cNvPr>
          <p:cNvSpPr>
            <a:spLocks noGrp="1"/>
          </p:cNvSpPr>
          <p:nvPr>
            <p:ph type="body" sz="quarter" idx="15" hasCustomPrompt="1"/>
          </p:nvPr>
        </p:nvSpPr>
        <p:spPr>
          <a:xfrm>
            <a:off x="1322591" y="5892193"/>
            <a:ext cx="1506463" cy="646835"/>
          </a:xfrm>
        </p:spPr>
        <p:txBody>
          <a:bodyPr>
            <a:normAutofit/>
          </a:bodyPr>
          <a:lstStyle>
            <a:lvl3pPr marL="0" indent="0">
              <a:buNone/>
              <a:defRPr sz="1800">
                <a:latin typeface="Segoe UI" panose="020B0502040204020203" pitchFamily="34" charset="0"/>
                <a:cs typeface="Segoe UI" panose="020B0502040204020203" pitchFamily="34" charset="0"/>
              </a:defRPr>
            </a:lvl3pPr>
          </a:lstStyle>
          <a:p>
            <a:pPr lvl="2"/>
            <a:r>
              <a:rPr lang="en-US"/>
              <a:t>Third level</a:t>
            </a:r>
          </a:p>
        </p:txBody>
      </p:sp>
    </p:spTree>
    <p:extLst>
      <p:ext uri="{BB962C8B-B14F-4D97-AF65-F5344CB8AC3E}">
        <p14:creationId xmlns:p14="http://schemas.microsoft.com/office/powerpoint/2010/main" val="578542941"/>
      </p:ext>
    </p:extLst>
  </p:cSld>
  <p:clrMapOvr>
    <a:masterClrMapping/>
  </p:clrMapOvr>
  <p:extLst>
    <p:ext uri="{DCECCB84-F9BA-43D5-87BE-67443E8EF086}">
      <p15:sldGuideLst xmlns:p15="http://schemas.microsoft.com/office/powerpoint/2012/main">
        <p15:guide id="1" orient="horz" pos="3475" userDrawn="1">
          <p15:clr>
            <a:srgbClr val="FBAE40"/>
          </p15:clr>
        </p15:guide>
        <p15:guide id="2" pos="116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bout Project 2">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0443070-E449-4D73-BD8C-97401C52EEE7}"/>
              </a:ext>
            </a:extLst>
          </p:cNvPr>
          <p:cNvSpPr/>
          <p:nvPr userDrawn="1"/>
        </p:nvSpPr>
        <p:spPr>
          <a:xfrm>
            <a:off x="7636122" y="0"/>
            <a:ext cx="4555877" cy="5487100"/>
          </a:xfrm>
          <a:prstGeom prst="rect">
            <a:avLst/>
          </a:prstGeom>
          <a:solidFill>
            <a:srgbClr val="E9E8E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3" name="Rectangle 22">
            <a:extLst>
              <a:ext uri="{FF2B5EF4-FFF2-40B4-BE49-F238E27FC236}">
                <a16:creationId xmlns:a16="http://schemas.microsoft.com/office/drawing/2014/main" id="{0C0EFAF9-142E-43F5-8707-C280C3E4D62B}"/>
              </a:ext>
            </a:extLst>
          </p:cNvPr>
          <p:cNvSpPr/>
          <p:nvPr userDrawn="1"/>
        </p:nvSpPr>
        <p:spPr>
          <a:xfrm>
            <a:off x="328245" y="363415"/>
            <a:ext cx="11535510" cy="6337636"/>
          </a:xfrm>
          <a:prstGeom prst="rect">
            <a:avLst/>
          </a:prstGeom>
          <a:noFill/>
          <a:ln w="38100">
            <a:solidFill>
              <a:srgbClr val="317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4" name="Title Placeholder 1">
            <a:extLst>
              <a:ext uri="{FF2B5EF4-FFF2-40B4-BE49-F238E27FC236}">
                <a16:creationId xmlns:a16="http://schemas.microsoft.com/office/drawing/2014/main" id="{88CAF2BB-5D26-4323-A744-CC33E3BC953C}"/>
              </a:ext>
            </a:extLst>
          </p:cNvPr>
          <p:cNvSpPr>
            <a:spLocks noGrp="1"/>
          </p:cNvSpPr>
          <p:nvPr>
            <p:ph type="title" hasCustomPrompt="1"/>
          </p:nvPr>
        </p:nvSpPr>
        <p:spPr>
          <a:xfrm>
            <a:off x="348076" y="423082"/>
            <a:ext cx="7288046" cy="832507"/>
          </a:xfrm>
          <a:prstGeom prst="rect">
            <a:avLst/>
          </a:prstGeom>
        </p:spPr>
        <p:txBody>
          <a:bodyPr vert="horz" lIns="91440" tIns="45720" rIns="91440" bIns="45720" rtlCol="0" anchor="ctr">
            <a:normAutofit/>
          </a:bodyPr>
          <a:lstStyle>
            <a:lvl1pPr marL="355600" indent="0" algn="l">
              <a:defRPr sz="2800">
                <a:solidFill>
                  <a:schemeClr val="tx1"/>
                </a:solidFill>
                <a:latin typeface="Segoe UI" panose="020B0502040204020203" pitchFamily="34" charset="0"/>
                <a:cs typeface="Segoe UI" panose="020B0502040204020203" pitchFamily="34" charset="0"/>
              </a:defRPr>
            </a:lvl1pPr>
          </a:lstStyle>
          <a:p>
            <a:r>
              <a:rPr lang="lt-LT"/>
              <a:t>NAME</a:t>
            </a:r>
          </a:p>
        </p:txBody>
      </p:sp>
      <p:sp>
        <p:nvSpPr>
          <p:cNvPr id="7" name="Picture Placeholder 6">
            <a:extLst>
              <a:ext uri="{FF2B5EF4-FFF2-40B4-BE49-F238E27FC236}">
                <a16:creationId xmlns:a16="http://schemas.microsoft.com/office/drawing/2014/main" id="{68B9D886-9889-434E-9166-74EFE4C7B524}"/>
              </a:ext>
            </a:extLst>
          </p:cNvPr>
          <p:cNvSpPr>
            <a:spLocks noGrp="1"/>
          </p:cNvSpPr>
          <p:nvPr>
            <p:ph type="pic" sz="quarter" idx="10"/>
          </p:nvPr>
        </p:nvSpPr>
        <p:spPr>
          <a:xfrm>
            <a:off x="4915267" y="1424033"/>
            <a:ext cx="6948488" cy="3868119"/>
          </a:xfrm>
        </p:spPr>
        <p:txBody>
          <a:bodyPr/>
          <a:lstStyle/>
          <a:p>
            <a:endParaRPr lang="lt-LT"/>
          </a:p>
        </p:txBody>
      </p:sp>
      <p:cxnSp>
        <p:nvCxnSpPr>
          <p:cNvPr id="26" name="Straight Connector 25">
            <a:extLst>
              <a:ext uri="{FF2B5EF4-FFF2-40B4-BE49-F238E27FC236}">
                <a16:creationId xmlns:a16="http://schemas.microsoft.com/office/drawing/2014/main" id="{AD20923E-F070-4D44-8A20-E09891374A7E}"/>
              </a:ext>
            </a:extLst>
          </p:cNvPr>
          <p:cNvCxnSpPr>
            <a:cxnSpLocks/>
          </p:cNvCxnSpPr>
          <p:nvPr userDrawn="1"/>
        </p:nvCxnSpPr>
        <p:spPr>
          <a:xfrm>
            <a:off x="838198" y="1573802"/>
            <a:ext cx="1085850" cy="0"/>
          </a:xfrm>
          <a:prstGeom prst="line">
            <a:avLst/>
          </a:prstGeom>
          <a:ln w="12700">
            <a:solidFill>
              <a:srgbClr val="317B38"/>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47F551D2-6212-4D5A-879B-342DD362B98F}"/>
              </a:ext>
            </a:extLst>
          </p:cNvPr>
          <p:cNvSpPr/>
          <p:nvPr userDrawn="1"/>
        </p:nvSpPr>
        <p:spPr>
          <a:xfrm>
            <a:off x="4607941" y="5487099"/>
            <a:ext cx="799632" cy="79963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31" name="Graphic 30">
            <a:extLst>
              <a:ext uri="{FF2B5EF4-FFF2-40B4-BE49-F238E27FC236}">
                <a16:creationId xmlns:a16="http://schemas.microsoft.com/office/drawing/2014/main" id="{0F17E29E-2549-492D-9894-12C33967E43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0334" y="5626976"/>
            <a:ext cx="531686" cy="531686"/>
          </a:xfrm>
          <a:prstGeom prst="rect">
            <a:avLst/>
          </a:prstGeom>
        </p:spPr>
      </p:pic>
      <p:sp>
        <p:nvSpPr>
          <p:cNvPr id="32" name="Oval 31">
            <a:extLst>
              <a:ext uri="{FF2B5EF4-FFF2-40B4-BE49-F238E27FC236}">
                <a16:creationId xmlns:a16="http://schemas.microsoft.com/office/drawing/2014/main" id="{A0A5CBF3-4505-4729-9E14-6FC8644B0953}"/>
              </a:ext>
            </a:extLst>
          </p:cNvPr>
          <p:cNvSpPr/>
          <p:nvPr userDrawn="1"/>
        </p:nvSpPr>
        <p:spPr>
          <a:xfrm>
            <a:off x="937674" y="5535269"/>
            <a:ext cx="799632" cy="79963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33" name="Graphic 32">
            <a:extLst>
              <a:ext uri="{FF2B5EF4-FFF2-40B4-BE49-F238E27FC236}">
                <a16:creationId xmlns:a16="http://schemas.microsoft.com/office/drawing/2014/main" id="{9B24655C-B349-4493-A20C-6346CEA2DBA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8762" y="5720049"/>
            <a:ext cx="444751" cy="444751"/>
          </a:xfrm>
          <a:prstGeom prst="rect">
            <a:avLst/>
          </a:prstGeom>
        </p:spPr>
      </p:pic>
      <p:sp>
        <p:nvSpPr>
          <p:cNvPr id="34" name="Oval 33">
            <a:extLst>
              <a:ext uri="{FF2B5EF4-FFF2-40B4-BE49-F238E27FC236}">
                <a16:creationId xmlns:a16="http://schemas.microsoft.com/office/drawing/2014/main" id="{AC66A0A1-C100-4BA6-A5B2-705D8ACEF859}"/>
              </a:ext>
            </a:extLst>
          </p:cNvPr>
          <p:cNvSpPr/>
          <p:nvPr userDrawn="1"/>
        </p:nvSpPr>
        <p:spPr>
          <a:xfrm>
            <a:off x="8095056" y="5534185"/>
            <a:ext cx="799632" cy="79963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35" name="Graphic 34">
            <a:extLst>
              <a:ext uri="{FF2B5EF4-FFF2-40B4-BE49-F238E27FC236}">
                <a16:creationId xmlns:a16="http://schemas.microsoft.com/office/drawing/2014/main" id="{28E608E8-BFC9-428B-94DB-3404A67BE51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296663" y="5743230"/>
            <a:ext cx="473257" cy="473257"/>
          </a:xfrm>
          <a:prstGeom prst="rect">
            <a:avLst/>
          </a:prstGeom>
        </p:spPr>
      </p:pic>
      <p:sp>
        <p:nvSpPr>
          <p:cNvPr id="36" name="Rectangle 35">
            <a:extLst>
              <a:ext uri="{FF2B5EF4-FFF2-40B4-BE49-F238E27FC236}">
                <a16:creationId xmlns:a16="http://schemas.microsoft.com/office/drawing/2014/main" id="{C79E60C3-7750-465C-B27B-8E435EAD7A38}"/>
              </a:ext>
            </a:extLst>
          </p:cNvPr>
          <p:cNvSpPr/>
          <p:nvPr userDrawn="1"/>
        </p:nvSpPr>
        <p:spPr>
          <a:xfrm>
            <a:off x="1760330" y="5474386"/>
            <a:ext cx="1713931" cy="307777"/>
          </a:xfrm>
          <a:prstGeom prst="rect">
            <a:avLst/>
          </a:prstGeom>
        </p:spPr>
        <p:txBody>
          <a:bodyPr wrap="none">
            <a:spAutoFit/>
          </a:bodyPr>
          <a:lstStyle/>
          <a:p>
            <a:pPr algn="ctr"/>
            <a:r>
              <a:rPr lang="lt-LT" sz="1400" b="1">
                <a:latin typeface="Segoe UI" panose="020B0502040204020203" pitchFamily="34" charset="0"/>
                <a:ea typeface="Segoe UI Black" panose="020B0A02040204020203" pitchFamily="34" charset="0"/>
                <a:cs typeface="Segoe UI" panose="020B0502040204020203" pitchFamily="34" charset="0"/>
              </a:rPr>
              <a:t>Construction cost:</a:t>
            </a:r>
          </a:p>
        </p:txBody>
      </p:sp>
      <p:sp>
        <p:nvSpPr>
          <p:cNvPr id="37" name="TextBox 36">
            <a:extLst>
              <a:ext uri="{FF2B5EF4-FFF2-40B4-BE49-F238E27FC236}">
                <a16:creationId xmlns:a16="http://schemas.microsoft.com/office/drawing/2014/main" id="{B793B823-9306-4F06-92E6-5459DC6C155C}"/>
              </a:ext>
            </a:extLst>
          </p:cNvPr>
          <p:cNvSpPr txBox="1"/>
          <p:nvPr userDrawn="1"/>
        </p:nvSpPr>
        <p:spPr>
          <a:xfrm>
            <a:off x="5511726" y="5449101"/>
            <a:ext cx="2179858" cy="307777"/>
          </a:xfrm>
          <a:prstGeom prst="rect">
            <a:avLst/>
          </a:prstGeom>
          <a:noFill/>
        </p:spPr>
        <p:txBody>
          <a:bodyPr wrap="square" rtlCol="0">
            <a:spAutoFit/>
          </a:bodyPr>
          <a:lstStyle/>
          <a:p>
            <a:pPr marL="0" algn="l" defTabSz="914400" rtl="0" eaLnBrk="1" latinLnBrk="0" hangingPunct="1"/>
            <a:r>
              <a:rPr lang="lt-LT" sz="1400" b="1" kern="1200">
                <a:solidFill>
                  <a:schemeClr val="tx1"/>
                </a:solidFill>
                <a:latin typeface="Segoe UI" panose="020B0502040204020203" pitchFamily="34" charset="0"/>
                <a:ea typeface="Segoe UI Black" panose="020B0A02040204020203" pitchFamily="34" charset="0"/>
                <a:cs typeface="Segoe UI" panose="020B0502040204020203" pitchFamily="34" charset="0"/>
              </a:rPr>
              <a:t>Design:</a:t>
            </a:r>
          </a:p>
        </p:txBody>
      </p:sp>
      <p:sp>
        <p:nvSpPr>
          <p:cNvPr id="38" name="TextBox 37">
            <a:extLst>
              <a:ext uri="{FF2B5EF4-FFF2-40B4-BE49-F238E27FC236}">
                <a16:creationId xmlns:a16="http://schemas.microsoft.com/office/drawing/2014/main" id="{5AACEF6E-1AB6-4F26-97CF-978AF2AC87C4}"/>
              </a:ext>
            </a:extLst>
          </p:cNvPr>
          <p:cNvSpPr txBox="1"/>
          <p:nvPr userDrawn="1"/>
        </p:nvSpPr>
        <p:spPr>
          <a:xfrm>
            <a:off x="9026119" y="5458928"/>
            <a:ext cx="2179858" cy="307777"/>
          </a:xfrm>
          <a:prstGeom prst="rect">
            <a:avLst/>
          </a:prstGeom>
          <a:noFill/>
        </p:spPr>
        <p:txBody>
          <a:bodyPr wrap="square" rtlCol="0">
            <a:spAutoFit/>
          </a:bodyPr>
          <a:lstStyle/>
          <a:p>
            <a:pPr marL="0" algn="l" defTabSz="914400" rtl="0" eaLnBrk="1" latinLnBrk="0" hangingPunct="1"/>
            <a:r>
              <a:rPr lang="en-GB" sz="1400" b="1" kern="1200">
                <a:solidFill>
                  <a:schemeClr val="tx1"/>
                </a:solidFill>
                <a:latin typeface="Segoe UI" panose="020B0502040204020203" pitchFamily="34" charset="0"/>
                <a:ea typeface="Segoe UI Black" panose="020B0A02040204020203" pitchFamily="34" charset="0"/>
                <a:cs typeface="Segoe UI" panose="020B0502040204020203" pitchFamily="34" charset="0"/>
              </a:rPr>
              <a:t>Client:</a:t>
            </a:r>
          </a:p>
        </p:txBody>
      </p:sp>
      <p:sp>
        <p:nvSpPr>
          <p:cNvPr id="9" name="Text Placeholder 8">
            <a:extLst>
              <a:ext uri="{FF2B5EF4-FFF2-40B4-BE49-F238E27FC236}">
                <a16:creationId xmlns:a16="http://schemas.microsoft.com/office/drawing/2014/main" id="{E034DF63-9D48-4843-B86E-6B05668AA3D1}"/>
              </a:ext>
            </a:extLst>
          </p:cNvPr>
          <p:cNvSpPr>
            <a:spLocks noGrp="1"/>
          </p:cNvSpPr>
          <p:nvPr>
            <p:ph type="body" sz="quarter" idx="11" hasCustomPrompt="1"/>
          </p:nvPr>
        </p:nvSpPr>
        <p:spPr>
          <a:xfrm>
            <a:off x="838200" y="1870075"/>
            <a:ext cx="3941763" cy="3189283"/>
          </a:xfrm>
        </p:spPr>
        <p:txBody>
          <a:bodyPr>
            <a:normAutofit/>
          </a:bodyPr>
          <a:lstStyle>
            <a:lvl3pPr marL="0" indent="0">
              <a:buNone/>
              <a:defRPr sz="1800">
                <a:latin typeface="Segoe UI" panose="020B0502040204020203" pitchFamily="34" charset="0"/>
                <a:cs typeface="Segoe UI" panose="020B0502040204020203" pitchFamily="34" charset="0"/>
              </a:defRPr>
            </a:lvl3pPr>
          </a:lstStyle>
          <a:p>
            <a:pPr lvl="2"/>
            <a:r>
              <a:rPr lang="en-US"/>
              <a:t>Third level</a:t>
            </a:r>
          </a:p>
        </p:txBody>
      </p:sp>
      <p:sp>
        <p:nvSpPr>
          <p:cNvPr id="43" name="Text Placeholder 8">
            <a:extLst>
              <a:ext uri="{FF2B5EF4-FFF2-40B4-BE49-F238E27FC236}">
                <a16:creationId xmlns:a16="http://schemas.microsoft.com/office/drawing/2014/main" id="{6C11168B-65B0-4683-91AC-9B70AC542D30}"/>
              </a:ext>
            </a:extLst>
          </p:cNvPr>
          <p:cNvSpPr>
            <a:spLocks noGrp="1"/>
          </p:cNvSpPr>
          <p:nvPr>
            <p:ph type="body" sz="quarter" idx="12" hasCustomPrompt="1"/>
          </p:nvPr>
        </p:nvSpPr>
        <p:spPr>
          <a:xfrm>
            <a:off x="1774669" y="5867906"/>
            <a:ext cx="2612968" cy="646835"/>
          </a:xfrm>
        </p:spPr>
        <p:txBody>
          <a:bodyPr>
            <a:normAutofit/>
          </a:bodyPr>
          <a:lstStyle>
            <a:lvl3pPr marL="0" indent="0">
              <a:buNone/>
              <a:defRPr sz="1800">
                <a:latin typeface="Segoe UI" panose="020B0502040204020203" pitchFamily="34" charset="0"/>
                <a:cs typeface="Segoe UI" panose="020B0502040204020203" pitchFamily="34" charset="0"/>
              </a:defRPr>
            </a:lvl3pPr>
          </a:lstStyle>
          <a:p>
            <a:pPr lvl="2"/>
            <a:r>
              <a:rPr lang="en-US"/>
              <a:t>Third level</a:t>
            </a:r>
          </a:p>
        </p:txBody>
      </p:sp>
      <p:sp>
        <p:nvSpPr>
          <p:cNvPr id="44" name="Text Placeholder 8">
            <a:extLst>
              <a:ext uri="{FF2B5EF4-FFF2-40B4-BE49-F238E27FC236}">
                <a16:creationId xmlns:a16="http://schemas.microsoft.com/office/drawing/2014/main" id="{5A63D6C8-AC33-4CB3-93F6-E1CBF59F9913}"/>
              </a:ext>
            </a:extLst>
          </p:cNvPr>
          <p:cNvSpPr>
            <a:spLocks noGrp="1"/>
          </p:cNvSpPr>
          <p:nvPr>
            <p:ph type="body" sz="quarter" idx="13" hasCustomPrompt="1"/>
          </p:nvPr>
        </p:nvSpPr>
        <p:spPr>
          <a:xfrm>
            <a:off x="5514652" y="5847750"/>
            <a:ext cx="1973553" cy="646835"/>
          </a:xfrm>
        </p:spPr>
        <p:txBody>
          <a:bodyPr>
            <a:normAutofit/>
          </a:bodyPr>
          <a:lstStyle>
            <a:lvl3pPr marL="0" indent="0">
              <a:buNone/>
              <a:defRPr sz="1800">
                <a:latin typeface="Segoe UI" panose="020B0502040204020203" pitchFamily="34" charset="0"/>
                <a:cs typeface="Segoe UI" panose="020B0502040204020203" pitchFamily="34" charset="0"/>
              </a:defRPr>
            </a:lvl3pPr>
          </a:lstStyle>
          <a:p>
            <a:pPr lvl="2"/>
            <a:r>
              <a:rPr lang="en-US"/>
              <a:t>Third level</a:t>
            </a:r>
          </a:p>
        </p:txBody>
      </p:sp>
      <p:sp>
        <p:nvSpPr>
          <p:cNvPr id="45" name="Text Placeholder 8">
            <a:extLst>
              <a:ext uri="{FF2B5EF4-FFF2-40B4-BE49-F238E27FC236}">
                <a16:creationId xmlns:a16="http://schemas.microsoft.com/office/drawing/2014/main" id="{DDBCAD5E-3842-47F3-A179-160925353780}"/>
              </a:ext>
            </a:extLst>
          </p:cNvPr>
          <p:cNvSpPr>
            <a:spLocks noGrp="1"/>
          </p:cNvSpPr>
          <p:nvPr>
            <p:ph type="body" sz="quarter" idx="14" hasCustomPrompt="1"/>
          </p:nvPr>
        </p:nvSpPr>
        <p:spPr>
          <a:xfrm>
            <a:off x="9024916" y="5786922"/>
            <a:ext cx="1973553" cy="646835"/>
          </a:xfrm>
        </p:spPr>
        <p:txBody>
          <a:bodyPr>
            <a:normAutofit/>
          </a:bodyPr>
          <a:lstStyle>
            <a:lvl3pPr marL="0" indent="0">
              <a:buNone/>
              <a:defRPr sz="1800">
                <a:latin typeface="Segoe UI" panose="020B0502040204020203" pitchFamily="34" charset="0"/>
                <a:cs typeface="Segoe UI" panose="020B0502040204020203" pitchFamily="34" charset="0"/>
              </a:defRPr>
            </a:lvl3pPr>
          </a:lstStyle>
          <a:p>
            <a:pPr lvl="2"/>
            <a:r>
              <a:rPr lang="en-US"/>
              <a:t>Third level</a:t>
            </a:r>
          </a:p>
        </p:txBody>
      </p:sp>
    </p:spTree>
    <p:extLst>
      <p:ext uri="{BB962C8B-B14F-4D97-AF65-F5344CB8AC3E}">
        <p14:creationId xmlns:p14="http://schemas.microsoft.com/office/powerpoint/2010/main" val="2009653887"/>
      </p:ext>
    </p:extLst>
  </p:cSld>
  <p:clrMapOvr>
    <a:masterClrMapping/>
  </p:clrMapOvr>
  <p:extLst>
    <p:ext uri="{DCECCB84-F9BA-43D5-87BE-67443E8EF086}">
      <p15:sldGuideLst xmlns:p15="http://schemas.microsoft.com/office/powerpoint/2012/main">
        <p15:guide id="1" orient="horz" pos="3475">
          <p15:clr>
            <a:srgbClr val="FBAE40"/>
          </p15:clr>
        </p15:guide>
        <p15:guide id="2" pos="116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bout Project 3 Go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2C51CA2-918B-4F10-BD22-03E365AF24FE}"/>
              </a:ext>
            </a:extLst>
          </p:cNvPr>
          <p:cNvSpPr>
            <a:spLocks noGrp="1"/>
          </p:cNvSpPr>
          <p:nvPr>
            <p:ph type="pic" sz="quarter" idx="10"/>
          </p:nvPr>
        </p:nvSpPr>
        <p:spPr>
          <a:xfrm>
            <a:off x="-20512" y="-13648"/>
            <a:ext cx="5616094" cy="6871647"/>
          </a:xfrm>
          <a:custGeom>
            <a:avLst/>
            <a:gdLst>
              <a:gd name="connsiteX0" fmla="*/ 0 w 5213350"/>
              <a:gd name="connsiteY0" fmla="*/ 6858000 h 6858000"/>
              <a:gd name="connsiteX1" fmla="*/ 839297 w 5213350"/>
              <a:gd name="connsiteY1" fmla="*/ 0 h 6858000"/>
              <a:gd name="connsiteX2" fmla="*/ 5213350 w 5213350"/>
              <a:gd name="connsiteY2" fmla="*/ 0 h 6858000"/>
              <a:gd name="connsiteX3" fmla="*/ 4374053 w 5213350"/>
              <a:gd name="connsiteY3" fmla="*/ 6858000 h 6858000"/>
              <a:gd name="connsiteX4" fmla="*/ 0 w 5213350"/>
              <a:gd name="connsiteY4" fmla="*/ 6858000 h 6858000"/>
              <a:gd name="connsiteX0" fmla="*/ 20512 w 5233862"/>
              <a:gd name="connsiteY0" fmla="*/ 6871647 h 6871647"/>
              <a:gd name="connsiteX1" fmla="*/ 0 w 5233862"/>
              <a:gd name="connsiteY1" fmla="*/ 0 h 6871647"/>
              <a:gd name="connsiteX2" fmla="*/ 5233862 w 5233862"/>
              <a:gd name="connsiteY2" fmla="*/ 13647 h 6871647"/>
              <a:gd name="connsiteX3" fmla="*/ 4394565 w 5233862"/>
              <a:gd name="connsiteY3" fmla="*/ 6871647 h 6871647"/>
              <a:gd name="connsiteX4" fmla="*/ 20512 w 5233862"/>
              <a:gd name="connsiteY4" fmla="*/ 6871647 h 6871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3862" h="6871647">
                <a:moveTo>
                  <a:pt x="20512" y="6871647"/>
                </a:moveTo>
                <a:cubicBezTo>
                  <a:pt x="13675" y="4581098"/>
                  <a:pt x="6837" y="2290549"/>
                  <a:pt x="0" y="0"/>
                </a:cubicBezTo>
                <a:lnTo>
                  <a:pt x="5233862" y="13647"/>
                </a:lnTo>
                <a:lnTo>
                  <a:pt x="4394565" y="6871647"/>
                </a:lnTo>
                <a:lnTo>
                  <a:pt x="20512" y="6871647"/>
                </a:lnTo>
                <a:close/>
              </a:path>
            </a:pathLst>
          </a:custGeom>
        </p:spPr>
        <p:txBody>
          <a:bodyPr/>
          <a:lstStyle/>
          <a:p>
            <a:endParaRPr lang="lt-LT"/>
          </a:p>
        </p:txBody>
      </p:sp>
      <p:pic>
        <p:nvPicPr>
          <p:cNvPr id="8" name="Picture 7">
            <a:extLst>
              <a:ext uri="{FF2B5EF4-FFF2-40B4-BE49-F238E27FC236}">
                <a16:creationId xmlns:a16="http://schemas.microsoft.com/office/drawing/2014/main" id="{C0D73EFD-2913-48A2-B831-4F600716E091}"/>
              </a:ext>
            </a:extLst>
          </p:cNvPr>
          <p:cNvPicPr>
            <a:picLocks noChangeAspect="1"/>
          </p:cNvPicPr>
          <p:nvPr userDrawn="1"/>
        </p:nvPicPr>
        <p:blipFill>
          <a:blip r:embed="rId2"/>
          <a:stretch>
            <a:fillRect/>
          </a:stretch>
        </p:blipFill>
        <p:spPr>
          <a:xfrm>
            <a:off x="4449170" y="344156"/>
            <a:ext cx="7101976" cy="6169687"/>
          </a:xfrm>
          <a:prstGeom prst="rect">
            <a:avLst/>
          </a:prstGeom>
        </p:spPr>
      </p:pic>
      <p:sp>
        <p:nvSpPr>
          <p:cNvPr id="27" name="Title Placeholder 1">
            <a:extLst>
              <a:ext uri="{FF2B5EF4-FFF2-40B4-BE49-F238E27FC236}">
                <a16:creationId xmlns:a16="http://schemas.microsoft.com/office/drawing/2014/main" id="{047B16FA-41F7-4A15-BF00-4E9AADEAB6A4}"/>
              </a:ext>
            </a:extLst>
          </p:cNvPr>
          <p:cNvSpPr>
            <a:spLocks noGrp="1"/>
          </p:cNvSpPr>
          <p:nvPr>
            <p:ph type="title" hasCustomPrompt="1"/>
          </p:nvPr>
        </p:nvSpPr>
        <p:spPr>
          <a:xfrm>
            <a:off x="5595582" y="423082"/>
            <a:ext cx="5854890" cy="832507"/>
          </a:xfrm>
          <a:prstGeom prst="rect">
            <a:avLst/>
          </a:prstGeom>
        </p:spPr>
        <p:txBody>
          <a:bodyPr vert="horz" lIns="91440" tIns="45720" rIns="91440" bIns="45720" rtlCol="0" anchor="ctr">
            <a:normAutofit/>
          </a:bodyPr>
          <a:lstStyle>
            <a:lvl1pPr marL="355600" indent="0" algn="l">
              <a:defRPr sz="2800">
                <a:solidFill>
                  <a:schemeClr val="tx1"/>
                </a:solidFill>
                <a:latin typeface="Segoe UI" panose="020B0502040204020203" pitchFamily="34" charset="0"/>
                <a:cs typeface="Segoe UI" panose="020B0502040204020203" pitchFamily="34" charset="0"/>
              </a:defRPr>
            </a:lvl1pPr>
          </a:lstStyle>
          <a:p>
            <a:r>
              <a:rPr lang="lt-LT"/>
              <a:t>NAME</a:t>
            </a:r>
          </a:p>
        </p:txBody>
      </p:sp>
      <p:cxnSp>
        <p:nvCxnSpPr>
          <p:cNvPr id="28" name="Straight Connector 27">
            <a:extLst>
              <a:ext uri="{FF2B5EF4-FFF2-40B4-BE49-F238E27FC236}">
                <a16:creationId xmlns:a16="http://schemas.microsoft.com/office/drawing/2014/main" id="{036EB292-0618-4731-9833-3125A5CA3D27}"/>
              </a:ext>
            </a:extLst>
          </p:cNvPr>
          <p:cNvCxnSpPr>
            <a:cxnSpLocks/>
          </p:cNvCxnSpPr>
          <p:nvPr userDrawn="1"/>
        </p:nvCxnSpPr>
        <p:spPr>
          <a:xfrm>
            <a:off x="6055056" y="1255589"/>
            <a:ext cx="1085850" cy="0"/>
          </a:xfrm>
          <a:prstGeom prst="line">
            <a:avLst/>
          </a:prstGeom>
          <a:ln w="12700">
            <a:solidFill>
              <a:srgbClr val="317B38"/>
            </a:solidFill>
          </a:ln>
        </p:spPr>
        <p:style>
          <a:lnRef idx="1">
            <a:schemeClr val="accent1"/>
          </a:lnRef>
          <a:fillRef idx="0">
            <a:schemeClr val="accent1"/>
          </a:fillRef>
          <a:effectRef idx="0">
            <a:schemeClr val="accent1"/>
          </a:effectRef>
          <a:fontRef idx="minor">
            <a:schemeClr val="tx1"/>
          </a:fontRef>
        </p:style>
      </p:cxnSp>
      <p:sp>
        <p:nvSpPr>
          <p:cNvPr id="29" name="Text Placeholder 2">
            <a:extLst>
              <a:ext uri="{FF2B5EF4-FFF2-40B4-BE49-F238E27FC236}">
                <a16:creationId xmlns:a16="http://schemas.microsoft.com/office/drawing/2014/main" id="{912AC1BC-C0D3-4F80-B911-A3C38EC4D44E}"/>
              </a:ext>
            </a:extLst>
          </p:cNvPr>
          <p:cNvSpPr>
            <a:spLocks noGrp="1"/>
          </p:cNvSpPr>
          <p:nvPr>
            <p:ph idx="1" hasCustomPrompt="1"/>
          </p:nvPr>
        </p:nvSpPr>
        <p:spPr>
          <a:xfrm>
            <a:off x="6055056" y="1765253"/>
            <a:ext cx="5298744" cy="4348938"/>
          </a:xfrm>
          <a:prstGeom prst="rect">
            <a:avLst/>
          </a:prstGeom>
        </p:spPr>
        <p:txBody>
          <a:bodyPr vert="horz" lIns="91440" tIns="45720" rIns="91440" bIns="45720" rtlCol="0">
            <a:normAutofit/>
          </a:bodyPr>
          <a:lstStyle>
            <a:lvl3pPr marL="0" indent="0" algn="l">
              <a:buNone/>
              <a:defRPr sz="1800">
                <a:latin typeface="Segoe UI" panose="020B0502040204020203" pitchFamily="34" charset="0"/>
                <a:cs typeface="Segoe UI" panose="020B0502040204020203" pitchFamily="34" charset="0"/>
              </a:defRPr>
            </a:lvl3pPr>
          </a:lstStyle>
          <a:p>
            <a:pPr lvl="2"/>
            <a:r>
              <a:rPr lang="en-US"/>
              <a:t>Third level</a:t>
            </a:r>
            <a:endParaRPr lang="lt-LT"/>
          </a:p>
          <a:p>
            <a:pPr lvl="2"/>
            <a:endParaRPr lang="lt-LT"/>
          </a:p>
          <a:p>
            <a:pPr lvl="2"/>
            <a:endParaRPr lang="lt-LT"/>
          </a:p>
          <a:p>
            <a:pPr lvl="2"/>
            <a:endParaRPr lang="lt-LT"/>
          </a:p>
          <a:p>
            <a:pPr lvl="2"/>
            <a:endParaRPr lang="lt-LT"/>
          </a:p>
          <a:p>
            <a:pPr lvl="2"/>
            <a:endParaRPr lang="en-US"/>
          </a:p>
        </p:txBody>
      </p:sp>
    </p:spTree>
    <p:extLst>
      <p:ext uri="{BB962C8B-B14F-4D97-AF65-F5344CB8AC3E}">
        <p14:creationId xmlns:p14="http://schemas.microsoft.com/office/powerpoint/2010/main" val="3714620372"/>
      </p:ext>
    </p:extLst>
  </p:cSld>
  <p:clrMapOvr>
    <a:masterClrMapping/>
  </p:clrMapOvr>
  <p:extLst>
    <p:ext uri="{DCECCB84-F9BA-43D5-87BE-67443E8EF086}">
      <p15:sldGuideLst xmlns:p15="http://schemas.microsoft.com/office/powerpoint/2012/main">
        <p15:guide id="1" orient="horz" pos="3475">
          <p15:clr>
            <a:srgbClr val="FBAE40"/>
          </p15:clr>
        </p15:guide>
        <p15:guide id="2" pos="3817"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out Project 4">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2C51CA2-918B-4F10-BD22-03E365AF24FE}"/>
              </a:ext>
            </a:extLst>
          </p:cNvPr>
          <p:cNvSpPr>
            <a:spLocks noGrp="1"/>
          </p:cNvSpPr>
          <p:nvPr>
            <p:ph type="pic" sz="quarter" idx="10"/>
          </p:nvPr>
        </p:nvSpPr>
        <p:spPr>
          <a:xfrm>
            <a:off x="-20512" y="-13648"/>
            <a:ext cx="5616094" cy="6871647"/>
          </a:xfrm>
          <a:custGeom>
            <a:avLst/>
            <a:gdLst>
              <a:gd name="connsiteX0" fmla="*/ 0 w 5213350"/>
              <a:gd name="connsiteY0" fmla="*/ 6858000 h 6858000"/>
              <a:gd name="connsiteX1" fmla="*/ 839297 w 5213350"/>
              <a:gd name="connsiteY1" fmla="*/ 0 h 6858000"/>
              <a:gd name="connsiteX2" fmla="*/ 5213350 w 5213350"/>
              <a:gd name="connsiteY2" fmla="*/ 0 h 6858000"/>
              <a:gd name="connsiteX3" fmla="*/ 4374053 w 5213350"/>
              <a:gd name="connsiteY3" fmla="*/ 6858000 h 6858000"/>
              <a:gd name="connsiteX4" fmla="*/ 0 w 5213350"/>
              <a:gd name="connsiteY4" fmla="*/ 6858000 h 6858000"/>
              <a:gd name="connsiteX0" fmla="*/ 20512 w 5233862"/>
              <a:gd name="connsiteY0" fmla="*/ 6871647 h 6871647"/>
              <a:gd name="connsiteX1" fmla="*/ 0 w 5233862"/>
              <a:gd name="connsiteY1" fmla="*/ 0 h 6871647"/>
              <a:gd name="connsiteX2" fmla="*/ 5233862 w 5233862"/>
              <a:gd name="connsiteY2" fmla="*/ 13647 h 6871647"/>
              <a:gd name="connsiteX3" fmla="*/ 4394565 w 5233862"/>
              <a:gd name="connsiteY3" fmla="*/ 6871647 h 6871647"/>
              <a:gd name="connsiteX4" fmla="*/ 20512 w 5233862"/>
              <a:gd name="connsiteY4" fmla="*/ 6871647 h 6871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3862" h="6871647">
                <a:moveTo>
                  <a:pt x="20512" y="6871647"/>
                </a:moveTo>
                <a:cubicBezTo>
                  <a:pt x="13675" y="4581098"/>
                  <a:pt x="6837" y="2290549"/>
                  <a:pt x="0" y="0"/>
                </a:cubicBezTo>
                <a:lnTo>
                  <a:pt x="5233862" y="13647"/>
                </a:lnTo>
                <a:lnTo>
                  <a:pt x="4394565" y="6871647"/>
                </a:lnTo>
                <a:lnTo>
                  <a:pt x="20512" y="6871647"/>
                </a:lnTo>
                <a:close/>
              </a:path>
            </a:pathLst>
          </a:custGeom>
        </p:spPr>
        <p:txBody>
          <a:bodyPr/>
          <a:lstStyle/>
          <a:p>
            <a:endParaRPr lang="lt-LT"/>
          </a:p>
        </p:txBody>
      </p:sp>
      <p:pic>
        <p:nvPicPr>
          <p:cNvPr id="8" name="Picture 7">
            <a:extLst>
              <a:ext uri="{FF2B5EF4-FFF2-40B4-BE49-F238E27FC236}">
                <a16:creationId xmlns:a16="http://schemas.microsoft.com/office/drawing/2014/main" id="{C0D73EFD-2913-48A2-B831-4F600716E091}"/>
              </a:ext>
            </a:extLst>
          </p:cNvPr>
          <p:cNvPicPr>
            <a:picLocks noChangeAspect="1"/>
          </p:cNvPicPr>
          <p:nvPr userDrawn="1"/>
        </p:nvPicPr>
        <p:blipFill>
          <a:blip r:embed="rId2"/>
          <a:stretch>
            <a:fillRect/>
          </a:stretch>
        </p:blipFill>
        <p:spPr>
          <a:xfrm>
            <a:off x="4449170" y="344156"/>
            <a:ext cx="7101976" cy="6169687"/>
          </a:xfrm>
          <a:prstGeom prst="rect">
            <a:avLst/>
          </a:prstGeom>
        </p:spPr>
      </p:pic>
      <p:sp>
        <p:nvSpPr>
          <p:cNvPr id="27" name="Title Placeholder 1">
            <a:extLst>
              <a:ext uri="{FF2B5EF4-FFF2-40B4-BE49-F238E27FC236}">
                <a16:creationId xmlns:a16="http://schemas.microsoft.com/office/drawing/2014/main" id="{047B16FA-41F7-4A15-BF00-4E9AADEAB6A4}"/>
              </a:ext>
            </a:extLst>
          </p:cNvPr>
          <p:cNvSpPr>
            <a:spLocks noGrp="1"/>
          </p:cNvSpPr>
          <p:nvPr>
            <p:ph type="title" hasCustomPrompt="1"/>
          </p:nvPr>
        </p:nvSpPr>
        <p:spPr>
          <a:xfrm>
            <a:off x="5595582" y="423082"/>
            <a:ext cx="5854890" cy="832507"/>
          </a:xfrm>
          <a:prstGeom prst="rect">
            <a:avLst/>
          </a:prstGeom>
        </p:spPr>
        <p:txBody>
          <a:bodyPr vert="horz" lIns="91440" tIns="45720" rIns="91440" bIns="45720" rtlCol="0" anchor="ctr">
            <a:normAutofit/>
          </a:bodyPr>
          <a:lstStyle>
            <a:lvl1pPr marL="355600" indent="0" algn="l">
              <a:defRPr sz="2800">
                <a:solidFill>
                  <a:schemeClr val="tx1"/>
                </a:solidFill>
                <a:latin typeface="Segoe UI" panose="020B0502040204020203" pitchFamily="34" charset="0"/>
                <a:cs typeface="Segoe UI" panose="020B0502040204020203" pitchFamily="34" charset="0"/>
              </a:defRPr>
            </a:lvl1pPr>
          </a:lstStyle>
          <a:p>
            <a:r>
              <a:rPr lang="lt-LT"/>
              <a:t>NAME</a:t>
            </a:r>
          </a:p>
        </p:txBody>
      </p:sp>
      <p:cxnSp>
        <p:nvCxnSpPr>
          <p:cNvPr id="28" name="Straight Connector 27">
            <a:extLst>
              <a:ext uri="{FF2B5EF4-FFF2-40B4-BE49-F238E27FC236}">
                <a16:creationId xmlns:a16="http://schemas.microsoft.com/office/drawing/2014/main" id="{036EB292-0618-4731-9833-3125A5CA3D27}"/>
              </a:ext>
            </a:extLst>
          </p:cNvPr>
          <p:cNvCxnSpPr>
            <a:cxnSpLocks/>
          </p:cNvCxnSpPr>
          <p:nvPr userDrawn="1"/>
        </p:nvCxnSpPr>
        <p:spPr>
          <a:xfrm>
            <a:off x="6055056" y="1255589"/>
            <a:ext cx="1085850" cy="0"/>
          </a:xfrm>
          <a:prstGeom prst="line">
            <a:avLst/>
          </a:prstGeom>
          <a:ln w="12700">
            <a:solidFill>
              <a:srgbClr val="317B38"/>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AFB4399E-5175-4AB5-8693-A33F252FE916}"/>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9711" t="25740" r="4857" b="29379"/>
          <a:stretch/>
        </p:blipFill>
        <p:spPr>
          <a:xfrm>
            <a:off x="9120636" y="5298079"/>
            <a:ext cx="2096503" cy="778300"/>
          </a:xfrm>
          <a:prstGeom prst="rect">
            <a:avLst/>
          </a:prstGeom>
        </p:spPr>
      </p:pic>
      <p:grpSp>
        <p:nvGrpSpPr>
          <p:cNvPr id="9" name="Group 8">
            <a:extLst>
              <a:ext uri="{FF2B5EF4-FFF2-40B4-BE49-F238E27FC236}">
                <a16:creationId xmlns:a16="http://schemas.microsoft.com/office/drawing/2014/main" id="{9C904EB0-196C-463B-9C56-1554BDBAD002}"/>
              </a:ext>
            </a:extLst>
          </p:cNvPr>
          <p:cNvGrpSpPr/>
          <p:nvPr userDrawn="1"/>
        </p:nvGrpSpPr>
        <p:grpSpPr>
          <a:xfrm>
            <a:off x="9227469" y="6116891"/>
            <a:ext cx="2225023" cy="338554"/>
            <a:chOff x="9568666" y="6307962"/>
            <a:chExt cx="2225023" cy="338554"/>
          </a:xfrm>
        </p:grpSpPr>
        <p:pic>
          <p:nvPicPr>
            <p:cNvPr id="10" name="Picture 9" descr="A close up of a sign&#10;&#10;Description automatically generated">
              <a:extLst>
                <a:ext uri="{FF2B5EF4-FFF2-40B4-BE49-F238E27FC236}">
                  <a16:creationId xmlns:a16="http://schemas.microsoft.com/office/drawing/2014/main" id="{39080F75-3222-47C7-BFC0-4AC47BF60D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8666" y="6321302"/>
              <a:ext cx="1382594" cy="304552"/>
            </a:xfrm>
            <a:prstGeom prst="rect">
              <a:avLst/>
            </a:prstGeom>
          </p:spPr>
        </p:pic>
        <p:sp>
          <p:nvSpPr>
            <p:cNvPr id="11" name="Rectangle 10">
              <a:extLst>
                <a:ext uri="{FF2B5EF4-FFF2-40B4-BE49-F238E27FC236}">
                  <a16:creationId xmlns:a16="http://schemas.microsoft.com/office/drawing/2014/main" id="{9D608BF9-D620-4D1C-B104-3409EF46221D}"/>
                </a:ext>
              </a:extLst>
            </p:cNvPr>
            <p:cNvSpPr/>
            <p:nvPr/>
          </p:nvSpPr>
          <p:spPr>
            <a:xfrm>
              <a:off x="10956600" y="6307962"/>
              <a:ext cx="837089" cy="338554"/>
            </a:xfrm>
            <a:prstGeom prst="rect">
              <a:avLst/>
            </a:prstGeom>
            <a:noFill/>
          </p:spPr>
          <p:txBody>
            <a:bodyPr wrap="none">
              <a:spAutoFit/>
            </a:bodyPr>
            <a:lstStyle/>
            <a:p>
              <a:r>
                <a:rPr lang="en-US" sz="1600">
                  <a:solidFill>
                    <a:srgbClr val="544B46"/>
                  </a:solidFill>
                  <a:latin typeface="Exo 2 Medium" panose="00000600000000000000" pitchFamily="2" charset="0"/>
                  <a:cs typeface="Segoe UI" panose="020B0502040204020203" pitchFamily="34" charset="0"/>
                </a:rPr>
                <a:t>GROUP</a:t>
              </a:r>
              <a:endParaRPr lang="lt-LT" sz="1600">
                <a:solidFill>
                  <a:srgbClr val="544B46"/>
                </a:solidFill>
              </a:endParaRPr>
            </a:p>
          </p:txBody>
        </p:sp>
      </p:grpSp>
      <p:sp>
        <p:nvSpPr>
          <p:cNvPr id="3" name="Text Placeholder 2">
            <a:extLst>
              <a:ext uri="{FF2B5EF4-FFF2-40B4-BE49-F238E27FC236}">
                <a16:creationId xmlns:a16="http://schemas.microsoft.com/office/drawing/2014/main" id="{89EEDF11-585D-4022-BA7A-2BD05EFD95C8}"/>
              </a:ext>
            </a:extLst>
          </p:cNvPr>
          <p:cNvSpPr>
            <a:spLocks noGrp="1"/>
          </p:cNvSpPr>
          <p:nvPr>
            <p:ph type="body" sz="quarter" idx="11" hasCustomPrompt="1"/>
          </p:nvPr>
        </p:nvSpPr>
        <p:spPr>
          <a:xfrm>
            <a:off x="6000133" y="1609725"/>
            <a:ext cx="5162550" cy="3535363"/>
          </a:xfrm>
        </p:spPr>
        <p:txBody>
          <a:bodyPr/>
          <a:lstStyle>
            <a:lvl4pPr marL="0" indent="0">
              <a:buNone/>
              <a:defRPr>
                <a:latin typeface="Segoe UI" panose="020B0502040204020203" pitchFamily="34" charset="0"/>
                <a:cs typeface="Segoe UI" panose="020B0502040204020203" pitchFamily="34" charset="0"/>
              </a:defRPr>
            </a:lvl4pPr>
          </a:lstStyle>
          <a:p>
            <a:pPr lvl="3"/>
            <a:r>
              <a:rPr lang="en-US"/>
              <a:t>Fourth level</a:t>
            </a:r>
          </a:p>
        </p:txBody>
      </p:sp>
    </p:spTree>
    <p:extLst>
      <p:ext uri="{BB962C8B-B14F-4D97-AF65-F5344CB8AC3E}">
        <p14:creationId xmlns:p14="http://schemas.microsoft.com/office/powerpoint/2010/main" val="2138412646"/>
      </p:ext>
    </p:extLst>
  </p:cSld>
  <p:clrMapOvr>
    <a:masterClrMapping/>
  </p:clrMapOvr>
  <p:extLst>
    <p:ext uri="{DCECCB84-F9BA-43D5-87BE-67443E8EF086}">
      <p15:sldGuideLst xmlns:p15="http://schemas.microsoft.com/office/powerpoint/2012/main">
        <p15:guide id="1" orient="horz" pos="3475">
          <p15:clr>
            <a:srgbClr val="FBAE40"/>
          </p15:clr>
        </p15:guide>
        <p15:guide id="2" pos="381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ontaktai">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3CE9AF0-C066-414B-8332-60363D5DD04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50338"/>
            <a:ext cx="12192000" cy="6857999"/>
          </a:xfrm>
          <a:prstGeom prst="rect">
            <a:avLst/>
          </a:prstGeom>
          <a:effectLst>
            <a:outerShdw dist="50800" dir="5400000" algn="ctr" rotWithShape="0">
              <a:srgbClr val="E9E8E8"/>
            </a:outerShdw>
          </a:effectLst>
        </p:spPr>
      </p:pic>
      <p:pic>
        <p:nvPicPr>
          <p:cNvPr id="10" name="Picture 9" descr="A close up of a logo&#10;&#10;Description automatically generated">
            <a:extLst>
              <a:ext uri="{FF2B5EF4-FFF2-40B4-BE49-F238E27FC236}">
                <a16:creationId xmlns:a16="http://schemas.microsoft.com/office/drawing/2014/main" id="{781590C2-7293-4007-AF12-9715102D9E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53793" y="681213"/>
            <a:ext cx="1685550" cy="1076879"/>
          </a:xfrm>
          <a:prstGeom prst="rect">
            <a:avLst/>
          </a:prstGeom>
        </p:spPr>
      </p:pic>
      <p:sp>
        <p:nvSpPr>
          <p:cNvPr id="11" name="Rectangle 10">
            <a:extLst>
              <a:ext uri="{FF2B5EF4-FFF2-40B4-BE49-F238E27FC236}">
                <a16:creationId xmlns:a16="http://schemas.microsoft.com/office/drawing/2014/main" id="{5F0DB981-4F74-4D11-8F09-05B9AE345E9D}"/>
              </a:ext>
            </a:extLst>
          </p:cNvPr>
          <p:cNvSpPr/>
          <p:nvPr userDrawn="1"/>
        </p:nvSpPr>
        <p:spPr>
          <a:xfrm>
            <a:off x="10952991" y="1040845"/>
            <a:ext cx="917239" cy="369332"/>
          </a:xfrm>
          <a:prstGeom prst="rect">
            <a:avLst/>
          </a:prstGeom>
        </p:spPr>
        <p:txBody>
          <a:bodyPr wrap="none">
            <a:spAutoFit/>
          </a:bodyPr>
          <a:lstStyle/>
          <a:p>
            <a:r>
              <a:rPr lang="en-US">
                <a:solidFill>
                  <a:schemeClr val="bg1"/>
                </a:solidFill>
                <a:latin typeface="Exo 2 Medium" panose="00000600000000000000" pitchFamily="2" charset="0"/>
                <a:cs typeface="Segoe UI" panose="020B0502040204020203" pitchFamily="34" charset="0"/>
              </a:rPr>
              <a:t>GROUP</a:t>
            </a:r>
            <a:endParaRPr lang="lt-LT">
              <a:solidFill>
                <a:schemeClr val="bg1"/>
              </a:solidFill>
            </a:endParaRPr>
          </a:p>
        </p:txBody>
      </p:sp>
      <p:pic>
        <p:nvPicPr>
          <p:cNvPr id="15" name="Graphic 14">
            <a:extLst>
              <a:ext uri="{FF2B5EF4-FFF2-40B4-BE49-F238E27FC236}">
                <a16:creationId xmlns:a16="http://schemas.microsoft.com/office/drawing/2014/main" id="{6F2CE56E-C122-4504-8E03-FDC129E7FEF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3182" t="29328" r="9264" b="34830"/>
          <a:stretch/>
        </p:blipFill>
        <p:spPr>
          <a:xfrm>
            <a:off x="9198421" y="20507"/>
            <a:ext cx="2642365" cy="862967"/>
          </a:xfrm>
          <a:prstGeom prst="rect">
            <a:avLst/>
          </a:prstGeom>
        </p:spPr>
      </p:pic>
      <p:sp>
        <p:nvSpPr>
          <p:cNvPr id="5" name="Content Placeholder 4">
            <a:extLst>
              <a:ext uri="{FF2B5EF4-FFF2-40B4-BE49-F238E27FC236}">
                <a16:creationId xmlns:a16="http://schemas.microsoft.com/office/drawing/2014/main" id="{C246C5B3-8C56-4DC3-8DAB-D7D09454F0DE}"/>
              </a:ext>
            </a:extLst>
          </p:cNvPr>
          <p:cNvSpPr>
            <a:spLocks noGrp="1"/>
          </p:cNvSpPr>
          <p:nvPr>
            <p:ph sz="quarter" idx="14" hasCustomPrompt="1"/>
          </p:nvPr>
        </p:nvSpPr>
        <p:spPr>
          <a:xfrm>
            <a:off x="778112" y="2824457"/>
            <a:ext cx="9127557" cy="503336"/>
          </a:xfrm>
          <a:effectLst>
            <a:outerShdw blurRad="50800" dist="38100" dir="2700000" algn="tl" rotWithShape="0">
              <a:prstClr val="black">
                <a:alpha val="40000"/>
              </a:prstClr>
            </a:outerShdw>
          </a:effectLst>
        </p:spPr>
        <p:txBody>
          <a:bodyPr>
            <a:noAutofit/>
          </a:bodyPr>
          <a:lstStyle>
            <a:lvl1pPr marL="0" indent="0">
              <a:lnSpc>
                <a:spcPts val="6000"/>
              </a:lnSpc>
              <a:spcBef>
                <a:spcPts val="0"/>
              </a:spcBef>
              <a:buNone/>
              <a:defRPr sz="6000" b="1">
                <a:solidFill>
                  <a:schemeClr val="bg1"/>
                </a:solidFill>
                <a:latin typeface="Segoe UI" panose="020B0502040204020203" pitchFamily="34" charset="0"/>
                <a:cs typeface="Segoe UI" panose="020B0502040204020203" pitchFamily="34" charset="0"/>
              </a:defRPr>
            </a:lvl1pPr>
          </a:lstStyle>
          <a:p>
            <a:pPr lvl="0"/>
            <a:r>
              <a:rPr lang="lt-LT"/>
              <a:t>THANK YOU</a:t>
            </a:r>
          </a:p>
          <a:p>
            <a:pPr lvl="0"/>
            <a:r>
              <a:rPr lang="lt-LT"/>
              <a:t>FOR LISTENING</a:t>
            </a:r>
            <a:r>
              <a:rPr lang="ru-RU"/>
              <a:t>!</a:t>
            </a:r>
            <a:endParaRPr lang="lt-LT"/>
          </a:p>
        </p:txBody>
      </p:sp>
      <p:grpSp>
        <p:nvGrpSpPr>
          <p:cNvPr id="12" name="Group 11">
            <a:extLst>
              <a:ext uri="{FF2B5EF4-FFF2-40B4-BE49-F238E27FC236}">
                <a16:creationId xmlns:a16="http://schemas.microsoft.com/office/drawing/2014/main" id="{9B90BFC5-17DA-4DAF-B53E-DA183D566250}"/>
              </a:ext>
            </a:extLst>
          </p:cNvPr>
          <p:cNvGrpSpPr/>
          <p:nvPr userDrawn="1"/>
        </p:nvGrpSpPr>
        <p:grpSpPr>
          <a:xfrm>
            <a:off x="-1" y="5950836"/>
            <a:ext cx="12192001" cy="907164"/>
            <a:chOff x="436721" y="7191901"/>
            <a:chExt cx="12192001" cy="907164"/>
          </a:xfrm>
          <a:solidFill>
            <a:srgbClr val="006838"/>
          </a:solidFill>
        </p:grpSpPr>
        <p:sp>
          <p:nvSpPr>
            <p:cNvPr id="14" name="Rectangle 13">
              <a:extLst>
                <a:ext uri="{FF2B5EF4-FFF2-40B4-BE49-F238E27FC236}">
                  <a16:creationId xmlns:a16="http://schemas.microsoft.com/office/drawing/2014/main" id="{4AF67BDC-0B67-4303-84D0-26FA8749925E}"/>
                </a:ext>
              </a:extLst>
            </p:cNvPr>
            <p:cNvSpPr/>
            <p:nvPr/>
          </p:nvSpPr>
          <p:spPr>
            <a:xfrm rot="5400000">
              <a:off x="6079141" y="1549484"/>
              <a:ext cx="907163" cy="12191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cxnSp>
          <p:nvCxnSpPr>
            <p:cNvPr id="16" name="Straight Connector 15">
              <a:extLst>
                <a:ext uri="{FF2B5EF4-FFF2-40B4-BE49-F238E27FC236}">
                  <a16:creationId xmlns:a16="http://schemas.microsoft.com/office/drawing/2014/main" id="{F6341B29-B41B-4BD9-938B-F488E7F375E2}"/>
                </a:ext>
              </a:extLst>
            </p:cNvPr>
            <p:cNvCxnSpPr/>
            <p:nvPr/>
          </p:nvCxnSpPr>
          <p:spPr>
            <a:xfrm>
              <a:off x="436721" y="7191901"/>
              <a:ext cx="12192000" cy="0"/>
            </a:xfrm>
            <a:prstGeom prst="line">
              <a:avLst/>
            </a:prstGeom>
            <a:grpFill/>
            <a:ln w="57150">
              <a:noFill/>
            </a:ln>
          </p:spPr>
          <p:style>
            <a:lnRef idx="1">
              <a:schemeClr val="accent1"/>
            </a:lnRef>
            <a:fillRef idx="0">
              <a:schemeClr val="accent1"/>
            </a:fillRef>
            <a:effectRef idx="0">
              <a:schemeClr val="accent1"/>
            </a:effectRef>
            <a:fontRef idx="minor">
              <a:schemeClr val="tx1"/>
            </a:fontRef>
          </p:style>
        </p:cxnSp>
      </p:grpSp>
      <p:pic>
        <p:nvPicPr>
          <p:cNvPr id="17" name="Graphic 16">
            <a:extLst>
              <a:ext uri="{FF2B5EF4-FFF2-40B4-BE49-F238E27FC236}">
                <a16:creationId xmlns:a16="http://schemas.microsoft.com/office/drawing/2014/main" id="{58799621-FDED-4E50-ABFA-1B6BA4EEB64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6747" y="6217275"/>
            <a:ext cx="493386" cy="493386"/>
          </a:xfrm>
          <a:prstGeom prst="rect">
            <a:avLst/>
          </a:prstGeom>
        </p:spPr>
      </p:pic>
      <p:sp>
        <p:nvSpPr>
          <p:cNvPr id="18" name="Rectangle 17">
            <a:extLst>
              <a:ext uri="{FF2B5EF4-FFF2-40B4-BE49-F238E27FC236}">
                <a16:creationId xmlns:a16="http://schemas.microsoft.com/office/drawing/2014/main" id="{3CC075FD-1E97-4B8E-9EF5-A56A2C58A35C}"/>
              </a:ext>
            </a:extLst>
          </p:cNvPr>
          <p:cNvSpPr/>
          <p:nvPr userDrawn="1"/>
        </p:nvSpPr>
        <p:spPr>
          <a:xfrm>
            <a:off x="1718301" y="6269685"/>
            <a:ext cx="1766830" cy="338554"/>
          </a:xfrm>
          <a:prstGeom prst="rect">
            <a:avLst/>
          </a:prstGeom>
        </p:spPr>
        <p:txBody>
          <a:bodyPr wrap="none">
            <a:spAutoFit/>
          </a:bodyPr>
          <a:lstStyle/>
          <a:p>
            <a:r>
              <a:rPr lang="de-DE" sz="1600">
                <a:solidFill>
                  <a:schemeClr val="bg1"/>
                </a:solidFill>
                <a:latin typeface="Segoe UI" panose="020B0502040204020203" pitchFamily="34" charset="0"/>
                <a:cs typeface="Segoe UI" panose="020B0502040204020203" pitchFamily="34" charset="0"/>
              </a:rPr>
              <a:t>+370 37 22 31 86</a:t>
            </a:r>
            <a:endParaRPr lang="lt-LT" sz="1600">
              <a:solidFill>
                <a:schemeClr val="bg1"/>
              </a:solidFill>
              <a:latin typeface="Segoe UI" panose="020B0502040204020203" pitchFamily="34" charset="0"/>
              <a:cs typeface="Segoe UI" panose="020B0502040204020203" pitchFamily="34" charset="0"/>
            </a:endParaRPr>
          </a:p>
        </p:txBody>
      </p:sp>
      <p:pic>
        <p:nvPicPr>
          <p:cNvPr id="20" name="Graphic 19">
            <a:extLst>
              <a:ext uri="{FF2B5EF4-FFF2-40B4-BE49-F238E27FC236}">
                <a16:creationId xmlns:a16="http://schemas.microsoft.com/office/drawing/2014/main" id="{69185F57-7C47-4C9C-9279-CD04043BEF3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871477" y="6216979"/>
            <a:ext cx="457200" cy="457200"/>
          </a:xfrm>
          <a:prstGeom prst="rect">
            <a:avLst/>
          </a:prstGeom>
        </p:spPr>
      </p:pic>
      <p:sp>
        <p:nvSpPr>
          <p:cNvPr id="21" name="Rectangle 20">
            <a:extLst>
              <a:ext uri="{FF2B5EF4-FFF2-40B4-BE49-F238E27FC236}">
                <a16:creationId xmlns:a16="http://schemas.microsoft.com/office/drawing/2014/main" id="{F47B554D-CF8F-4689-986E-20CFFA1FB672}"/>
              </a:ext>
            </a:extLst>
          </p:cNvPr>
          <p:cNvSpPr/>
          <p:nvPr userDrawn="1"/>
        </p:nvSpPr>
        <p:spPr>
          <a:xfrm>
            <a:off x="4522692" y="6276302"/>
            <a:ext cx="3937223" cy="338554"/>
          </a:xfrm>
          <a:prstGeom prst="rect">
            <a:avLst/>
          </a:prstGeom>
        </p:spPr>
        <p:txBody>
          <a:bodyPr wrap="square">
            <a:spAutoFit/>
          </a:bodyPr>
          <a:lstStyle/>
          <a:p>
            <a:r>
              <a:rPr lang="lt-LT" sz="1600">
                <a:solidFill>
                  <a:schemeClr val="bg1"/>
                </a:solidFill>
                <a:latin typeface="Segoe UI" panose="020B0502040204020203" pitchFamily="34" charset="0"/>
                <a:cs typeface="Segoe UI" panose="020B0502040204020203" pitchFamily="34" charset="0"/>
              </a:rPr>
              <a:t>Jonavos</a:t>
            </a:r>
            <a:r>
              <a:rPr lang="fi-FI" sz="1600">
                <a:solidFill>
                  <a:schemeClr val="bg1"/>
                </a:solidFill>
                <a:latin typeface="Segoe UI" panose="020B0502040204020203" pitchFamily="34" charset="0"/>
                <a:cs typeface="Segoe UI" panose="020B0502040204020203" pitchFamily="34" charset="0"/>
              </a:rPr>
              <a:t> g. </a:t>
            </a:r>
            <a:r>
              <a:rPr lang="en-US" sz="1600">
                <a:solidFill>
                  <a:schemeClr val="bg1"/>
                </a:solidFill>
                <a:latin typeface="Segoe UI" panose="020B0502040204020203" pitchFamily="34" charset="0"/>
                <a:cs typeface="Segoe UI" panose="020B0502040204020203" pitchFamily="34" charset="0"/>
              </a:rPr>
              <a:t>7</a:t>
            </a:r>
            <a:r>
              <a:rPr lang="fi-FI" sz="1600">
                <a:solidFill>
                  <a:schemeClr val="bg1"/>
                </a:solidFill>
                <a:latin typeface="Segoe UI" panose="020B0502040204020203" pitchFamily="34" charset="0"/>
                <a:cs typeface="Segoe UI" panose="020B0502040204020203" pitchFamily="34" charset="0"/>
              </a:rPr>
              <a:t>, LT-44192 Kaunas</a:t>
            </a:r>
            <a:r>
              <a:rPr lang="lt-LT" sz="1600">
                <a:solidFill>
                  <a:schemeClr val="bg1"/>
                </a:solidFill>
                <a:latin typeface="Segoe UI" panose="020B0502040204020203" pitchFamily="34" charset="0"/>
                <a:cs typeface="Segoe UI" panose="020B0502040204020203" pitchFamily="34" charset="0"/>
              </a:rPr>
              <a:t>, Lithuania</a:t>
            </a:r>
          </a:p>
        </p:txBody>
      </p:sp>
      <p:pic>
        <p:nvPicPr>
          <p:cNvPr id="22" name="Graphic 21">
            <a:extLst>
              <a:ext uri="{FF2B5EF4-FFF2-40B4-BE49-F238E27FC236}">
                <a16:creationId xmlns:a16="http://schemas.microsoft.com/office/drawing/2014/main" id="{CAD26FDD-C54F-48EE-B225-2142003BFBAC}"/>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830774" y="6214275"/>
            <a:ext cx="493386" cy="493386"/>
          </a:xfrm>
          <a:prstGeom prst="rect">
            <a:avLst/>
          </a:prstGeom>
        </p:spPr>
      </p:pic>
      <p:sp>
        <p:nvSpPr>
          <p:cNvPr id="23" name="Rectangle 22">
            <a:extLst>
              <a:ext uri="{FF2B5EF4-FFF2-40B4-BE49-F238E27FC236}">
                <a16:creationId xmlns:a16="http://schemas.microsoft.com/office/drawing/2014/main" id="{59E8753F-FB6F-424B-AE78-DFBC758C916B}"/>
              </a:ext>
            </a:extLst>
          </p:cNvPr>
          <p:cNvSpPr/>
          <p:nvPr userDrawn="1"/>
        </p:nvSpPr>
        <p:spPr>
          <a:xfrm>
            <a:off x="9512871" y="6276302"/>
            <a:ext cx="2679130" cy="338554"/>
          </a:xfrm>
          <a:prstGeom prst="rect">
            <a:avLst/>
          </a:prstGeom>
        </p:spPr>
        <p:txBody>
          <a:bodyPr wrap="square">
            <a:spAutoFit/>
          </a:bodyPr>
          <a:lstStyle/>
          <a:p>
            <a:r>
              <a:rPr lang="en-US" sz="1600">
                <a:solidFill>
                  <a:schemeClr val="bg1"/>
                </a:solidFill>
                <a:latin typeface="Segoe UI" panose="020B0502040204020203" pitchFamily="34" charset="0"/>
                <a:cs typeface="Segoe UI" panose="020B0502040204020203" pitchFamily="34" charset="0"/>
              </a:rPr>
              <a:t>info@kelprojektas.lt</a:t>
            </a:r>
            <a:endParaRPr lang="lt-LT" sz="160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824043951"/>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guide id="3" pos="712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8198B-6045-4787-9155-290CD261BFEF}"/>
              </a:ext>
            </a:extLst>
          </p:cNvPr>
          <p:cNvSpPr>
            <a:spLocks noGrp="1"/>
          </p:cNvSpPr>
          <p:nvPr>
            <p:ph type="title"/>
          </p:nvPr>
        </p:nvSpPr>
        <p:spPr/>
        <p:txBody>
          <a:bodyPr/>
          <a:lstStyle/>
          <a:p>
            <a:r>
              <a:rPr lang="en-US"/>
              <a:t>Click to edit Master title style</a:t>
            </a:r>
            <a:endParaRPr lang="lt-LT"/>
          </a:p>
        </p:txBody>
      </p:sp>
      <p:sp>
        <p:nvSpPr>
          <p:cNvPr id="3" name="Content Placeholder 2">
            <a:extLst>
              <a:ext uri="{FF2B5EF4-FFF2-40B4-BE49-F238E27FC236}">
                <a16:creationId xmlns:a16="http://schemas.microsoft.com/office/drawing/2014/main" id="{15880EB7-852E-4D08-9909-3EB7A0768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C0ADDD64-6039-459E-82A8-DAA476C89EC8}"/>
              </a:ext>
            </a:extLst>
          </p:cNvPr>
          <p:cNvSpPr>
            <a:spLocks noGrp="1"/>
          </p:cNvSpPr>
          <p:nvPr>
            <p:ph type="dt" sz="half" idx="10"/>
          </p:nvPr>
        </p:nvSpPr>
        <p:spPr/>
        <p:txBody>
          <a:bodyPr/>
          <a:lstStyle/>
          <a:p>
            <a:fld id="{BFD76F14-C2F6-42BD-A2FA-063AFB211CD0}" type="datetimeFigureOut">
              <a:rPr lang="lt-LT" smtClean="0"/>
              <a:t>2023-08-23</a:t>
            </a:fld>
            <a:endParaRPr lang="lt-LT"/>
          </a:p>
        </p:txBody>
      </p:sp>
      <p:sp>
        <p:nvSpPr>
          <p:cNvPr id="5" name="Footer Placeholder 4">
            <a:extLst>
              <a:ext uri="{FF2B5EF4-FFF2-40B4-BE49-F238E27FC236}">
                <a16:creationId xmlns:a16="http://schemas.microsoft.com/office/drawing/2014/main" id="{E3C5D329-26B8-441B-BC7D-B02A5FAE593F}"/>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3FC40120-B28D-4DB5-BC28-8CCC6340A66B}"/>
              </a:ext>
            </a:extLst>
          </p:cNvPr>
          <p:cNvSpPr>
            <a:spLocks noGrp="1"/>
          </p:cNvSpPr>
          <p:nvPr>
            <p:ph type="sldNum" sz="quarter" idx="12"/>
          </p:nvPr>
        </p:nvSpPr>
        <p:spPr/>
        <p:txBody>
          <a:bodyPr/>
          <a:lstStyle/>
          <a:p>
            <a:fld id="{0103234D-801D-4E7F-8C78-250BB5084224}" type="slidenum">
              <a:rPr lang="lt-LT" smtClean="0"/>
              <a:t>‹#›</a:t>
            </a:fld>
            <a:endParaRPr lang="lt-LT"/>
          </a:p>
        </p:txBody>
      </p:sp>
    </p:spTree>
    <p:extLst>
      <p:ext uri="{BB962C8B-B14F-4D97-AF65-F5344CB8AC3E}">
        <p14:creationId xmlns:p14="http://schemas.microsoft.com/office/powerpoint/2010/main" val="28973582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0" name="Text Placeholder 11">
            <a:extLst>
              <a:ext uri="{FF2B5EF4-FFF2-40B4-BE49-F238E27FC236}">
                <a16:creationId xmlns:a16="http://schemas.microsoft.com/office/drawing/2014/main" id="{31AD5815-8B3A-4584-9341-BA8DF25047D0}"/>
              </a:ext>
            </a:extLst>
          </p:cNvPr>
          <p:cNvSpPr>
            <a:spLocks noGrp="1"/>
          </p:cNvSpPr>
          <p:nvPr>
            <p:ph type="body" sz="quarter" idx="10" hasCustomPrompt="1"/>
          </p:nvPr>
        </p:nvSpPr>
        <p:spPr>
          <a:xfrm>
            <a:off x="863600" y="2374900"/>
            <a:ext cx="8034338" cy="3370263"/>
          </a:xfrm>
        </p:spPr>
        <p:txBody>
          <a:bodyPr>
            <a:normAutofit/>
          </a:bodyPr>
          <a:lstStyle>
            <a:lvl1pPr>
              <a:defRPr>
                <a:solidFill>
                  <a:schemeClr val="bg1"/>
                </a:solidFill>
              </a:defRPr>
            </a:lvl1pPr>
            <a:lvl2pPr>
              <a:defRPr>
                <a:solidFill>
                  <a:schemeClr val="bg1"/>
                </a:solidFill>
              </a:defRPr>
            </a:lvl2pPr>
            <a:lvl3pPr marL="0" indent="0">
              <a:buNone/>
              <a:defRPr sz="1800">
                <a:solidFill>
                  <a:schemeClr val="bg1"/>
                </a:solidFill>
                <a:latin typeface="Segoe UI" panose="020B0502040204020203" pitchFamily="34" charset="0"/>
                <a:cs typeface="Segoe UI" panose="020B0502040204020203" pitchFamily="34" charset="0"/>
              </a:defRPr>
            </a:lvl3pPr>
            <a:lvl4pPr>
              <a:defRPr>
                <a:solidFill>
                  <a:schemeClr val="bg1"/>
                </a:solidFill>
              </a:defRPr>
            </a:lvl4pPr>
            <a:lvl5pPr>
              <a:defRPr>
                <a:solidFill>
                  <a:schemeClr val="bg1"/>
                </a:solidFill>
              </a:defRPr>
            </a:lvl5pPr>
          </a:lstStyle>
          <a:p>
            <a:pPr lvl="2"/>
            <a:r>
              <a:rPr lang="lt-LT"/>
              <a:t>Text</a:t>
            </a:r>
            <a:endParaRPr lang="en-US"/>
          </a:p>
        </p:txBody>
      </p:sp>
      <p:sp>
        <p:nvSpPr>
          <p:cNvPr id="11" name="Title Placeholder 1">
            <a:extLst>
              <a:ext uri="{FF2B5EF4-FFF2-40B4-BE49-F238E27FC236}">
                <a16:creationId xmlns:a16="http://schemas.microsoft.com/office/drawing/2014/main" id="{1D78F3CB-8F95-056C-6F76-57BCEF6023D5}"/>
              </a:ext>
            </a:extLst>
          </p:cNvPr>
          <p:cNvSpPr>
            <a:spLocks noGrp="1"/>
          </p:cNvSpPr>
          <p:nvPr>
            <p:ph type="title" hasCustomPrompt="1"/>
          </p:nvPr>
        </p:nvSpPr>
        <p:spPr>
          <a:xfrm>
            <a:off x="838200" y="10285"/>
            <a:ext cx="10515600" cy="999650"/>
          </a:xfrm>
          <a:prstGeom prst="rect">
            <a:avLst/>
          </a:prstGeom>
        </p:spPr>
        <p:txBody>
          <a:bodyPr vert="horz" lIns="91440" tIns="45720" rIns="91440" bIns="45720" rtlCol="0" anchor="ctr">
            <a:normAutofit/>
          </a:bodyPr>
          <a:lstStyle>
            <a:lvl1pPr>
              <a:defRPr sz="2800">
                <a:solidFill>
                  <a:schemeClr val="bg1"/>
                </a:solidFill>
                <a:latin typeface="Segoe UI" panose="020B0502040204020203" pitchFamily="34" charset="0"/>
                <a:cs typeface="Segoe UI" panose="020B0502040204020203" pitchFamily="34" charset="0"/>
              </a:defRPr>
            </a:lvl1pPr>
          </a:lstStyle>
          <a:p>
            <a:r>
              <a:rPr lang="lt-LT"/>
              <a:t>NAME</a:t>
            </a:r>
          </a:p>
        </p:txBody>
      </p:sp>
    </p:spTree>
    <p:extLst>
      <p:ext uri="{BB962C8B-B14F-4D97-AF65-F5344CB8AC3E}">
        <p14:creationId xmlns:p14="http://schemas.microsoft.com/office/powerpoint/2010/main" val="753855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uščia skaidrė 1">
    <p:bg>
      <p:bgPr>
        <a:solidFill>
          <a:srgbClr val="00003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3FE591B0-A419-4121-BBA7-C282FCF878EA}"/>
              </a:ext>
            </a:extLst>
          </p:cNvPr>
          <p:cNvCxnSpPr>
            <a:cxnSpLocks/>
          </p:cNvCxnSpPr>
          <p:nvPr userDrawn="1"/>
        </p:nvCxnSpPr>
        <p:spPr>
          <a:xfrm>
            <a:off x="932091" y="1870519"/>
            <a:ext cx="1085850" cy="0"/>
          </a:xfrm>
          <a:prstGeom prst="line">
            <a:avLst/>
          </a:prstGeom>
          <a:ln w="12700">
            <a:solidFill>
              <a:srgbClr val="317B38"/>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6D3193D5-1627-46D4-80B3-45952E8C2616}"/>
              </a:ext>
            </a:extLst>
          </p:cNvPr>
          <p:cNvSpPr>
            <a:spLocks noGrp="1"/>
          </p:cNvSpPr>
          <p:nvPr>
            <p:ph type="body" sz="quarter" idx="10" hasCustomPrompt="1"/>
          </p:nvPr>
        </p:nvSpPr>
        <p:spPr>
          <a:xfrm>
            <a:off x="863600" y="2374900"/>
            <a:ext cx="8034338" cy="3370263"/>
          </a:xfrm>
        </p:spPr>
        <p:txBody>
          <a:bodyPr>
            <a:normAutofit/>
          </a:bodyPr>
          <a:lstStyle>
            <a:lvl1pPr>
              <a:defRPr>
                <a:solidFill>
                  <a:schemeClr val="bg1"/>
                </a:solidFill>
              </a:defRPr>
            </a:lvl1pPr>
            <a:lvl2pPr>
              <a:defRPr>
                <a:solidFill>
                  <a:schemeClr val="bg1"/>
                </a:solidFill>
              </a:defRPr>
            </a:lvl2pPr>
            <a:lvl3pPr marL="0" indent="0">
              <a:buNone/>
              <a:defRPr sz="1800">
                <a:solidFill>
                  <a:schemeClr val="bg1"/>
                </a:solidFill>
                <a:latin typeface="Segoe UI" panose="020B0502040204020203" pitchFamily="34" charset="0"/>
                <a:cs typeface="Segoe UI" panose="020B0502040204020203" pitchFamily="34" charset="0"/>
              </a:defRPr>
            </a:lvl3pPr>
            <a:lvl4pPr>
              <a:defRPr>
                <a:solidFill>
                  <a:schemeClr val="bg1"/>
                </a:solidFill>
              </a:defRPr>
            </a:lvl4pPr>
            <a:lvl5pPr>
              <a:defRPr>
                <a:solidFill>
                  <a:schemeClr val="bg1"/>
                </a:solidFill>
              </a:defRPr>
            </a:lvl5pPr>
          </a:lstStyle>
          <a:p>
            <a:pPr lvl="2"/>
            <a:r>
              <a:rPr lang="lt-LT"/>
              <a:t>Text</a:t>
            </a:r>
            <a:endParaRPr lang="en-US"/>
          </a:p>
        </p:txBody>
      </p:sp>
      <p:sp>
        <p:nvSpPr>
          <p:cNvPr id="13" name="Title Placeholder 1">
            <a:extLst>
              <a:ext uri="{FF2B5EF4-FFF2-40B4-BE49-F238E27FC236}">
                <a16:creationId xmlns:a16="http://schemas.microsoft.com/office/drawing/2014/main" id="{B71920C4-4A9D-4D6C-A9BE-3A347C47E5EA}"/>
              </a:ext>
            </a:extLst>
          </p:cNvPr>
          <p:cNvSpPr>
            <a:spLocks noGrp="1"/>
          </p:cNvSpPr>
          <p:nvPr>
            <p:ph type="title" hasCustomPrompt="1"/>
          </p:nvPr>
        </p:nvSpPr>
        <p:spPr>
          <a:xfrm>
            <a:off x="838200" y="10285"/>
            <a:ext cx="10515600" cy="999650"/>
          </a:xfrm>
          <a:prstGeom prst="rect">
            <a:avLst/>
          </a:prstGeom>
        </p:spPr>
        <p:txBody>
          <a:bodyPr vert="horz" lIns="91440" tIns="45720" rIns="91440" bIns="45720" rtlCol="0" anchor="ctr">
            <a:normAutofit/>
          </a:bodyPr>
          <a:lstStyle>
            <a:lvl1pPr>
              <a:defRPr sz="2800">
                <a:solidFill>
                  <a:schemeClr val="bg1"/>
                </a:solidFill>
                <a:latin typeface="Segoe UI" panose="020B0502040204020203" pitchFamily="34" charset="0"/>
                <a:cs typeface="Segoe UI" panose="020B0502040204020203" pitchFamily="34" charset="0"/>
              </a:defRPr>
            </a:lvl1pPr>
          </a:lstStyle>
          <a:p>
            <a:r>
              <a:rPr lang="lt-LT"/>
              <a:t>NAME</a:t>
            </a:r>
          </a:p>
        </p:txBody>
      </p:sp>
    </p:spTree>
    <p:extLst>
      <p:ext uri="{BB962C8B-B14F-4D97-AF65-F5344CB8AC3E}">
        <p14:creationId xmlns:p14="http://schemas.microsoft.com/office/powerpoint/2010/main" val="238897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9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uščia skaidrė 1">
    <p:bg>
      <p:bgPr>
        <a:solidFill>
          <a:srgbClr val="00003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3FE591B0-A419-4121-BBA7-C282FCF878EA}"/>
              </a:ext>
            </a:extLst>
          </p:cNvPr>
          <p:cNvCxnSpPr>
            <a:cxnSpLocks/>
          </p:cNvCxnSpPr>
          <p:nvPr userDrawn="1"/>
        </p:nvCxnSpPr>
        <p:spPr>
          <a:xfrm>
            <a:off x="932091" y="1870519"/>
            <a:ext cx="1085850" cy="0"/>
          </a:xfrm>
          <a:prstGeom prst="line">
            <a:avLst/>
          </a:prstGeom>
          <a:ln w="12700">
            <a:solidFill>
              <a:srgbClr val="317B38"/>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6D3193D5-1627-46D4-80B3-45952E8C2616}"/>
              </a:ext>
            </a:extLst>
          </p:cNvPr>
          <p:cNvSpPr>
            <a:spLocks noGrp="1"/>
          </p:cNvSpPr>
          <p:nvPr>
            <p:ph type="body" sz="quarter" idx="10" hasCustomPrompt="1"/>
          </p:nvPr>
        </p:nvSpPr>
        <p:spPr>
          <a:xfrm>
            <a:off x="863600" y="2374900"/>
            <a:ext cx="8034338" cy="3370263"/>
          </a:xfrm>
        </p:spPr>
        <p:txBody>
          <a:bodyPr>
            <a:normAutofit/>
          </a:bodyPr>
          <a:lstStyle>
            <a:lvl1pPr>
              <a:defRPr>
                <a:solidFill>
                  <a:schemeClr val="bg1"/>
                </a:solidFill>
              </a:defRPr>
            </a:lvl1pPr>
            <a:lvl2pPr>
              <a:defRPr>
                <a:solidFill>
                  <a:schemeClr val="bg1"/>
                </a:solidFill>
              </a:defRPr>
            </a:lvl2pPr>
            <a:lvl3pPr marL="0" indent="0">
              <a:buNone/>
              <a:defRPr sz="1800">
                <a:solidFill>
                  <a:schemeClr val="bg1"/>
                </a:solidFill>
                <a:latin typeface="Segoe UI" panose="020B0502040204020203" pitchFamily="34" charset="0"/>
                <a:cs typeface="Segoe UI" panose="020B0502040204020203" pitchFamily="34" charset="0"/>
              </a:defRPr>
            </a:lvl3pPr>
            <a:lvl4pPr>
              <a:defRPr>
                <a:solidFill>
                  <a:schemeClr val="bg1"/>
                </a:solidFill>
              </a:defRPr>
            </a:lvl4pPr>
            <a:lvl5pPr>
              <a:defRPr>
                <a:solidFill>
                  <a:schemeClr val="bg1"/>
                </a:solidFill>
              </a:defRPr>
            </a:lvl5pPr>
          </a:lstStyle>
          <a:p>
            <a:pPr lvl="2"/>
            <a:r>
              <a:rPr lang="lt-LT"/>
              <a:t>Text</a:t>
            </a:r>
            <a:endParaRPr lang="en-US"/>
          </a:p>
        </p:txBody>
      </p:sp>
      <p:sp>
        <p:nvSpPr>
          <p:cNvPr id="13" name="Title Placeholder 1">
            <a:extLst>
              <a:ext uri="{FF2B5EF4-FFF2-40B4-BE49-F238E27FC236}">
                <a16:creationId xmlns:a16="http://schemas.microsoft.com/office/drawing/2014/main" id="{B71920C4-4A9D-4D6C-A9BE-3A347C47E5EA}"/>
              </a:ext>
            </a:extLst>
          </p:cNvPr>
          <p:cNvSpPr>
            <a:spLocks noGrp="1"/>
          </p:cNvSpPr>
          <p:nvPr>
            <p:ph type="title" hasCustomPrompt="1"/>
          </p:nvPr>
        </p:nvSpPr>
        <p:spPr>
          <a:xfrm>
            <a:off x="838200" y="10285"/>
            <a:ext cx="10515600" cy="999650"/>
          </a:xfrm>
          <a:prstGeom prst="rect">
            <a:avLst/>
          </a:prstGeom>
        </p:spPr>
        <p:txBody>
          <a:bodyPr vert="horz" lIns="91440" tIns="45720" rIns="91440" bIns="45720" rtlCol="0" anchor="ctr">
            <a:normAutofit/>
          </a:bodyPr>
          <a:lstStyle>
            <a:lvl1pPr>
              <a:defRPr sz="2800">
                <a:solidFill>
                  <a:schemeClr val="bg1"/>
                </a:solidFill>
                <a:latin typeface="Segoe UI" panose="020B0502040204020203" pitchFamily="34" charset="0"/>
                <a:cs typeface="Segoe UI" panose="020B0502040204020203" pitchFamily="34" charset="0"/>
              </a:defRPr>
            </a:lvl1pPr>
          </a:lstStyle>
          <a:p>
            <a:r>
              <a:rPr lang="lt-LT"/>
              <a:t>NAME</a:t>
            </a:r>
          </a:p>
        </p:txBody>
      </p:sp>
      <p:grpSp>
        <p:nvGrpSpPr>
          <p:cNvPr id="5" name="Group 4">
            <a:extLst>
              <a:ext uri="{FF2B5EF4-FFF2-40B4-BE49-F238E27FC236}">
                <a16:creationId xmlns:a16="http://schemas.microsoft.com/office/drawing/2014/main" id="{F6DE3514-3C86-4931-AA2F-EEE1EB59DEDD}"/>
              </a:ext>
            </a:extLst>
          </p:cNvPr>
          <p:cNvGrpSpPr/>
          <p:nvPr userDrawn="1"/>
        </p:nvGrpSpPr>
        <p:grpSpPr>
          <a:xfrm>
            <a:off x="9197361" y="5955190"/>
            <a:ext cx="2193515" cy="902812"/>
            <a:chOff x="8824423" y="5970142"/>
            <a:chExt cx="2616437" cy="1076879"/>
          </a:xfrm>
        </p:grpSpPr>
        <p:pic>
          <p:nvPicPr>
            <p:cNvPr id="7" name="Picture 6" descr="A close up of a logo&#10;&#10;Description automatically generated">
              <a:extLst>
                <a:ext uri="{FF2B5EF4-FFF2-40B4-BE49-F238E27FC236}">
                  <a16:creationId xmlns:a16="http://schemas.microsoft.com/office/drawing/2014/main" id="{9C601D95-2CCE-4584-916B-7A57EAF468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4423" y="5970142"/>
              <a:ext cx="1685550" cy="1076879"/>
            </a:xfrm>
            <a:prstGeom prst="rect">
              <a:avLst/>
            </a:prstGeom>
          </p:spPr>
        </p:pic>
        <p:sp>
          <p:nvSpPr>
            <p:cNvPr id="9" name="Rectangle 8">
              <a:extLst>
                <a:ext uri="{FF2B5EF4-FFF2-40B4-BE49-F238E27FC236}">
                  <a16:creationId xmlns:a16="http://schemas.microsoft.com/office/drawing/2014/main" id="{A8799B18-8EAC-46E1-8841-B5A60CD62E1E}"/>
                </a:ext>
              </a:extLst>
            </p:cNvPr>
            <p:cNvSpPr/>
            <p:nvPr/>
          </p:nvSpPr>
          <p:spPr>
            <a:xfrm>
              <a:off x="10523621" y="6329774"/>
              <a:ext cx="917239" cy="369332"/>
            </a:xfrm>
            <a:prstGeom prst="rect">
              <a:avLst/>
            </a:prstGeom>
          </p:spPr>
          <p:txBody>
            <a:bodyPr wrap="none">
              <a:spAutoFit/>
            </a:bodyPr>
            <a:lstStyle/>
            <a:p>
              <a:r>
                <a:rPr lang="en-US">
                  <a:solidFill>
                    <a:schemeClr val="bg1"/>
                  </a:solidFill>
                  <a:latin typeface="Exo 2 Medium" panose="00000600000000000000" pitchFamily="2" charset="0"/>
                  <a:cs typeface="Segoe UI" panose="020B0502040204020203" pitchFamily="34" charset="0"/>
                </a:rPr>
                <a:t>GROUP</a:t>
              </a:r>
              <a:endParaRPr lang="lt-LT">
                <a:solidFill>
                  <a:schemeClr val="bg1"/>
                </a:solidFill>
              </a:endParaRPr>
            </a:p>
          </p:txBody>
        </p:sp>
      </p:grpSp>
      <p:pic>
        <p:nvPicPr>
          <p:cNvPr id="10" name="Graphic 9">
            <a:extLst>
              <a:ext uri="{FF2B5EF4-FFF2-40B4-BE49-F238E27FC236}">
                <a16:creationId xmlns:a16="http://schemas.microsoft.com/office/drawing/2014/main" id="{37C8606E-A731-436A-BAA8-30C9C0D1934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3182" t="29328" r="9264" b="34830"/>
          <a:stretch/>
        </p:blipFill>
        <p:spPr>
          <a:xfrm>
            <a:off x="9197361" y="5373074"/>
            <a:ext cx="2259896" cy="738057"/>
          </a:xfrm>
          <a:prstGeom prst="rect">
            <a:avLst/>
          </a:prstGeom>
        </p:spPr>
      </p:pic>
    </p:spTree>
    <p:extLst>
      <p:ext uri="{BB962C8B-B14F-4D97-AF65-F5344CB8AC3E}">
        <p14:creationId xmlns:p14="http://schemas.microsoft.com/office/powerpoint/2010/main" val="1476130011"/>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uščia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7EB1C4-5304-4C5E-8EE7-8F2B90537DEA}"/>
              </a:ext>
            </a:extLst>
          </p:cNvPr>
          <p:cNvSpPr/>
          <p:nvPr userDrawn="1"/>
        </p:nvSpPr>
        <p:spPr>
          <a:xfrm>
            <a:off x="0" y="0"/>
            <a:ext cx="12192000" cy="6858000"/>
          </a:xfrm>
          <a:prstGeom prst="rect">
            <a:avLst/>
          </a:prstGeom>
          <a:solidFill>
            <a:srgbClr val="0146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Text Placeholder 11">
            <a:extLst>
              <a:ext uri="{FF2B5EF4-FFF2-40B4-BE49-F238E27FC236}">
                <a16:creationId xmlns:a16="http://schemas.microsoft.com/office/drawing/2014/main" id="{067CF5D3-F02E-43BF-A8F3-DF6E93839672}"/>
              </a:ext>
            </a:extLst>
          </p:cNvPr>
          <p:cNvSpPr>
            <a:spLocks noGrp="1"/>
          </p:cNvSpPr>
          <p:nvPr>
            <p:ph type="body" sz="quarter" idx="10" hasCustomPrompt="1"/>
          </p:nvPr>
        </p:nvSpPr>
        <p:spPr>
          <a:xfrm>
            <a:off x="863600" y="2374900"/>
            <a:ext cx="8034338" cy="3370263"/>
          </a:xfrm>
        </p:spPr>
        <p:txBody>
          <a:bodyPr>
            <a:normAutofit/>
          </a:bodyPr>
          <a:lstStyle>
            <a:lvl1pPr>
              <a:defRPr>
                <a:solidFill>
                  <a:schemeClr val="bg1"/>
                </a:solidFill>
              </a:defRPr>
            </a:lvl1pPr>
            <a:lvl2pPr>
              <a:defRPr>
                <a:solidFill>
                  <a:schemeClr val="bg1"/>
                </a:solidFill>
              </a:defRPr>
            </a:lvl2pPr>
            <a:lvl3pPr marL="0" indent="0">
              <a:buNone/>
              <a:defRPr sz="1800">
                <a:solidFill>
                  <a:schemeClr val="bg1"/>
                </a:solidFill>
                <a:latin typeface="Segoe UI" panose="020B0502040204020203" pitchFamily="34" charset="0"/>
                <a:cs typeface="Segoe UI" panose="020B0502040204020203" pitchFamily="34" charset="0"/>
              </a:defRPr>
            </a:lvl3pPr>
            <a:lvl4pPr>
              <a:defRPr>
                <a:solidFill>
                  <a:schemeClr val="bg1"/>
                </a:solidFill>
              </a:defRPr>
            </a:lvl4pPr>
            <a:lvl5pPr>
              <a:defRPr>
                <a:solidFill>
                  <a:schemeClr val="bg1"/>
                </a:solidFill>
              </a:defRPr>
            </a:lvl5pPr>
          </a:lstStyle>
          <a:p>
            <a:pPr lvl="2"/>
            <a:r>
              <a:rPr lang="lt-LT"/>
              <a:t>Text</a:t>
            </a:r>
            <a:endParaRPr lang="en-US"/>
          </a:p>
        </p:txBody>
      </p:sp>
      <p:cxnSp>
        <p:nvCxnSpPr>
          <p:cNvPr id="12" name="Straight Connector 11">
            <a:extLst>
              <a:ext uri="{FF2B5EF4-FFF2-40B4-BE49-F238E27FC236}">
                <a16:creationId xmlns:a16="http://schemas.microsoft.com/office/drawing/2014/main" id="{0FC437DD-C96B-4D13-8BE5-4AE9DE3058AC}"/>
              </a:ext>
            </a:extLst>
          </p:cNvPr>
          <p:cNvCxnSpPr>
            <a:cxnSpLocks/>
          </p:cNvCxnSpPr>
          <p:nvPr userDrawn="1"/>
        </p:nvCxnSpPr>
        <p:spPr>
          <a:xfrm>
            <a:off x="945739" y="1870519"/>
            <a:ext cx="1085850" cy="0"/>
          </a:xfrm>
          <a:prstGeom prst="line">
            <a:avLst/>
          </a:prstGeom>
          <a:ln w="12700">
            <a:solidFill>
              <a:srgbClr val="27AAE1"/>
            </a:solidFill>
          </a:ln>
        </p:spPr>
        <p:style>
          <a:lnRef idx="1">
            <a:schemeClr val="accent1"/>
          </a:lnRef>
          <a:fillRef idx="0">
            <a:schemeClr val="accent1"/>
          </a:fillRef>
          <a:effectRef idx="0">
            <a:schemeClr val="accent1"/>
          </a:effectRef>
          <a:fontRef idx="minor">
            <a:schemeClr val="tx1"/>
          </a:fontRef>
        </p:style>
      </p:cxnSp>
      <p:sp>
        <p:nvSpPr>
          <p:cNvPr id="13" name="Title Placeholder 1">
            <a:extLst>
              <a:ext uri="{FF2B5EF4-FFF2-40B4-BE49-F238E27FC236}">
                <a16:creationId xmlns:a16="http://schemas.microsoft.com/office/drawing/2014/main" id="{69A5D7C4-EE9D-4AC1-AACC-132174FFB939}"/>
              </a:ext>
            </a:extLst>
          </p:cNvPr>
          <p:cNvSpPr>
            <a:spLocks noGrp="1"/>
          </p:cNvSpPr>
          <p:nvPr>
            <p:ph type="title" hasCustomPrompt="1"/>
          </p:nvPr>
        </p:nvSpPr>
        <p:spPr>
          <a:xfrm>
            <a:off x="838200" y="10285"/>
            <a:ext cx="10515600" cy="999650"/>
          </a:xfrm>
          <a:prstGeom prst="rect">
            <a:avLst/>
          </a:prstGeom>
        </p:spPr>
        <p:txBody>
          <a:bodyPr vert="horz" lIns="91440" tIns="45720" rIns="91440" bIns="45720" rtlCol="0" anchor="ctr">
            <a:normAutofit/>
          </a:bodyPr>
          <a:lstStyle>
            <a:lvl1pPr>
              <a:defRPr sz="2800">
                <a:solidFill>
                  <a:schemeClr val="bg1"/>
                </a:solidFill>
                <a:latin typeface="Segoe UI" panose="020B0502040204020203" pitchFamily="34" charset="0"/>
                <a:cs typeface="Segoe UI" panose="020B0502040204020203" pitchFamily="34" charset="0"/>
              </a:defRPr>
            </a:lvl1pPr>
          </a:lstStyle>
          <a:p>
            <a:r>
              <a:rPr lang="lt-LT"/>
              <a:t>NAME</a:t>
            </a:r>
          </a:p>
        </p:txBody>
      </p:sp>
    </p:spTree>
    <p:extLst>
      <p:ext uri="{BB962C8B-B14F-4D97-AF65-F5344CB8AC3E}">
        <p14:creationId xmlns:p14="http://schemas.microsoft.com/office/powerpoint/2010/main" val="7832483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97"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uščia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7EB1C4-5304-4C5E-8EE7-8F2B90537DEA}"/>
              </a:ext>
            </a:extLst>
          </p:cNvPr>
          <p:cNvSpPr/>
          <p:nvPr userDrawn="1"/>
        </p:nvSpPr>
        <p:spPr>
          <a:xfrm>
            <a:off x="0" y="0"/>
            <a:ext cx="12192000" cy="6858000"/>
          </a:xfrm>
          <a:prstGeom prst="rect">
            <a:avLst/>
          </a:prstGeom>
          <a:solidFill>
            <a:srgbClr val="0146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Text Placeholder 11">
            <a:extLst>
              <a:ext uri="{FF2B5EF4-FFF2-40B4-BE49-F238E27FC236}">
                <a16:creationId xmlns:a16="http://schemas.microsoft.com/office/drawing/2014/main" id="{067CF5D3-F02E-43BF-A8F3-DF6E93839672}"/>
              </a:ext>
            </a:extLst>
          </p:cNvPr>
          <p:cNvSpPr>
            <a:spLocks noGrp="1"/>
          </p:cNvSpPr>
          <p:nvPr>
            <p:ph type="body" sz="quarter" idx="10" hasCustomPrompt="1"/>
          </p:nvPr>
        </p:nvSpPr>
        <p:spPr>
          <a:xfrm>
            <a:off x="863600" y="2374900"/>
            <a:ext cx="8034338" cy="3370263"/>
          </a:xfrm>
        </p:spPr>
        <p:txBody>
          <a:bodyPr>
            <a:normAutofit/>
          </a:bodyPr>
          <a:lstStyle>
            <a:lvl1pPr>
              <a:defRPr>
                <a:solidFill>
                  <a:schemeClr val="bg1"/>
                </a:solidFill>
              </a:defRPr>
            </a:lvl1pPr>
            <a:lvl2pPr>
              <a:defRPr>
                <a:solidFill>
                  <a:schemeClr val="bg1"/>
                </a:solidFill>
              </a:defRPr>
            </a:lvl2pPr>
            <a:lvl3pPr marL="0" indent="0">
              <a:buNone/>
              <a:defRPr sz="1800">
                <a:solidFill>
                  <a:schemeClr val="bg1"/>
                </a:solidFill>
                <a:latin typeface="Segoe UI" panose="020B0502040204020203" pitchFamily="34" charset="0"/>
                <a:cs typeface="Segoe UI" panose="020B0502040204020203" pitchFamily="34" charset="0"/>
              </a:defRPr>
            </a:lvl3pPr>
            <a:lvl4pPr>
              <a:defRPr>
                <a:solidFill>
                  <a:schemeClr val="bg1"/>
                </a:solidFill>
              </a:defRPr>
            </a:lvl4pPr>
            <a:lvl5pPr>
              <a:defRPr>
                <a:solidFill>
                  <a:schemeClr val="bg1"/>
                </a:solidFill>
              </a:defRPr>
            </a:lvl5pPr>
          </a:lstStyle>
          <a:p>
            <a:pPr lvl="2"/>
            <a:r>
              <a:rPr lang="lt-LT"/>
              <a:t>Text</a:t>
            </a:r>
            <a:endParaRPr lang="en-US"/>
          </a:p>
        </p:txBody>
      </p:sp>
      <p:cxnSp>
        <p:nvCxnSpPr>
          <p:cNvPr id="12" name="Straight Connector 11">
            <a:extLst>
              <a:ext uri="{FF2B5EF4-FFF2-40B4-BE49-F238E27FC236}">
                <a16:creationId xmlns:a16="http://schemas.microsoft.com/office/drawing/2014/main" id="{0FC437DD-C96B-4D13-8BE5-4AE9DE3058AC}"/>
              </a:ext>
            </a:extLst>
          </p:cNvPr>
          <p:cNvCxnSpPr>
            <a:cxnSpLocks/>
          </p:cNvCxnSpPr>
          <p:nvPr userDrawn="1"/>
        </p:nvCxnSpPr>
        <p:spPr>
          <a:xfrm>
            <a:off x="945739" y="1870519"/>
            <a:ext cx="1085850" cy="0"/>
          </a:xfrm>
          <a:prstGeom prst="line">
            <a:avLst/>
          </a:prstGeom>
          <a:ln w="12700">
            <a:solidFill>
              <a:srgbClr val="27AAE1"/>
            </a:solidFill>
          </a:ln>
        </p:spPr>
        <p:style>
          <a:lnRef idx="1">
            <a:schemeClr val="accent1"/>
          </a:lnRef>
          <a:fillRef idx="0">
            <a:schemeClr val="accent1"/>
          </a:fillRef>
          <a:effectRef idx="0">
            <a:schemeClr val="accent1"/>
          </a:effectRef>
          <a:fontRef idx="minor">
            <a:schemeClr val="tx1"/>
          </a:fontRef>
        </p:style>
      </p:cxnSp>
      <p:sp>
        <p:nvSpPr>
          <p:cNvPr id="13" name="Title Placeholder 1">
            <a:extLst>
              <a:ext uri="{FF2B5EF4-FFF2-40B4-BE49-F238E27FC236}">
                <a16:creationId xmlns:a16="http://schemas.microsoft.com/office/drawing/2014/main" id="{69A5D7C4-EE9D-4AC1-AACC-132174FFB939}"/>
              </a:ext>
            </a:extLst>
          </p:cNvPr>
          <p:cNvSpPr>
            <a:spLocks noGrp="1"/>
          </p:cNvSpPr>
          <p:nvPr>
            <p:ph type="title" hasCustomPrompt="1"/>
          </p:nvPr>
        </p:nvSpPr>
        <p:spPr>
          <a:xfrm>
            <a:off x="838200" y="10285"/>
            <a:ext cx="10515600" cy="999650"/>
          </a:xfrm>
          <a:prstGeom prst="rect">
            <a:avLst/>
          </a:prstGeom>
        </p:spPr>
        <p:txBody>
          <a:bodyPr vert="horz" lIns="91440" tIns="45720" rIns="91440" bIns="45720" rtlCol="0" anchor="ctr">
            <a:normAutofit/>
          </a:bodyPr>
          <a:lstStyle>
            <a:lvl1pPr>
              <a:defRPr sz="2800">
                <a:solidFill>
                  <a:schemeClr val="bg1"/>
                </a:solidFill>
                <a:latin typeface="Segoe UI" panose="020B0502040204020203" pitchFamily="34" charset="0"/>
                <a:cs typeface="Segoe UI" panose="020B0502040204020203" pitchFamily="34" charset="0"/>
              </a:defRPr>
            </a:lvl1pPr>
          </a:lstStyle>
          <a:p>
            <a:r>
              <a:rPr lang="lt-LT"/>
              <a:t>NAME</a:t>
            </a:r>
          </a:p>
        </p:txBody>
      </p:sp>
      <p:grpSp>
        <p:nvGrpSpPr>
          <p:cNvPr id="6" name="Group 5">
            <a:extLst>
              <a:ext uri="{FF2B5EF4-FFF2-40B4-BE49-F238E27FC236}">
                <a16:creationId xmlns:a16="http://schemas.microsoft.com/office/drawing/2014/main" id="{CE960A9A-B8AE-4638-B1B7-B1E23A5C06A2}"/>
              </a:ext>
            </a:extLst>
          </p:cNvPr>
          <p:cNvGrpSpPr/>
          <p:nvPr userDrawn="1"/>
        </p:nvGrpSpPr>
        <p:grpSpPr>
          <a:xfrm>
            <a:off x="9197361" y="5955190"/>
            <a:ext cx="2193515" cy="902812"/>
            <a:chOff x="8824423" y="5970142"/>
            <a:chExt cx="2616437" cy="1076879"/>
          </a:xfrm>
        </p:grpSpPr>
        <p:pic>
          <p:nvPicPr>
            <p:cNvPr id="9" name="Picture 8" descr="A close up of a logo&#10;&#10;Description automatically generated">
              <a:extLst>
                <a:ext uri="{FF2B5EF4-FFF2-40B4-BE49-F238E27FC236}">
                  <a16:creationId xmlns:a16="http://schemas.microsoft.com/office/drawing/2014/main" id="{B0921F5E-8A13-4FDB-9760-70C2AA969F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4423" y="5970142"/>
              <a:ext cx="1685550" cy="1076879"/>
            </a:xfrm>
            <a:prstGeom prst="rect">
              <a:avLst/>
            </a:prstGeom>
          </p:spPr>
        </p:pic>
        <p:sp>
          <p:nvSpPr>
            <p:cNvPr id="10" name="Rectangle 9">
              <a:extLst>
                <a:ext uri="{FF2B5EF4-FFF2-40B4-BE49-F238E27FC236}">
                  <a16:creationId xmlns:a16="http://schemas.microsoft.com/office/drawing/2014/main" id="{B84EC83C-5222-447C-AB3A-E0542B322AE4}"/>
                </a:ext>
              </a:extLst>
            </p:cNvPr>
            <p:cNvSpPr/>
            <p:nvPr/>
          </p:nvSpPr>
          <p:spPr>
            <a:xfrm>
              <a:off x="10523621" y="6329774"/>
              <a:ext cx="917239" cy="369332"/>
            </a:xfrm>
            <a:prstGeom prst="rect">
              <a:avLst/>
            </a:prstGeom>
          </p:spPr>
          <p:txBody>
            <a:bodyPr wrap="none">
              <a:spAutoFit/>
            </a:bodyPr>
            <a:lstStyle/>
            <a:p>
              <a:r>
                <a:rPr lang="en-US">
                  <a:solidFill>
                    <a:schemeClr val="bg1"/>
                  </a:solidFill>
                  <a:latin typeface="Exo 2 Medium" panose="00000600000000000000" pitchFamily="2" charset="0"/>
                  <a:cs typeface="Segoe UI" panose="020B0502040204020203" pitchFamily="34" charset="0"/>
                </a:rPr>
                <a:t>GROUP</a:t>
              </a:r>
              <a:endParaRPr lang="lt-LT">
                <a:solidFill>
                  <a:schemeClr val="bg1"/>
                </a:solidFill>
              </a:endParaRPr>
            </a:p>
          </p:txBody>
        </p:sp>
      </p:grpSp>
      <p:pic>
        <p:nvPicPr>
          <p:cNvPr id="14" name="Graphic 13">
            <a:extLst>
              <a:ext uri="{FF2B5EF4-FFF2-40B4-BE49-F238E27FC236}">
                <a16:creationId xmlns:a16="http://schemas.microsoft.com/office/drawing/2014/main" id="{59F4CD31-E5A2-4C32-AADB-A4102F0519DD}"/>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3182" t="29328" r="9264" b="34830"/>
          <a:stretch/>
        </p:blipFill>
        <p:spPr>
          <a:xfrm>
            <a:off x="9197361" y="5373074"/>
            <a:ext cx="2259896" cy="738057"/>
          </a:xfrm>
          <a:prstGeom prst="rect">
            <a:avLst/>
          </a:prstGeom>
        </p:spPr>
      </p:pic>
    </p:spTree>
    <p:extLst>
      <p:ext uri="{BB962C8B-B14F-4D97-AF65-F5344CB8AC3E}">
        <p14:creationId xmlns:p14="http://schemas.microsoft.com/office/powerpoint/2010/main" val="1407483284"/>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uščia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E1E929-7E57-4BC5-BC75-148973D14AB4}"/>
              </a:ext>
            </a:extLst>
          </p:cNvPr>
          <p:cNvSpPr/>
          <p:nvPr userDrawn="1"/>
        </p:nvSpPr>
        <p:spPr>
          <a:xfrm>
            <a:off x="0" y="0"/>
            <a:ext cx="12192000" cy="6858000"/>
          </a:xfrm>
          <a:prstGeom prst="rect">
            <a:avLst/>
          </a:prstGeom>
          <a:gradFill>
            <a:gsLst>
              <a:gs pos="0">
                <a:srgbClr val="014694">
                  <a:lumMod val="100000"/>
                </a:srgbClr>
              </a:gs>
              <a:gs pos="74000">
                <a:srgbClr val="27AAE1"/>
              </a:gs>
              <a:gs pos="83000">
                <a:srgbClr val="00AEEF"/>
              </a:gs>
              <a:gs pos="100000">
                <a:srgbClr val="00AEEF"/>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5" name="Text Placeholder 11">
            <a:extLst>
              <a:ext uri="{FF2B5EF4-FFF2-40B4-BE49-F238E27FC236}">
                <a16:creationId xmlns:a16="http://schemas.microsoft.com/office/drawing/2014/main" id="{7B045DE9-4AF7-49BD-963A-9053B2C8D9B4}"/>
              </a:ext>
            </a:extLst>
          </p:cNvPr>
          <p:cNvSpPr>
            <a:spLocks noGrp="1"/>
          </p:cNvSpPr>
          <p:nvPr>
            <p:ph type="body" sz="quarter" idx="10" hasCustomPrompt="1"/>
          </p:nvPr>
        </p:nvSpPr>
        <p:spPr>
          <a:xfrm>
            <a:off x="863600" y="2374900"/>
            <a:ext cx="8034338" cy="3370263"/>
          </a:xfrm>
        </p:spPr>
        <p:txBody>
          <a:bodyPr>
            <a:normAutofit/>
          </a:bodyPr>
          <a:lstStyle>
            <a:lvl1pPr>
              <a:defRPr>
                <a:solidFill>
                  <a:schemeClr val="bg1"/>
                </a:solidFill>
              </a:defRPr>
            </a:lvl1pPr>
            <a:lvl2pPr>
              <a:defRPr>
                <a:solidFill>
                  <a:schemeClr val="bg1"/>
                </a:solidFill>
              </a:defRPr>
            </a:lvl2pPr>
            <a:lvl3pPr marL="0" indent="0">
              <a:buNone/>
              <a:defRPr sz="1800">
                <a:solidFill>
                  <a:schemeClr val="bg1"/>
                </a:solidFill>
                <a:latin typeface="Segoe UI" panose="020B0502040204020203" pitchFamily="34" charset="0"/>
                <a:cs typeface="Segoe UI" panose="020B0502040204020203" pitchFamily="34" charset="0"/>
              </a:defRPr>
            </a:lvl3pPr>
            <a:lvl4pPr>
              <a:defRPr>
                <a:solidFill>
                  <a:schemeClr val="bg1"/>
                </a:solidFill>
              </a:defRPr>
            </a:lvl4pPr>
            <a:lvl5pPr>
              <a:defRPr>
                <a:solidFill>
                  <a:schemeClr val="bg1"/>
                </a:solidFill>
              </a:defRPr>
            </a:lvl5pPr>
          </a:lstStyle>
          <a:p>
            <a:pPr lvl="2"/>
            <a:r>
              <a:rPr lang="lt-LT"/>
              <a:t>Text</a:t>
            </a:r>
            <a:endParaRPr lang="en-US"/>
          </a:p>
        </p:txBody>
      </p:sp>
      <p:cxnSp>
        <p:nvCxnSpPr>
          <p:cNvPr id="16" name="Straight Connector 15">
            <a:extLst>
              <a:ext uri="{FF2B5EF4-FFF2-40B4-BE49-F238E27FC236}">
                <a16:creationId xmlns:a16="http://schemas.microsoft.com/office/drawing/2014/main" id="{97FEAB3A-5AF9-46C9-A5ED-4A53A1DCFC77}"/>
              </a:ext>
            </a:extLst>
          </p:cNvPr>
          <p:cNvCxnSpPr>
            <a:cxnSpLocks/>
          </p:cNvCxnSpPr>
          <p:nvPr userDrawn="1"/>
        </p:nvCxnSpPr>
        <p:spPr>
          <a:xfrm>
            <a:off x="945739" y="1870519"/>
            <a:ext cx="1085850" cy="0"/>
          </a:xfrm>
          <a:prstGeom prst="line">
            <a:avLst/>
          </a:prstGeom>
          <a:ln w="12700">
            <a:solidFill>
              <a:srgbClr val="27AAE1"/>
            </a:solidFill>
          </a:ln>
        </p:spPr>
        <p:style>
          <a:lnRef idx="1">
            <a:schemeClr val="accent1"/>
          </a:lnRef>
          <a:fillRef idx="0">
            <a:schemeClr val="accent1"/>
          </a:fillRef>
          <a:effectRef idx="0">
            <a:schemeClr val="accent1"/>
          </a:effectRef>
          <a:fontRef idx="minor">
            <a:schemeClr val="tx1"/>
          </a:fontRef>
        </p:style>
      </p:cxnSp>
      <p:sp>
        <p:nvSpPr>
          <p:cNvPr id="17" name="Title Placeholder 1">
            <a:extLst>
              <a:ext uri="{FF2B5EF4-FFF2-40B4-BE49-F238E27FC236}">
                <a16:creationId xmlns:a16="http://schemas.microsoft.com/office/drawing/2014/main" id="{27284CF5-4CFA-4CEE-8133-FC6D9082CF3C}"/>
              </a:ext>
            </a:extLst>
          </p:cNvPr>
          <p:cNvSpPr>
            <a:spLocks noGrp="1"/>
          </p:cNvSpPr>
          <p:nvPr>
            <p:ph type="title" hasCustomPrompt="1"/>
          </p:nvPr>
        </p:nvSpPr>
        <p:spPr>
          <a:xfrm>
            <a:off x="838200" y="10285"/>
            <a:ext cx="10515600" cy="999650"/>
          </a:xfrm>
          <a:prstGeom prst="rect">
            <a:avLst/>
          </a:prstGeom>
        </p:spPr>
        <p:txBody>
          <a:bodyPr vert="horz" lIns="91440" tIns="45720" rIns="91440" bIns="45720" rtlCol="0" anchor="ctr">
            <a:normAutofit/>
          </a:bodyPr>
          <a:lstStyle>
            <a:lvl1pPr>
              <a:defRPr sz="2800">
                <a:solidFill>
                  <a:schemeClr val="bg1"/>
                </a:solidFill>
                <a:latin typeface="Segoe UI" panose="020B0502040204020203" pitchFamily="34" charset="0"/>
                <a:cs typeface="Segoe UI" panose="020B0502040204020203" pitchFamily="34" charset="0"/>
              </a:defRPr>
            </a:lvl1pPr>
          </a:lstStyle>
          <a:p>
            <a:r>
              <a:rPr lang="lt-LT"/>
              <a:t>NAME</a:t>
            </a:r>
          </a:p>
        </p:txBody>
      </p:sp>
      <p:pic>
        <p:nvPicPr>
          <p:cNvPr id="7" name="Graphic 6">
            <a:extLst>
              <a:ext uri="{FF2B5EF4-FFF2-40B4-BE49-F238E27FC236}">
                <a16:creationId xmlns:a16="http://schemas.microsoft.com/office/drawing/2014/main" id="{415BC8B3-4DED-45EF-AEDA-D31A866C997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3182" t="29328" r="9264" b="34830"/>
          <a:stretch/>
        </p:blipFill>
        <p:spPr>
          <a:xfrm>
            <a:off x="9158726" y="5300758"/>
            <a:ext cx="2333625" cy="762136"/>
          </a:xfrm>
          <a:prstGeom prst="rect">
            <a:avLst/>
          </a:prstGeom>
        </p:spPr>
      </p:pic>
      <p:pic>
        <p:nvPicPr>
          <p:cNvPr id="8" name="Picture 7" descr="A close up of a logo&#10;&#10;Description automatically generated">
            <a:extLst>
              <a:ext uri="{FF2B5EF4-FFF2-40B4-BE49-F238E27FC236}">
                <a16:creationId xmlns:a16="http://schemas.microsoft.com/office/drawing/2014/main" id="{363101C4-39AB-4A05-A762-775A4F23B77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361" y="5955188"/>
            <a:ext cx="1413097" cy="902812"/>
          </a:xfrm>
          <a:prstGeom prst="rect">
            <a:avLst/>
          </a:prstGeom>
        </p:spPr>
      </p:pic>
      <p:sp>
        <p:nvSpPr>
          <p:cNvPr id="9" name="Rectangle 8">
            <a:extLst>
              <a:ext uri="{FF2B5EF4-FFF2-40B4-BE49-F238E27FC236}">
                <a16:creationId xmlns:a16="http://schemas.microsoft.com/office/drawing/2014/main" id="{196078FF-7211-420C-9AF7-FEE1D25F99B9}"/>
              </a:ext>
            </a:extLst>
          </p:cNvPr>
          <p:cNvSpPr/>
          <p:nvPr userDrawn="1"/>
        </p:nvSpPr>
        <p:spPr>
          <a:xfrm>
            <a:off x="10621900" y="6256689"/>
            <a:ext cx="768976" cy="309633"/>
          </a:xfrm>
          <a:prstGeom prst="rect">
            <a:avLst/>
          </a:prstGeom>
        </p:spPr>
        <p:txBody>
          <a:bodyPr wrap="none">
            <a:spAutoFit/>
          </a:bodyPr>
          <a:lstStyle/>
          <a:p>
            <a:r>
              <a:rPr lang="en-US">
                <a:solidFill>
                  <a:schemeClr val="bg1"/>
                </a:solidFill>
                <a:latin typeface="Exo 2 Medium" panose="00000600000000000000" pitchFamily="2" charset="0"/>
                <a:cs typeface="Segoe UI" panose="020B0502040204020203" pitchFamily="34" charset="0"/>
              </a:rPr>
              <a:t>GROUP</a:t>
            </a:r>
            <a:endParaRPr lang="lt-LT">
              <a:solidFill>
                <a:schemeClr val="bg1"/>
              </a:solidFill>
            </a:endParaRPr>
          </a:p>
        </p:txBody>
      </p:sp>
    </p:spTree>
    <p:extLst>
      <p:ext uri="{BB962C8B-B14F-4D97-AF65-F5344CB8AC3E}">
        <p14:creationId xmlns:p14="http://schemas.microsoft.com/office/powerpoint/2010/main" val="1124818567"/>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uščia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E1E929-7E57-4BC5-BC75-148973D14AB4}"/>
              </a:ext>
            </a:extLst>
          </p:cNvPr>
          <p:cNvSpPr/>
          <p:nvPr userDrawn="1"/>
        </p:nvSpPr>
        <p:spPr>
          <a:xfrm>
            <a:off x="0" y="-10285"/>
            <a:ext cx="12192000" cy="6858000"/>
          </a:xfrm>
          <a:prstGeom prst="rect">
            <a:avLst/>
          </a:prstGeom>
          <a:gradFill>
            <a:gsLst>
              <a:gs pos="0">
                <a:srgbClr val="014694">
                  <a:lumMod val="100000"/>
                </a:srgbClr>
              </a:gs>
              <a:gs pos="74000">
                <a:srgbClr val="27AAE1"/>
              </a:gs>
              <a:gs pos="83000">
                <a:srgbClr val="00AEEF"/>
              </a:gs>
              <a:gs pos="100000">
                <a:srgbClr val="00AEEF"/>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5" name="Text Placeholder 11">
            <a:extLst>
              <a:ext uri="{FF2B5EF4-FFF2-40B4-BE49-F238E27FC236}">
                <a16:creationId xmlns:a16="http://schemas.microsoft.com/office/drawing/2014/main" id="{7B045DE9-4AF7-49BD-963A-9053B2C8D9B4}"/>
              </a:ext>
            </a:extLst>
          </p:cNvPr>
          <p:cNvSpPr>
            <a:spLocks noGrp="1"/>
          </p:cNvSpPr>
          <p:nvPr>
            <p:ph type="body" sz="quarter" idx="10" hasCustomPrompt="1"/>
          </p:nvPr>
        </p:nvSpPr>
        <p:spPr>
          <a:xfrm>
            <a:off x="863600" y="2374900"/>
            <a:ext cx="8034338" cy="3370263"/>
          </a:xfrm>
        </p:spPr>
        <p:txBody>
          <a:bodyPr>
            <a:normAutofit/>
          </a:bodyPr>
          <a:lstStyle>
            <a:lvl1pPr>
              <a:defRPr>
                <a:solidFill>
                  <a:schemeClr val="bg1"/>
                </a:solidFill>
              </a:defRPr>
            </a:lvl1pPr>
            <a:lvl2pPr>
              <a:defRPr>
                <a:solidFill>
                  <a:schemeClr val="bg1"/>
                </a:solidFill>
              </a:defRPr>
            </a:lvl2pPr>
            <a:lvl3pPr marL="0" indent="0">
              <a:buNone/>
              <a:defRPr sz="1800">
                <a:solidFill>
                  <a:schemeClr val="bg1"/>
                </a:solidFill>
                <a:latin typeface="Segoe UI" panose="020B0502040204020203" pitchFamily="34" charset="0"/>
                <a:cs typeface="Segoe UI" panose="020B0502040204020203" pitchFamily="34" charset="0"/>
              </a:defRPr>
            </a:lvl3pPr>
            <a:lvl4pPr>
              <a:defRPr>
                <a:solidFill>
                  <a:schemeClr val="bg1"/>
                </a:solidFill>
              </a:defRPr>
            </a:lvl4pPr>
            <a:lvl5pPr>
              <a:defRPr>
                <a:solidFill>
                  <a:schemeClr val="bg1"/>
                </a:solidFill>
              </a:defRPr>
            </a:lvl5pPr>
          </a:lstStyle>
          <a:p>
            <a:pPr lvl="2"/>
            <a:r>
              <a:rPr lang="lt-LT"/>
              <a:t>Text</a:t>
            </a:r>
            <a:endParaRPr lang="en-US"/>
          </a:p>
        </p:txBody>
      </p:sp>
      <p:cxnSp>
        <p:nvCxnSpPr>
          <p:cNvPr id="16" name="Straight Connector 15">
            <a:extLst>
              <a:ext uri="{FF2B5EF4-FFF2-40B4-BE49-F238E27FC236}">
                <a16:creationId xmlns:a16="http://schemas.microsoft.com/office/drawing/2014/main" id="{97FEAB3A-5AF9-46C9-A5ED-4A53A1DCFC77}"/>
              </a:ext>
            </a:extLst>
          </p:cNvPr>
          <p:cNvCxnSpPr>
            <a:cxnSpLocks/>
          </p:cNvCxnSpPr>
          <p:nvPr userDrawn="1"/>
        </p:nvCxnSpPr>
        <p:spPr>
          <a:xfrm>
            <a:off x="945739" y="1870519"/>
            <a:ext cx="1085850" cy="0"/>
          </a:xfrm>
          <a:prstGeom prst="line">
            <a:avLst/>
          </a:prstGeom>
          <a:ln w="12700">
            <a:solidFill>
              <a:srgbClr val="27AAE1"/>
            </a:solidFill>
          </a:ln>
        </p:spPr>
        <p:style>
          <a:lnRef idx="1">
            <a:schemeClr val="accent1"/>
          </a:lnRef>
          <a:fillRef idx="0">
            <a:schemeClr val="accent1"/>
          </a:fillRef>
          <a:effectRef idx="0">
            <a:schemeClr val="accent1"/>
          </a:effectRef>
          <a:fontRef idx="minor">
            <a:schemeClr val="tx1"/>
          </a:fontRef>
        </p:style>
      </p:cxnSp>
      <p:sp>
        <p:nvSpPr>
          <p:cNvPr id="17" name="Title Placeholder 1">
            <a:extLst>
              <a:ext uri="{FF2B5EF4-FFF2-40B4-BE49-F238E27FC236}">
                <a16:creationId xmlns:a16="http://schemas.microsoft.com/office/drawing/2014/main" id="{27284CF5-4CFA-4CEE-8133-FC6D9082CF3C}"/>
              </a:ext>
            </a:extLst>
          </p:cNvPr>
          <p:cNvSpPr>
            <a:spLocks noGrp="1"/>
          </p:cNvSpPr>
          <p:nvPr>
            <p:ph type="title" hasCustomPrompt="1"/>
          </p:nvPr>
        </p:nvSpPr>
        <p:spPr>
          <a:xfrm>
            <a:off x="838200" y="10285"/>
            <a:ext cx="10515600" cy="999650"/>
          </a:xfrm>
          <a:prstGeom prst="rect">
            <a:avLst/>
          </a:prstGeom>
        </p:spPr>
        <p:txBody>
          <a:bodyPr vert="horz" lIns="91440" tIns="45720" rIns="91440" bIns="45720" rtlCol="0" anchor="ctr">
            <a:normAutofit/>
          </a:bodyPr>
          <a:lstStyle>
            <a:lvl1pPr>
              <a:defRPr sz="2800">
                <a:solidFill>
                  <a:schemeClr val="bg1"/>
                </a:solidFill>
                <a:latin typeface="Segoe UI" panose="020B0502040204020203" pitchFamily="34" charset="0"/>
                <a:cs typeface="Segoe UI" panose="020B0502040204020203" pitchFamily="34" charset="0"/>
              </a:defRPr>
            </a:lvl1pPr>
          </a:lstStyle>
          <a:p>
            <a:r>
              <a:rPr lang="lt-LT"/>
              <a:t>NAME</a:t>
            </a:r>
          </a:p>
        </p:txBody>
      </p:sp>
    </p:spTree>
    <p:extLst>
      <p:ext uri="{BB962C8B-B14F-4D97-AF65-F5344CB8AC3E}">
        <p14:creationId xmlns:p14="http://schemas.microsoft.com/office/powerpoint/2010/main" val="4196938937"/>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uščia 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17757C-7324-4C7F-914C-804EB160AA98}"/>
              </a:ext>
            </a:extLst>
          </p:cNvPr>
          <p:cNvSpPr/>
          <p:nvPr userDrawn="1"/>
        </p:nvSpPr>
        <p:spPr>
          <a:xfrm>
            <a:off x="0" y="0"/>
            <a:ext cx="12192000" cy="6858000"/>
          </a:xfrm>
          <a:prstGeom prst="rect">
            <a:avLst/>
          </a:prstGeom>
          <a:solidFill>
            <a:srgbClr val="00AB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cxnSp>
        <p:nvCxnSpPr>
          <p:cNvPr id="8" name="Straight Connector 7">
            <a:extLst>
              <a:ext uri="{FF2B5EF4-FFF2-40B4-BE49-F238E27FC236}">
                <a16:creationId xmlns:a16="http://schemas.microsoft.com/office/drawing/2014/main" id="{192C128A-894D-499F-9F34-A9F16298E1F3}"/>
              </a:ext>
            </a:extLst>
          </p:cNvPr>
          <p:cNvCxnSpPr>
            <a:cxnSpLocks/>
          </p:cNvCxnSpPr>
          <p:nvPr userDrawn="1"/>
        </p:nvCxnSpPr>
        <p:spPr>
          <a:xfrm>
            <a:off x="945739" y="1870519"/>
            <a:ext cx="1085850" cy="0"/>
          </a:xfrm>
          <a:prstGeom prst="line">
            <a:avLst/>
          </a:prstGeom>
          <a:ln w="12700">
            <a:solidFill>
              <a:srgbClr val="014694"/>
            </a:solidFill>
          </a:ln>
        </p:spPr>
        <p:style>
          <a:lnRef idx="1">
            <a:schemeClr val="accent1"/>
          </a:lnRef>
          <a:fillRef idx="0">
            <a:schemeClr val="accent1"/>
          </a:fillRef>
          <a:effectRef idx="0">
            <a:schemeClr val="accent1"/>
          </a:effectRef>
          <a:fontRef idx="minor">
            <a:schemeClr val="tx1"/>
          </a:fontRef>
        </p:style>
      </p:cxnSp>
      <p:sp>
        <p:nvSpPr>
          <p:cNvPr id="11" name="Text Placeholder 11">
            <a:extLst>
              <a:ext uri="{FF2B5EF4-FFF2-40B4-BE49-F238E27FC236}">
                <a16:creationId xmlns:a16="http://schemas.microsoft.com/office/drawing/2014/main" id="{471CC8DB-3B68-40CE-9865-B1399C22D5CA}"/>
              </a:ext>
            </a:extLst>
          </p:cNvPr>
          <p:cNvSpPr>
            <a:spLocks noGrp="1"/>
          </p:cNvSpPr>
          <p:nvPr>
            <p:ph type="body" sz="quarter" idx="10" hasCustomPrompt="1"/>
          </p:nvPr>
        </p:nvSpPr>
        <p:spPr>
          <a:xfrm>
            <a:off x="863600" y="2374900"/>
            <a:ext cx="8034338" cy="3370263"/>
          </a:xfrm>
        </p:spPr>
        <p:txBody>
          <a:bodyPr>
            <a:normAutofit/>
          </a:bodyPr>
          <a:lstStyle>
            <a:lvl1pPr>
              <a:defRPr>
                <a:solidFill>
                  <a:schemeClr val="bg1"/>
                </a:solidFill>
              </a:defRPr>
            </a:lvl1pPr>
            <a:lvl2pPr>
              <a:defRPr>
                <a:solidFill>
                  <a:schemeClr val="bg1"/>
                </a:solidFill>
              </a:defRPr>
            </a:lvl2pPr>
            <a:lvl3pPr marL="0" indent="0">
              <a:buNone/>
              <a:defRPr sz="1800">
                <a:solidFill>
                  <a:schemeClr val="bg1"/>
                </a:solidFill>
                <a:latin typeface="Segoe UI" panose="020B0502040204020203" pitchFamily="34" charset="0"/>
                <a:cs typeface="Segoe UI" panose="020B0502040204020203" pitchFamily="34" charset="0"/>
              </a:defRPr>
            </a:lvl3pPr>
            <a:lvl4pPr>
              <a:defRPr>
                <a:solidFill>
                  <a:schemeClr val="bg1"/>
                </a:solidFill>
              </a:defRPr>
            </a:lvl4pPr>
            <a:lvl5pPr>
              <a:defRPr>
                <a:solidFill>
                  <a:schemeClr val="bg1"/>
                </a:solidFill>
              </a:defRPr>
            </a:lvl5pPr>
          </a:lstStyle>
          <a:p>
            <a:pPr lvl="2"/>
            <a:r>
              <a:rPr lang="lt-LT"/>
              <a:t>Text</a:t>
            </a:r>
            <a:endParaRPr lang="en-US"/>
          </a:p>
        </p:txBody>
      </p:sp>
      <p:sp>
        <p:nvSpPr>
          <p:cNvPr id="17" name="Title Placeholder 1">
            <a:extLst>
              <a:ext uri="{FF2B5EF4-FFF2-40B4-BE49-F238E27FC236}">
                <a16:creationId xmlns:a16="http://schemas.microsoft.com/office/drawing/2014/main" id="{CB8582A0-BD95-4626-89A0-53C8A62E1BE1}"/>
              </a:ext>
            </a:extLst>
          </p:cNvPr>
          <p:cNvSpPr>
            <a:spLocks noGrp="1"/>
          </p:cNvSpPr>
          <p:nvPr>
            <p:ph type="title" hasCustomPrompt="1"/>
          </p:nvPr>
        </p:nvSpPr>
        <p:spPr>
          <a:xfrm>
            <a:off x="838200" y="10285"/>
            <a:ext cx="10515600" cy="999650"/>
          </a:xfrm>
          <a:prstGeom prst="rect">
            <a:avLst/>
          </a:prstGeom>
        </p:spPr>
        <p:txBody>
          <a:bodyPr vert="horz" lIns="91440" tIns="45720" rIns="91440" bIns="45720" rtlCol="0" anchor="ctr">
            <a:normAutofit/>
          </a:bodyPr>
          <a:lstStyle>
            <a:lvl1pPr>
              <a:defRPr sz="2800">
                <a:solidFill>
                  <a:schemeClr val="bg1"/>
                </a:solidFill>
                <a:latin typeface="Segoe UI" panose="020B0502040204020203" pitchFamily="34" charset="0"/>
                <a:cs typeface="Segoe UI" panose="020B0502040204020203" pitchFamily="34" charset="0"/>
              </a:defRPr>
            </a:lvl1pPr>
          </a:lstStyle>
          <a:p>
            <a:r>
              <a:rPr lang="lt-LT"/>
              <a:t>NAME</a:t>
            </a:r>
          </a:p>
        </p:txBody>
      </p:sp>
      <p:pic>
        <p:nvPicPr>
          <p:cNvPr id="9" name="Graphic 8">
            <a:extLst>
              <a:ext uri="{FF2B5EF4-FFF2-40B4-BE49-F238E27FC236}">
                <a16:creationId xmlns:a16="http://schemas.microsoft.com/office/drawing/2014/main" id="{D6C6F9D5-1874-45E0-A397-BDC4E43CD5C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3182" t="29328" r="9264" b="34830"/>
          <a:stretch/>
        </p:blipFill>
        <p:spPr>
          <a:xfrm>
            <a:off x="9158726" y="5300758"/>
            <a:ext cx="2333625" cy="762136"/>
          </a:xfrm>
          <a:prstGeom prst="rect">
            <a:avLst/>
          </a:prstGeom>
        </p:spPr>
      </p:pic>
      <p:pic>
        <p:nvPicPr>
          <p:cNvPr id="10" name="Picture 9" descr="A close up of a logo&#10;&#10;Description automatically generated">
            <a:extLst>
              <a:ext uri="{FF2B5EF4-FFF2-40B4-BE49-F238E27FC236}">
                <a16:creationId xmlns:a16="http://schemas.microsoft.com/office/drawing/2014/main" id="{8A62B82E-8A33-45FC-9850-CF85C9DD488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361" y="5955188"/>
            <a:ext cx="1413097" cy="902812"/>
          </a:xfrm>
          <a:prstGeom prst="rect">
            <a:avLst/>
          </a:prstGeom>
        </p:spPr>
      </p:pic>
      <p:sp>
        <p:nvSpPr>
          <p:cNvPr id="13" name="Rectangle 12">
            <a:extLst>
              <a:ext uri="{FF2B5EF4-FFF2-40B4-BE49-F238E27FC236}">
                <a16:creationId xmlns:a16="http://schemas.microsoft.com/office/drawing/2014/main" id="{E80BB37C-A545-45B1-BB9D-3954900702C0}"/>
              </a:ext>
            </a:extLst>
          </p:cNvPr>
          <p:cNvSpPr/>
          <p:nvPr userDrawn="1"/>
        </p:nvSpPr>
        <p:spPr>
          <a:xfrm>
            <a:off x="10621900" y="6256689"/>
            <a:ext cx="768976" cy="309633"/>
          </a:xfrm>
          <a:prstGeom prst="rect">
            <a:avLst/>
          </a:prstGeom>
        </p:spPr>
        <p:txBody>
          <a:bodyPr wrap="none">
            <a:spAutoFit/>
          </a:bodyPr>
          <a:lstStyle/>
          <a:p>
            <a:r>
              <a:rPr lang="en-US">
                <a:solidFill>
                  <a:schemeClr val="bg1"/>
                </a:solidFill>
                <a:latin typeface="Exo 2 Medium" panose="00000600000000000000" pitchFamily="2" charset="0"/>
                <a:cs typeface="Segoe UI" panose="020B0502040204020203" pitchFamily="34" charset="0"/>
              </a:rPr>
              <a:t>GROUP</a:t>
            </a:r>
            <a:endParaRPr lang="lt-LT">
              <a:solidFill>
                <a:schemeClr val="bg1"/>
              </a:solidFill>
            </a:endParaRPr>
          </a:p>
        </p:txBody>
      </p:sp>
    </p:spTree>
    <p:extLst>
      <p:ext uri="{BB962C8B-B14F-4D97-AF65-F5344CB8AC3E}">
        <p14:creationId xmlns:p14="http://schemas.microsoft.com/office/powerpoint/2010/main" val="3043369122"/>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uščia 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17757C-7324-4C7F-914C-804EB160AA98}"/>
              </a:ext>
            </a:extLst>
          </p:cNvPr>
          <p:cNvSpPr/>
          <p:nvPr userDrawn="1"/>
        </p:nvSpPr>
        <p:spPr>
          <a:xfrm>
            <a:off x="0" y="0"/>
            <a:ext cx="12192000" cy="6858000"/>
          </a:xfrm>
          <a:prstGeom prst="rect">
            <a:avLst/>
          </a:prstGeom>
          <a:solidFill>
            <a:srgbClr val="00AB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cxnSp>
        <p:nvCxnSpPr>
          <p:cNvPr id="8" name="Straight Connector 7">
            <a:extLst>
              <a:ext uri="{FF2B5EF4-FFF2-40B4-BE49-F238E27FC236}">
                <a16:creationId xmlns:a16="http://schemas.microsoft.com/office/drawing/2014/main" id="{192C128A-894D-499F-9F34-A9F16298E1F3}"/>
              </a:ext>
            </a:extLst>
          </p:cNvPr>
          <p:cNvCxnSpPr>
            <a:cxnSpLocks/>
          </p:cNvCxnSpPr>
          <p:nvPr userDrawn="1"/>
        </p:nvCxnSpPr>
        <p:spPr>
          <a:xfrm>
            <a:off x="945739" y="1870519"/>
            <a:ext cx="1085850" cy="0"/>
          </a:xfrm>
          <a:prstGeom prst="line">
            <a:avLst/>
          </a:prstGeom>
          <a:ln w="12700">
            <a:solidFill>
              <a:srgbClr val="014694"/>
            </a:solidFill>
          </a:ln>
        </p:spPr>
        <p:style>
          <a:lnRef idx="1">
            <a:schemeClr val="accent1"/>
          </a:lnRef>
          <a:fillRef idx="0">
            <a:schemeClr val="accent1"/>
          </a:fillRef>
          <a:effectRef idx="0">
            <a:schemeClr val="accent1"/>
          </a:effectRef>
          <a:fontRef idx="minor">
            <a:schemeClr val="tx1"/>
          </a:fontRef>
        </p:style>
      </p:cxnSp>
      <p:sp>
        <p:nvSpPr>
          <p:cNvPr id="11" name="Text Placeholder 11">
            <a:extLst>
              <a:ext uri="{FF2B5EF4-FFF2-40B4-BE49-F238E27FC236}">
                <a16:creationId xmlns:a16="http://schemas.microsoft.com/office/drawing/2014/main" id="{471CC8DB-3B68-40CE-9865-B1399C22D5CA}"/>
              </a:ext>
            </a:extLst>
          </p:cNvPr>
          <p:cNvSpPr>
            <a:spLocks noGrp="1"/>
          </p:cNvSpPr>
          <p:nvPr>
            <p:ph type="body" sz="quarter" idx="10" hasCustomPrompt="1"/>
          </p:nvPr>
        </p:nvSpPr>
        <p:spPr>
          <a:xfrm>
            <a:off x="863600" y="2374900"/>
            <a:ext cx="8034338" cy="3370263"/>
          </a:xfrm>
        </p:spPr>
        <p:txBody>
          <a:bodyPr>
            <a:normAutofit/>
          </a:bodyPr>
          <a:lstStyle>
            <a:lvl1pPr>
              <a:defRPr>
                <a:solidFill>
                  <a:schemeClr val="bg1"/>
                </a:solidFill>
              </a:defRPr>
            </a:lvl1pPr>
            <a:lvl2pPr>
              <a:defRPr>
                <a:solidFill>
                  <a:schemeClr val="bg1"/>
                </a:solidFill>
              </a:defRPr>
            </a:lvl2pPr>
            <a:lvl3pPr marL="0" indent="0">
              <a:buNone/>
              <a:defRPr sz="1800">
                <a:solidFill>
                  <a:schemeClr val="bg1"/>
                </a:solidFill>
                <a:latin typeface="Segoe UI" panose="020B0502040204020203" pitchFamily="34" charset="0"/>
                <a:cs typeface="Segoe UI" panose="020B0502040204020203" pitchFamily="34" charset="0"/>
              </a:defRPr>
            </a:lvl3pPr>
            <a:lvl4pPr>
              <a:defRPr>
                <a:solidFill>
                  <a:schemeClr val="bg1"/>
                </a:solidFill>
              </a:defRPr>
            </a:lvl4pPr>
            <a:lvl5pPr>
              <a:defRPr>
                <a:solidFill>
                  <a:schemeClr val="bg1"/>
                </a:solidFill>
              </a:defRPr>
            </a:lvl5pPr>
          </a:lstStyle>
          <a:p>
            <a:pPr lvl="2"/>
            <a:r>
              <a:rPr lang="lt-LT"/>
              <a:t>Text</a:t>
            </a:r>
            <a:endParaRPr lang="en-US"/>
          </a:p>
        </p:txBody>
      </p:sp>
      <p:sp>
        <p:nvSpPr>
          <p:cNvPr id="17" name="Title Placeholder 1">
            <a:extLst>
              <a:ext uri="{FF2B5EF4-FFF2-40B4-BE49-F238E27FC236}">
                <a16:creationId xmlns:a16="http://schemas.microsoft.com/office/drawing/2014/main" id="{CB8582A0-BD95-4626-89A0-53C8A62E1BE1}"/>
              </a:ext>
            </a:extLst>
          </p:cNvPr>
          <p:cNvSpPr>
            <a:spLocks noGrp="1"/>
          </p:cNvSpPr>
          <p:nvPr>
            <p:ph type="title" hasCustomPrompt="1"/>
          </p:nvPr>
        </p:nvSpPr>
        <p:spPr>
          <a:xfrm>
            <a:off x="838200" y="10285"/>
            <a:ext cx="10515600" cy="999650"/>
          </a:xfrm>
          <a:prstGeom prst="rect">
            <a:avLst/>
          </a:prstGeom>
        </p:spPr>
        <p:txBody>
          <a:bodyPr vert="horz" lIns="91440" tIns="45720" rIns="91440" bIns="45720" rtlCol="0" anchor="ctr">
            <a:normAutofit/>
          </a:bodyPr>
          <a:lstStyle>
            <a:lvl1pPr>
              <a:defRPr sz="2800">
                <a:solidFill>
                  <a:schemeClr val="bg1"/>
                </a:solidFill>
                <a:latin typeface="Segoe UI" panose="020B0502040204020203" pitchFamily="34" charset="0"/>
                <a:cs typeface="Segoe UI" panose="020B0502040204020203" pitchFamily="34" charset="0"/>
              </a:defRPr>
            </a:lvl1pPr>
          </a:lstStyle>
          <a:p>
            <a:r>
              <a:rPr lang="lt-LT"/>
              <a:t>NAME</a:t>
            </a:r>
          </a:p>
        </p:txBody>
      </p:sp>
      <p:pic>
        <p:nvPicPr>
          <p:cNvPr id="9" name="Graphic 8">
            <a:extLst>
              <a:ext uri="{FF2B5EF4-FFF2-40B4-BE49-F238E27FC236}">
                <a16:creationId xmlns:a16="http://schemas.microsoft.com/office/drawing/2014/main" id="{D6C6F9D5-1874-45E0-A397-BDC4E43CD5C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3182" t="29328" r="9264" b="34830"/>
          <a:stretch/>
        </p:blipFill>
        <p:spPr>
          <a:xfrm>
            <a:off x="9158726" y="5300758"/>
            <a:ext cx="2333625" cy="762136"/>
          </a:xfrm>
          <a:prstGeom prst="rect">
            <a:avLst/>
          </a:prstGeom>
        </p:spPr>
      </p:pic>
      <p:pic>
        <p:nvPicPr>
          <p:cNvPr id="10" name="Picture 9" descr="A close up of a logo&#10;&#10;Description automatically generated">
            <a:extLst>
              <a:ext uri="{FF2B5EF4-FFF2-40B4-BE49-F238E27FC236}">
                <a16:creationId xmlns:a16="http://schemas.microsoft.com/office/drawing/2014/main" id="{8A62B82E-8A33-45FC-9850-CF85C9DD488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361" y="5955188"/>
            <a:ext cx="1413097" cy="902812"/>
          </a:xfrm>
          <a:prstGeom prst="rect">
            <a:avLst/>
          </a:prstGeom>
        </p:spPr>
      </p:pic>
      <p:sp>
        <p:nvSpPr>
          <p:cNvPr id="13" name="Rectangle 12">
            <a:extLst>
              <a:ext uri="{FF2B5EF4-FFF2-40B4-BE49-F238E27FC236}">
                <a16:creationId xmlns:a16="http://schemas.microsoft.com/office/drawing/2014/main" id="{E80BB37C-A545-45B1-BB9D-3954900702C0}"/>
              </a:ext>
            </a:extLst>
          </p:cNvPr>
          <p:cNvSpPr/>
          <p:nvPr userDrawn="1"/>
        </p:nvSpPr>
        <p:spPr>
          <a:xfrm>
            <a:off x="10621900" y="6256689"/>
            <a:ext cx="768976" cy="309633"/>
          </a:xfrm>
          <a:prstGeom prst="rect">
            <a:avLst/>
          </a:prstGeom>
        </p:spPr>
        <p:txBody>
          <a:bodyPr wrap="none">
            <a:spAutoFit/>
          </a:bodyPr>
          <a:lstStyle/>
          <a:p>
            <a:r>
              <a:rPr lang="en-US">
                <a:solidFill>
                  <a:schemeClr val="bg1"/>
                </a:solidFill>
                <a:latin typeface="Exo 2 Medium" panose="00000600000000000000" pitchFamily="2" charset="0"/>
                <a:cs typeface="Segoe UI" panose="020B0502040204020203" pitchFamily="34" charset="0"/>
              </a:rPr>
              <a:t>GROUP</a:t>
            </a:r>
            <a:endParaRPr lang="lt-LT">
              <a:solidFill>
                <a:schemeClr val="bg1"/>
              </a:solidFill>
            </a:endParaRPr>
          </a:p>
        </p:txBody>
      </p:sp>
    </p:spTree>
    <p:extLst>
      <p:ext uri="{BB962C8B-B14F-4D97-AF65-F5344CB8AC3E}">
        <p14:creationId xmlns:p14="http://schemas.microsoft.com/office/powerpoint/2010/main" val="2877885443"/>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E58E0E-FBCD-4EEA-B381-6C04F16442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a:extLst>
              <a:ext uri="{FF2B5EF4-FFF2-40B4-BE49-F238E27FC236}">
                <a16:creationId xmlns:a16="http://schemas.microsoft.com/office/drawing/2014/main" id="{45E796BD-1881-4680-B4E5-4F5EB46B13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C7E586AE-22EE-43BB-B0F2-79F76ACF53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04E4E6-83EA-4536-A565-A38D14C34943}" type="datetimeFigureOut">
              <a:rPr lang="lt-LT" smtClean="0"/>
              <a:t>2023-08-23</a:t>
            </a:fld>
            <a:endParaRPr lang="lt-LT"/>
          </a:p>
        </p:txBody>
      </p:sp>
      <p:sp>
        <p:nvSpPr>
          <p:cNvPr id="5" name="Footer Placeholder 4">
            <a:extLst>
              <a:ext uri="{FF2B5EF4-FFF2-40B4-BE49-F238E27FC236}">
                <a16:creationId xmlns:a16="http://schemas.microsoft.com/office/drawing/2014/main" id="{109D22C7-963D-43E2-AA75-4041B9FA07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a:extLst>
              <a:ext uri="{FF2B5EF4-FFF2-40B4-BE49-F238E27FC236}">
                <a16:creationId xmlns:a16="http://schemas.microsoft.com/office/drawing/2014/main" id="{14FEE5DC-6494-4F87-BE43-33210C9400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2B84F2-7776-4601-9EC6-2E325F504379}" type="slidenum">
              <a:rPr lang="lt-LT" smtClean="0"/>
              <a:t>‹#›</a:t>
            </a:fld>
            <a:endParaRPr lang="lt-LT"/>
          </a:p>
        </p:txBody>
      </p:sp>
    </p:spTree>
    <p:extLst>
      <p:ext uri="{BB962C8B-B14F-4D97-AF65-F5344CB8AC3E}">
        <p14:creationId xmlns:p14="http://schemas.microsoft.com/office/powerpoint/2010/main" val="4497154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6" r:id="rId3"/>
    <p:sldLayoutId id="2147483651" r:id="rId4"/>
    <p:sldLayoutId id="2147483677" r:id="rId5"/>
    <p:sldLayoutId id="2147483660" r:id="rId6"/>
    <p:sldLayoutId id="2147483678" r:id="rId7"/>
    <p:sldLayoutId id="2147483661" r:id="rId8"/>
    <p:sldLayoutId id="2147483679" r:id="rId9"/>
    <p:sldLayoutId id="2147483671" r:id="rId10"/>
    <p:sldLayoutId id="2147483675" r:id="rId11"/>
    <p:sldLayoutId id="2147483672" r:id="rId12"/>
    <p:sldLayoutId id="2147483673" r:id="rId13"/>
    <p:sldLayoutId id="2147483681" r:id="rId14"/>
    <p:sldLayoutId id="2147483674" r:id="rId15"/>
    <p:sldLayoutId id="2147483682"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3.sv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3.sv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4.sv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7.pn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8.pn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44.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48.png"/><Relationship Id="rId5" Type="http://schemas.openxmlformats.org/officeDocument/2006/relationships/image" Target="../media/image27.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50.jpeg"/><Relationship Id="rId5" Type="http://schemas.openxmlformats.org/officeDocument/2006/relationships/image" Target="../media/image27.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hyperlink" Target="mailto:gryte.pupeliene@kelprojektas.lt" TargetMode="External"/><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9.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48.png"/><Relationship Id="rId5" Type="http://schemas.openxmlformats.org/officeDocument/2006/relationships/image" Target="../media/image27.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48.png"/><Relationship Id="rId5" Type="http://schemas.openxmlformats.org/officeDocument/2006/relationships/image" Target="../media/image27.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48.png"/><Relationship Id="rId5" Type="http://schemas.openxmlformats.org/officeDocument/2006/relationships/image" Target="../media/image27.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28.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image" Target="../media/image48.png"/><Relationship Id="rId5" Type="http://schemas.openxmlformats.org/officeDocument/2006/relationships/image" Target="../media/image27.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28.png"/><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28.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5.xml"/><Relationship Id="rId5" Type="http://schemas.openxmlformats.org/officeDocument/2006/relationships/image" Target="../media/image67.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image" Target="../media/image27.png"/><Relationship Id="rId5" Type="http://schemas.openxmlformats.org/officeDocument/2006/relationships/image" Target="../media/image4.sv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27.png"/><Relationship Id="rId7" Type="http://schemas.openxmlformats.org/officeDocument/2006/relationships/image" Target="../media/image71.png"/><Relationship Id="rId2" Type="http://schemas.openxmlformats.org/officeDocument/2006/relationships/image" Target="../media/image28.png"/><Relationship Id="rId1" Type="http://schemas.openxmlformats.org/officeDocument/2006/relationships/slideLayout" Target="../slideLayouts/slideLayout15.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27.png"/><Relationship Id="rId5" Type="http://schemas.openxmlformats.org/officeDocument/2006/relationships/image" Target="../media/image4.sv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info.railbaltica.org/lt/news/dazniausiai-uzduodami-klausimai-apie-rail-balticos-projekta-teritoriju-planavimo-ir-zemes-ispirkimo-etapai" TargetMode="External"/><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7.png"/><Relationship Id="rId7" Type="http://schemas.openxmlformats.org/officeDocument/2006/relationships/diagramQuickStyle" Target="../diagrams/quickStyle1.xm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8.pn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27.png"/><Relationship Id="rId5" Type="http://schemas.openxmlformats.org/officeDocument/2006/relationships/image" Target="../media/image4.sv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xfood&amp;#39;s vision: the leader in good and sustainable food - Axfood">
            <a:extLst>
              <a:ext uri="{FF2B5EF4-FFF2-40B4-BE49-F238E27FC236}">
                <a16:creationId xmlns:a16="http://schemas.microsoft.com/office/drawing/2014/main" id="{FB58BA9A-8561-32AD-DD94-F8D4B15EA1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907"/>
          <a:stretch/>
        </p:blipFill>
        <p:spPr bwMode="auto">
          <a:xfrm>
            <a:off x="1"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80A91F3-F923-4EDC-B06E-536FAC22D450}"/>
              </a:ext>
            </a:extLst>
          </p:cNvPr>
          <p:cNvSpPr>
            <a:spLocks noGrp="1"/>
          </p:cNvSpPr>
          <p:nvPr>
            <p:ph sz="quarter" idx="14"/>
          </p:nvPr>
        </p:nvSpPr>
        <p:spPr>
          <a:xfrm>
            <a:off x="850458" y="3674535"/>
            <a:ext cx="10141003" cy="503336"/>
          </a:xfrm>
        </p:spPr>
        <p:txBody>
          <a:bodyPr/>
          <a:lstStyle/>
          <a:p>
            <a:r>
              <a:rPr lang="lt-LT"/>
              <a:t>STRATEGINIS PASEKMIŲ APLINKAI VERTINIMAS</a:t>
            </a:r>
          </a:p>
        </p:txBody>
      </p:sp>
      <p:sp>
        <p:nvSpPr>
          <p:cNvPr id="5" name="Text Placeholder 4">
            <a:extLst>
              <a:ext uri="{FF2B5EF4-FFF2-40B4-BE49-F238E27FC236}">
                <a16:creationId xmlns:a16="http://schemas.microsoft.com/office/drawing/2014/main" id="{B748410D-AD1B-446E-A1CC-565670D28B01}"/>
              </a:ext>
            </a:extLst>
          </p:cNvPr>
          <p:cNvSpPr>
            <a:spLocks noGrp="1"/>
          </p:cNvSpPr>
          <p:nvPr>
            <p:ph type="body" sz="quarter" idx="16"/>
          </p:nvPr>
        </p:nvSpPr>
        <p:spPr>
          <a:xfrm>
            <a:off x="850458" y="1204009"/>
            <a:ext cx="8587456" cy="1620834"/>
          </a:xfrm>
        </p:spPr>
        <p:txBody>
          <a:bodyPr>
            <a:normAutofit fontScale="92500" lnSpcReduction="20000"/>
          </a:bodyPr>
          <a:lstStyle/>
          <a:p>
            <a:pPr>
              <a:spcBef>
                <a:spcPts val="0"/>
              </a:spcBef>
            </a:pPr>
            <a:r>
              <a:rPr lang="lt-LT"/>
              <a:t>Projekto „Rail Baltica“ geležinkelio linijos</a:t>
            </a:r>
          </a:p>
          <a:p>
            <a:pPr>
              <a:spcBef>
                <a:spcPts val="0"/>
              </a:spcBef>
            </a:pPr>
            <a:r>
              <a:rPr lang="lt-LT"/>
              <a:t>Kaunas–Lietuvos ir Latvijos valstybių siena</a:t>
            </a:r>
          </a:p>
          <a:p>
            <a:pPr>
              <a:spcBef>
                <a:spcPts val="0"/>
              </a:spcBef>
            </a:pPr>
            <a:r>
              <a:rPr lang="lt-LT"/>
              <a:t>inžinerinių sistemų ir regioninių stočių </a:t>
            </a:r>
          </a:p>
          <a:p>
            <a:pPr>
              <a:spcBef>
                <a:spcPts val="0"/>
              </a:spcBef>
            </a:pPr>
            <a:r>
              <a:rPr lang="lt-LT"/>
              <a:t>susisiekimo komunikacijų </a:t>
            </a:r>
          </a:p>
          <a:p>
            <a:pPr>
              <a:spcBef>
                <a:spcPts val="0"/>
              </a:spcBef>
            </a:pPr>
            <a:r>
              <a:rPr lang="lt-LT"/>
              <a:t>inžinerinės infrastruktūros vystymo planas</a:t>
            </a:r>
          </a:p>
        </p:txBody>
      </p:sp>
      <p:pic>
        <p:nvPicPr>
          <p:cNvPr id="6" name="Picture 5" descr="A close up of a logo&#10;&#10;Description automatically generated">
            <a:extLst>
              <a:ext uri="{FF2B5EF4-FFF2-40B4-BE49-F238E27FC236}">
                <a16:creationId xmlns:a16="http://schemas.microsoft.com/office/drawing/2014/main" id="{12EA41B0-80F5-70EA-822D-5CF756A19C8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56070" y="125709"/>
            <a:ext cx="2769651" cy="714957"/>
          </a:xfrm>
          <a:prstGeom prst="rect">
            <a:avLst/>
          </a:prstGeom>
        </p:spPr>
      </p:pic>
      <p:pic>
        <p:nvPicPr>
          <p:cNvPr id="7" name="Picture 6" descr="A close up of a logo&#10;&#10;Description automatically generated">
            <a:extLst>
              <a:ext uri="{FF2B5EF4-FFF2-40B4-BE49-F238E27FC236}">
                <a16:creationId xmlns:a16="http://schemas.microsoft.com/office/drawing/2014/main" id="{DA742BD7-0BC2-75AA-18AC-28C6B6BC233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56071" y="823985"/>
            <a:ext cx="1685550" cy="1076879"/>
          </a:xfrm>
          <a:prstGeom prst="rect">
            <a:avLst/>
          </a:prstGeom>
        </p:spPr>
      </p:pic>
      <p:pic>
        <p:nvPicPr>
          <p:cNvPr id="8" name="Picture 7" descr="Logo, company name&#10;&#10;Description automatically generated">
            <a:extLst>
              <a:ext uri="{FF2B5EF4-FFF2-40B4-BE49-F238E27FC236}">
                <a16:creationId xmlns:a16="http://schemas.microsoft.com/office/drawing/2014/main" id="{92A010B0-7563-4498-35FF-157E02D8C1A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030" t="35690" r="14868" b="37958"/>
          <a:stretch/>
        </p:blipFill>
        <p:spPr bwMode="auto">
          <a:xfrm>
            <a:off x="7489852" y="5674383"/>
            <a:ext cx="3012174" cy="861238"/>
          </a:xfrm>
          <a:prstGeom prst="rect">
            <a:avLst/>
          </a:prstGeom>
          <a:noFill/>
          <a:ln>
            <a:noFill/>
          </a:ln>
          <a:extLst>
            <a:ext uri="{53640926-AAD7-44D8-BBD7-CCE9431645EC}">
              <a14:shadowObscured xmlns:a14="http://schemas.microsoft.com/office/drawing/2010/main"/>
            </a:ext>
          </a:extLst>
        </p:spPr>
      </p:pic>
      <p:pic>
        <p:nvPicPr>
          <p:cNvPr id="9" name="Picture 8" descr="Shape&#10;&#10;Description automatically generated with low confidence">
            <a:extLst>
              <a:ext uri="{FF2B5EF4-FFF2-40B4-BE49-F238E27FC236}">
                <a16:creationId xmlns:a16="http://schemas.microsoft.com/office/drawing/2014/main" id="{882FE33C-D447-E743-2622-A06DE9DF428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21431" y="5674383"/>
            <a:ext cx="1304290" cy="967105"/>
          </a:xfrm>
          <a:prstGeom prst="rect">
            <a:avLst/>
          </a:prstGeom>
          <a:noFill/>
          <a:ln>
            <a:noFill/>
          </a:ln>
        </p:spPr>
      </p:pic>
      <p:sp>
        <p:nvSpPr>
          <p:cNvPr id="2" name="Rectangle 1">
            <a:extLst>
              <a:ext uri="{FF2B5EF4-FFF2-40B4-BE49-F238E27FC236}">
                <a16:creationId xmlns:a16="http://schemas.microsoft.com/office/drawing/2014/main" id="{5051A183-1E63-579B-7A47-EC225315AB83}"/>
              </a:ext>
            </a:extLst>
          </p:cNvPr>
          <p:cNvSpPr/>
          <p:nvPr/>
        </p:nvSpPr>
        <p:spPr>
          <a:xfrm>
            <a:off x="850458" y="6105002"/>
            <a:ext cx="4320903" cy="584775"/>
          </a:xfrm>
          <a:prstGeom prst="rect">
            <a:avLst/>
          </a:prstGeom>
        </p:spPr>
        <p:txBody>
          <a:bodyPr wrap="square">
            <a:spAutoFit/>
          </a:bodyPr>
          <a:lstStyle/>
          <a:p>
            <a:r>
              <a:rPr lang="lt-LT" sz="1600" b="1">
                <a:solidFill>
                  <a:schemeClr val="bg1"/>
                </a:solidFill>
                <a:latin typeface="Segoe UI" panose="020B0502040204020203" pitchFamily="34" charset="0"/>
                <a:cs typeface="Segoe UI" panose="020B0502040204020203" pitchFamily="34" charset="0"/>
              </a:rPr>
              <a:t>Viešas susirinkimas</a:t>
            </a:r>
          </a:p>
          <a:p>
            <a:r>
              <a:rPr lang="lt-LT" sz="1600" b="1">
                <a:solidFill>
                  <a:schemeClr val="bg1"/>
                </a:solidFill>
                <a:latin typeface="Segoe UI" panose="020B0502040204020203" pitchFamily="34" charset="0"/>
                <a:cs typeface="Segoe UI" panose="020B0502040204020203" pitchFamily="34" charset="0"/>
              </a:rPr>
              <a:t>2023-07-27</a:t>
            </a:r>
          </a:p>
        </p:txBody>
      </p:sp>
    </p:spTree>
    <p:extLst>
      <p:ext uri="{BB962C8B-B14F-4D97-AF65-F5344CB8AC3E}">
        <p14:creationId xmlns:p14="http://schemas.microsoft.com/office/powerpoint/2010/main" val="3005482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FD999C-6A01-8467-6B2E-E9CF0106962F}"/>
              </a:ext>
            </a:extLst>
          </p:cNvPr>
          <p:cNvSpPr/>
          <p:nvPr/>
        </p:nvSpPr>
        <p:spPr>
          <a:xfrm>
            <a:off x="505691" y="486070"/>
            <a:ext cx="9772996" cy="450573"/>
          </a:xfrm>
          <a:prstGeom prst="rect">
            <a:avLst/>
          </a:prstGeom>
        </p:spPr>
        <p:txBody>
          <a:bodyPr wrap="square">
            <a:spAutoFit/>
          </a:bodyPr>
          <a:lstStyle/>
          <a:p>
            <a:pPr>
              <a:lnSpc>
                <a:spcPts val="3000"/>
              </a:lnSpc>
            </a:pPr>
            <a:r>
              <a:rPr lang="lt-LT" sz="2400" dirty="0">
                <a:solidFill>
                  <a:schemeClr val="accent6">
                    <a:lumMod val="75000"/>
                  </a:schemeClr>
                </a:solidFill>
                <a:latin typeface="Segoe UI" panose="020B0502040204020203" pitchFamily="34" charset="0"/>
                <a:cs typeface="Segoe UI" panose="020B0502040204020203" pitchFamily="34" charset="0"/>
              </a:rPr>
              <a:t>STRATEGINIS PASEKMIŲ APLINKAI VERTINIMAS (SPAV)</a:t>
            </a:r>
          </a:p>
        </p:txBody>
      </p:sp>
      <p:pic>
        <p:nvPicPr>
          <p:cNvPr id="3" name="Picture 2" descr="Logo, company name&#10;&#10;Description automatically generated">
            <a:extLst>
              <a:ext uri="{FF2B5EF4-FFF2-40B4-BE49-F238E27FC236}">
                <a16:creationId xmlns:a16="http://schemas.microsoft.com/office/drawing/2014/main" id="{CCF2FF7C-5D63-B2C7-AD47-A7B26748E1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030" t="35690" r="14868" b="37958"/>
          <a:stretch/>
        </p:blipFill>
        <p:spPr bwMode="auto">
          <a:xfrm>
            <a:off x="8524163" y="384421"/>
            <a:ext cx="1686102" cy="482089"/>
          </a:xfrm>
          <a:prstGeom prst="rect">
            <a:avLst/>
          </a:prstGeom>
          <a:noFill/>
          <a:ln>
            <a:noFill/>
          </a:ln>
          <a:extLst>
            <a:ext uri="{53640926-AAD7-44D8-BBD7-CCE9431645EC}">
              <a14:shadowObscured xmlns:a14="http://schemas.microsoft.com/office/drawing/2010/main"/>
            </a:ext>
          </a:extLst>
        </p:spPr>
      </p:pic>
      <p:pic>
        <p:nvPicPr>
          <p:cNvPr id="6" name="Picture 5" descr="Shape&#10;&#10;Description automatically generated with low confidence">
            <a:extLst>
              <a:ext uri="{FF2B5EF4-FFF2-40B4-BE49-F238E27FC236}">
                <a16:creationId xmlns:a16="http://schemas.microsoft.com/office/drawing/2014/main" id="{213DF3D1-894D-DD2E-A9D6-A0B8AC351A4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0265" y="253456"/>
            <a:ext cx="996636" cy="738986"/>
          </a:xfrm>
          <a:prstGeom prst="rect">
            <a:avLst/>
          </a:prstGeom>
          <a:noFill/>
          <a:ln>
            <a:noFill/>
          </a:ln>
        </p:spPr>
      </p:pic>
      <p:sp>
        <p:nvSpPr>
          <p:cNvPr id="2" name="TextBox 1">
            <a:extLst>
              <a:ext uri="{FF2B5EF4-FFF2-40B4-BE49-F238E27FC236}">
                <a16:creationId xmlns:a16="http://schemas.microsoft.com/office/drawing/2014/main" id="{24C5BC3E-6377-CCA4-F6D4-9E5730901B77}"/>
              </a:ext>
            </a:extLst>
          </p:cNvPr>
          <p:cNvSpPr txBox="1"/>
          <p:nvPr/>
        </p:nvSpPr>
        <p:spPr>
          <a:xfrm>
            <a:off x="822523" y="992442"/>
            <a:ext cx="1587038" cy="369332"/>
          </a:xfrm>
          <a:prstGeom prst="rect">
            <a:avLst/>
          </a:prstGeom>
          <a:noFill/>
        </p:spPr>
        <p:txBody>
          <a:bodyPr wrap="none" rtlCol="0">
            <a:spAutoFit/>
          </a:bodyPr>
          <a:lstStyle/>
          <a:p>
            <a:r>
              <a:rPr lang="lt-LT" b="1">
                <a:solidFill>
                  <a:schemeClr val="accent6">
                    <a:lumMod val="75000"/>
                  </a:schemeClr>
                </a:solidFill>
              </a:rPr>
              <a:t>DOKUMENTAI:</a:t>
            </a:r>
          </a:p>
        </p:txBody>
      </p:sp>
      <p:sp>
        <p:nvSpPr>
          <p:cNvPr id="7" name="TextBox 6">
            <a:extLst>
              <a:ext uri="{FF2B5EF4-FFF2-40B4-BE49-F238E27FC236}">
                <a16:creationId xmlns:a16="http://schemas.microsoft.com/office/drawing/2014/main" id="{A2F34F9C-55E6-5D3F-67AC-304F8953F66C}"/>
              </a:ext>
            </a:extLst>
          </p:cNvPr>
          <p:cNvSpPr txBox="1"/>
          <p:nvPr/>
        </p:nvSpPr>
        <p:spPr>
          <a:xfrm>
            <a:off x="822523" y="1317083"/>
            <a:ext cx="10370538" cy="5178341"/>
          </a:xfrm>
          <a:prstGeom prst="rect">
            <a:avLst/>
          </a:prstGeom>
          <a:noFill/>
        </p:spPr>
        <p:txBody>
          <a:bodyPr wrap="square" lIns="91440" tIns="45720" rIns="91440" bIns="45720" rtlCol="0" anchor="t">
            <a:spAutoFit/>
          </a:bodyPr>
          <a:lstStyle/>
          <a:p>
            <a:pPr>
              <a:spcAft>
                <a:spcPts val="300"/>
              </a:spcAft>
            </a:pPr>
            <a:r>
              <a:rPr lang="lt-LT" sz="1200" dirty="0"/>
              <a:t>Strateginio pasekmių aplinkai vertinimo dokumentas parengtas vadovaujantis:</a:t>
            </a:r>
          </a:p>
          <a:p>
            <a:pPr marL="285750" indent="-285750" algn="just">
              <a:spcAft>
                <a:spcPts val="300"/>
              </a:spcAft>
              <a:buFont typeface="Arial" panose="020B0604020202020204" pitchFamily="34" charset="0"/>
              <a:buChar char="•"/>
            </a:pPr>
            <a:r>
              <a:rPr lang="lt-LT" sz="1200" i="1" dirty="0">
                <a:solidFill>
                  <a:srgbClr val="000000"/>
                </a:solidFill>
                <a:effectLst/>
                <a:ea typeface="Calibri" panose="020F0502020204030204" pitchFamily="34" charset="0"/>
                <a:cs typeface="Times New Roman"/>
              </a:rPr>
              <a:t>Planų ir programų strateginio pasekmių vertinimo tvarkos aprašu (</a:t>
            </a:r>
            <a:r>
              <a:rPr lang="lt-LT" sz="1200" i="1" dirty="0">
                <a:solidFill>
                  <a:srgbClr val="000000"/>
                </a:solidFill>
                <a:ea typeface="Calibri" panose="020F0502020204030204" pitchFamily="34" charset="0"/>
                <a:cs typeface="Times New Roman"/>
              </a:rPr>
              <a:t>2004-08-18 Lietuvos Respublikos Vyriausybės </a:t>
            </a:r>
            <a:r>
              <a:rPr lang="lt-LT" sz="1200" i="1" dirty="0">
                <a:solidFill>
                  <a:srgbClr val="000000"/>
                </a:solidFill>
                <a:effectLst/>
                <a:ea typeface="Calibri" panose="020F0502020204030204" pitchFamily="34" charset="0"/>
                <a:cs typeface="Times New Roman"/>
              </a:rPr>
              <a:t>nutarimas</a:t>
            </a:r>
            <a:r>
              <a:rPr lang="lt-LT" sz="1200" i="1" dirty="0">
                <a:solidFill>
                  <a:srgbClr val="000000"/>
                </a:solidFill>
                <a:ea typeface="Calibri" panose="020F0502020204030204" pitchFamily="34" charset="0"/>
                <a:cs typeface="Times New Roman"/>
              </a:rPr>
              <a:t> Nr. 967</a:t>
            </a:r>
            <a:r>
              <a:rPr lang="lt-LT" sz="1200" i="1" dirty="0">
                <a:solidFill>
                  <a:srgbClr val="000000"/>
                </a:solidFill>
                <a:effectLst/>
                <a:ea typeface="Calibri" panose="020F0502020204030204" pitchFamily="34" charset="0"/>
                <a:cs typeface="Times New Roman"/>
              </a:rPr>
              <a:t>);</a:t>
            </a:r>
          </a:p>
          <a:p>
            <a:pPr marL="285750" indent="-285750" algn="just">
              <a:spcAft>
                <a:spcPts val="300"/>
              </a:spcAft>
              <a:buFont typeface="Arial" panose="020B0604020202020204" pitchFamily="34" charset="0"/>
              <a:buChar char="•"/>
            </a:pPr>
            <a:r>
              <a:rPr lang="lt-LT" sz="1200" i="1" dirty="0">
                <a:solidFill>
                  <a:srgbClr val="000000"/>
                </a:solidFill>
                <a:effectLst/>
                <a:ea typeface="Calibri" panose="020F0502020204030204" pitchFamily="34" charset="0"/>
                <a:cs typeface="Times New Roman"/>
              </a:rPr>
              <a:t>Strateginio pasekmių aplinkai vertinimo vadovu;</a:t>
            </a:r>
          </a:p>
          <a:p>
            <a:pPr marL="285750" indent="-285750" algn="just">
              <a:spcAft>
                <a:spcPts val="300"/>
              </a:spcAft>
              <a:buFont typeface="Arial" panose="020B0604020202020204" pitchFamily="34" charset="0"/>
              <a:buChar char="•"/>
            </a:pPr>
            <a:r>
              <a:rPr lang="lt-LT" sz="1200" i="1" dirty="0">
                <a:solidFill>
                  <a:srgbClr val="000000"/>
                </a:solidFill>
                <a:ea typeface="Calibri" panose="020F0502020204030204" pitchFamily="34" charset="0"/>
                <a:cs typeface="Times New Roman"/>
              </a:rPr>
              <a:t>SPAV apimties nustatymo dokumentu, kuriam išvadas teikė:</a:t>
            </a:r>
          </a:p>
          <a:p>
            <a:pPr marL="742950" lvl="1" indent="-285750" algn="just">
              <a:spcAft>
                <a:spcPts val="300"/>
              </a:spcAft>
              <a:buFont typeface="Arial" panose="020B0604020202020204" pitchFamily="34" charset="0"/>
              <a:buChar char="•"/>
            </a:pPr>
            <a:r>
              <a:rPr lang="lt-LT" sz="1200" dirty="0">
                <a:solidFill>
                  <a:srgbClr val="000000"/>
                </a:solidFill>
                <a:effectLst/>
                <a:ea typeface="Calibri" panose="020F0502020204030204" pitchFamily="34" charset="0"/>
                <a:cs typeface="Times New Roman"/>
              </a:rPr>
              <a:t>Aplinkos ministerija</a:t>
            </a:r>
          </a:p>
          <a:p>
            <a:pPr marL="742950" lvl="1" indent="-285750" algn="just">
              <a:spcAft>
                <a:spcPts val="300"/>
              </a:spcAft>
              <a:buFont typeface="Arial" panose="020B0604020202020204" pitchFamily="34" charset="0"/>
              <a:buChar char="•"/>
            </a:pPr>
            <a:r>
              <a:rPr lang="lt-LT" sz="1200" dirty="0">
                <a:solidFill>
                  <a:srgbClr val="000000"/>
                </a:solidFill>
                <a:effectLst/>
                <a:ea typeface="Calibri" panose="020F0502020204030204" pitchFamily="34" charset="0"/>
                <a:cs typeface="Times New Roman"/>
              </a:rPr>
              <a:t>Sveikatos apsaugos ministerija</a:t>
            </a:r>
          </a:p>
          <a:p>
            <a:pPr marL="742950" lvl="1" indent="-285750" algn="just">
              <a:spcAft>
                <a:spcPts val="300"/>
              </a:spcAft>
              <a:buFont typeface="Arial" panose="020B0604020202020204" pitchFamily="34" charset="0"/>
              <a:buChar char="•"/>
            </a:pPr>
            <a:r>
              <a:rPr lang="lt-LT" sz="1200" dirty="0">
                <a:solidFill>
                  <a:srgbClr val="000000"/>
                </a:solidFill>
                <a:effectLst/>
                <a:ea typeface="Calibri" panose="020F0502020204030204" pitchFamily="34" charset="0"/>
                <a:cs typeface="Times New Roman"/>
              </a:rPr>
              <a:t>Kultūros ministerija</a:t>
            </a:r>
          </a:p>
          <a:p>
            <a:pPr marL="742950" lvl="1" indent="-285750" algn="just">
              <a:spcAft>
                <a:spcPts val="300"/>
              </a:spcAft>
              <a:buFont typeface="Arial" panose="020B0604020202020204" pitchFamily="34" charset="0"/>
              <a:buChar char="•"/>
            </a:pPr>
            <a:r>
              <a:rPr lang="lt-LT" sz="1200">
                <a:solidFill>
                  <a:srgbClr val="000000"/>
                </a:solidFill>
                <a:ea typeface="Calibri" panose="020F0502020204030204" pitchFamily="34" charset="0"/>
                <a:cs typeface="Times New Roman"/>
              </a:rPr>
              <a:t>Valstybinė</a:t>
            </a:r>
            <a:r>
              <a:rPr lang="lt-LT" sz="1200" dirty="0">
                <a:solidFill>
                  <a:srgbClr val="000000"/>
                </a:solidFill>
                <a:effectLst/>
                <a:ea typeface="Calibri" panose="020F0502020204030204" pitchFamily="34" charset="0"/>
                <a:cs typeface="Times New Roman"/>
              </a:rPr>
              <a:t> saugomų teritorijų tarnyba prie Aplinkos ministerijos</a:t>
            </a:r>
          </a:p>
          <a:p>
            <a:pPr marL="742950" lvl="1" indent="-285750" algn="just">
              <a:spcAft>
                <a:spcPts val="300"/>
              </a:spcAft>
              <a:buFont typeface="Arial" panose="020B0604020202020204" pitchFamily="34" charset="0"/>
              <a:buChar char="•"/>
            </a:pPr>
            <a:endParaRPr lang="lt-LT" sz="1400">
              <a:solidFill>
                <a:srgbClr val="000000"/>
              </a:solidFill>
              <a:effectLst/>
              <a:ea typeface="Calibri" panose="020F0502020204030204" pitchFamily="34" charset="0"/>
              <a:cs typeface="Times New Roman" panose="02020603050405020304" pitchFamily="18" charset="0"/>
            </a:endParaRPr>
          </a:p>
          <a:p>
            <a:pPr marL="285750" indent="-285750" algn="just">
              <a:spcAft>
                <a:spcPts val="300"/>
              </a:spcAft>
              <a:buFont typeface="Arial" panose="020B0604020202020204" pitchFamily="34" charset="0"/>
              <a:buChar char="•"/>
            </a:pPr>
            <a:r>
              <a:rPr lang="lt-LT" sz="1200">
                <a:effectLst/>
                <a:ea typeface="Calibri" panose="020F0502020204030204" pitchFamily="34" charset="0"/>
                <a:cs typeface="Arial"/>
              </a:rPr>
              <a:t>Projekto „</a:t>
            </a:r>
            <a:r>
              <a:rPr lang="lt-LT" sz="1200" err="1">
                <a:effectLst/>
                <a:ea typeface="Calibri" panose="020F0502020204030204" pitchFamily="34" charset="0"/>
                <a:cs typeface="Arial"/>
              </a:rPr>
              <a:t>Rail</a:t>
            </a:r>
            <a:r>
              <a:rPr lang="lt-LT" sz="1200">
                <a:effectLst/>
                <a:ea typeface="Calibri" panose="020F0502020204030204" pitchFamily="34" charset="0"/>
                <a:cs typeface="Arial"/>
              </a:rPr>
              <a:t> </a:t>
            </a:r>
            <a:r>
              <a:rPr lang="lt-LT" sz="1200" err="1">
                <a:effectLst/>
                <a:ea typeface="Calibri" panose="020F0502020204030204" pitchFamily="34" charset="0"/>
                <a:cs typeface="Arial"/>
              </a:rPr>
              <a:t>Baltica</a:t>
            </a:r>
            <a:r>
              <a:rPr lang="lt-LT" sz="1200">
                <a:effectLst/>
                <a:ea typeface="Calibri" panose="020F0502020204030204" pitchFamily="34" charset="0"/>
                <a:cs typeface="Arial"/>
              </a:rPr>
              <a:t>“ geležinkelio linijos Kaunas – Lietuvos ir Latvijos valstybių siena inžinerinių sistemų ir regioninių stočių susisiekimo komunikacijų inžinerinės infrastruktūros vystymo plano turinys, sprendinių apibūdinimas</a:t>
            </a:r>
            <a:endParaRPr lang="lt-LT" sz="1200">
              <a:solidFill>
                <a:srgbClr val="000000"/>
              </a:solidFill>
              <a:ea typeface="Calibri" panose="020F0502020204030204" pitchFamily="34" charset="0"/>
              <a:cs typeface="Arial"/>
            </a:endParaRPr>
          </a:p>
          <a:p>
            <a:pPr marL="285750" indent="-285750" algn="just">
              <a:spcAft>
                <a:spcPts val="300"/>
              </a:spcAft>
              <a:buFont typeface="Arial" panose="020B0604020202020204" pitchFamily="34" charset="0"/>
              <a:buChar char="•"/>
            </a:pPr>
            <a:r>
              <a:rPr lang="lt-LT" sz="1200">
                <a:effectLst/>
                <a:ea typeface="Calibri" panose="020F0502020204030204" pitchFamily="34" charset="0"/>
                <a:cs typeface="Arial"/>
              </a:rPr>
              <a:t>Vystymo plano svarstomi variantai ir pagrindiniai sprendiniai	</a:t>
            </a:r>
            <a:endParaRPr lang="lt-LT" sz="1200">
              <a:solidFill>
                <a:srgbClr val="000000"/>
              </a:solidFill>
              <a:effectLst/>
              <a:ea typeface="Calibri" panose="020F0502020204030204" pitchFamily="34" charset="0"/>
              <a:cs typeface="Arial"/>
            </a:endParaRPr>
          </a:p>
          <a:p>
            <a:pPr marL="285750" indent="-285750" algn="just">
              <a:spcAft>
                <a:spcPts val="300"/>
              </a:spcAft>
              <a:buFont typeface="Arial" panose="020B0604020202020204" pitchFamily="34" charset="0"/>
              <a:buChar char="•"/>
            </a:pPr>
            <a:r>
              <a:rPr lang="lt-LT" sz="1200">
                <a:effectLst/>
                <a:ea typeface="Calibri" panose="020F0502020204030204" pitchFamily="34" charset="0"/>
                <a:cs typeface="Arial"/>
              </a:rPr>
              <a:t>Vystymo plano sąsaja su kitais planais ir programomis</a:t>
            </a:r>
          </a:p>
          <a:p>
            <a:pPr marL="285750" indent="-285750" algn="just">
              <a:spcAft>
                <a:spcPts val="300"/>
              </a:spcAft>
              <a:buFont typeface="Arial" panose="020B0604020202020204" pitchFamily="34" charset="0"/>
              <a:buChar char="•"/>
            </a:pPr>
            <a:r>
              <a:rPr lang="lt-LT" sz="1200">
                <a:effectLst/>
                <a:ea typeface="Calibri" panose="020F0502020204030204" pitchFamily="34" charset="0"/>
                <a:cs typeface="Arial"/>
              </a:rPr>
              <a:t>Esama aplinkos būklė ir jos pokyčiai, jeigu projektiniai sprendiniai nebus įgyvendinti</a:t>
            </a:r>
            <a:endParaRPr lang="lt-LT" sz="1200">
              <a:ea typeface="Calibri" panose="020F0502020204030204" pitchFamily="34" charset="0"/>
              <a:cs typeface="Arial"/>
            </a:endParaRPr>
          </a:p>
          <a:p>
            <a:pPr marL="285750" indent="-285750" algn="just">
              <a:spcAft>
                <a:spcPts val="300"/>
              </a:spcAft>
              <a:buFont typeface="Arial" panose="020B0604020202020204" pitchFamily="34" charset="0"/>
              <a:buChar char="•"/>
            </a:pPr>
            <a:r>
              <a:rPr lang="lt-LT" sz="1200">
                <a:effectLst/>
                <a:ea typeface="Calibri" panose="020F0502020204030204" pitchFamily="34" charset="0"/>
                <a:cs typeface="Arial"/>
              </a:rPr>
              <a:t>Teritorijų, kurios gali būti reikšmingai paveiktos, aplinkos charakteristikos</a:t>
            </a:r>
          </a:p>
          <a:p>
            <a:pPr marL="285750" indent="-285750" algn="just">
              <a:spcAft>
                <a:spcPts val="300"/>
              </a:spcAft>
              <a:buFont typeface="Arial" panose="020B0604020202020204" pitchFamily="34" charset="0"/>
              <a:buChar char="•"/>
            </a:pPr>
            <a:r>
              <a:rPr lang="lt-LT" sz="1200">
                <a:effectLst/>
                <a:ea typeface="Calibri" panose="020F0502020204030204" pitchFamily="34" charset="0"/>
                <a:cs typeface="Arial"/>
              </a:rPr>
              <a:t>Su vystymo planu susijusios aplinkos apsaugos problemos</a:t>
            </a:r>
            <a:endParaRPr lang="en-US" sz="1200">
              <a:effectLst/>
              <a:ea typeface="Calibri" panose="020F0502020204030204" pitchFamily="34" charset="0"/>
              <a:cs typeface="Arial"/>
            </a:endParaRPr>
          </a:p>
          <a:p>
            <a:pPr marL="285750" indent="-285750">
              <a:spcAft>
                <a:spcPts val="300"/>
              </a:spcAft>
              <a:buFont typeface="Arial" panose="020B0604020202020204" pitchFamily="34" charset="0"/>
              <a:buChar char="•"/>
            </a:pPr>
            <a:r>
              <a:rPr lang="lt-LT" sz="1200">
                <a:effectLst/>
                <a:ea typeface="Calibri" panose="020F0502020204030204" pitchFamily="34" charset="0"/>
                <a:cs typeface="Arial"/>
              </a:rPr>
              <a:t>Tarptautiniu, Europos Sąjungos arba nacionaliniu lygmeniu nustatyti aplinkos apsaugos tikslai, susiję su vystymo planu</a:t>
            </a:r>
          </a:p>
          <a:p>
            <a:pPr marL="285750" indent="-285750">
              <a:spcAft>
                <a:spcPts val="300"/>
              </a:spcAft>
              <a:buFont typeface="Arial" panose="020B0604020202020204" pitchFamily="34" charset="0"/>
              <a:buChar char="•"/>
            </a:pPr>
            <a:r>
              <a:rPr lang="lt-LT" sz="1200">
                <a:effectLst/>
                <a:ea typeface="Calibri" panose="020F0502020204030204" pitchFamily="34" charset="0"/>
                <a:cs typeface="Arial"/>
              </a:rPr>
              <a:t>Galimos reikšmingos pasekmės aplinkai</a:t>
            </a:r>
            <a:endParaRPr lang="lt-LT" sz="1200">
              <a:ea typeface="Calibri" panose="020F0502020204030204" pitchFamily="34" charset="0"/>
              <a:cs typeface="Arial"/>
            </a:endParaRPr>
          </a:p>
          <a:p>
            <a:pPr marL="285750" indent="-285750">
              <a:spcAft>
                <a:spcPts val="300"/>
              </a:spcAft>
              <a:buFont typeface="Arial" panose="020B0604020202020204" pitchFamily="34" charset="0"/>
              <a:buChar char="•"/>
            </a:pPr>
            <a:r>
              <a:rPr lang="lt-LT" sz="1200">
                <a:effectLst/>
                <a:ea typeface="Calibri" panose="020F0502020204030204" pitchFamily="34" charset="0"/>
                <a:cs typeface="Arial"/>
              </a:rPr>
              <a:t>Priemonės vystymo plano sprendinių įgyvendinimo reikšmingoms neigiamoms pasekmėms aplinkai išvengti, sumažinti ar kompensuoti</a:t>
            </a:r>
          </a:p>
          <a:p>
            <a:pPr marL="285750" indent="-285750">
              <a:spcAft>
                <a:spcPts val="300"/>
              </a:spcAft>
              <a:buFont typeface="Arial" panose="020B0604020202020204" pitchFamily="34" charset="0"/>
              <a:buChar char="•"/>
            </a:pPr>
            <a:r>
              <a:rPr lang="lt-LT" sz="1200">
                <a:effectLst/>
                <a:ea typeface="Calibri" panose="020F0502020204030204" pitchFamily="34" charset="0"/>
                <a:cs typeface="Arial"/>
              </a:rPr>
              <a:t>Vystymo plano svarstomos alternatyvos ir pagrindiniai sprendiniai (varianto pasirinkimas)</a:t>
            </a:r>
            <a:endParaRPr lang="lt-LT" sz="1200">
              <a:ea typeface="Calibri" panose="020F0502020204030204" pitchFamily="34" charset="0"/>
              <a:cs typeface="Arial"/>
            </a:endParaRPr>
          </a:p>
          <a:p>
            <a:pPr marL="285750" indent="-285750">
              <a:spcAft>
                <a:spcPts val="300"/>
              </a:spcAft>
              <a:buFont typeface="Arial" panose="020B0604020202020204" pitchFamily="34" charset="0"/>
              <a:buChar char="•"/>
            </a:pPr>
            <a:r>
              <a:rPr lang="lt-LT" sz="1200">
                <a:effectLst/>
                <a:ea typeface="Calibri" panose="020F0502020204030204" pitchFamily="34" charset="0"/>
                <a:cs typeface="Arial"/>
              </a:rPr>
              <a:t>Numatytų taikyti stebėsenos priemonių aprašymas</a:t>
            </a:r>
            <a:endParaRPr lang="lt-LT" sz="1200" dirty="0">
              <a:effectLst/>
              <a:ea typeface="Calibri" panose="020F0502020204030204" pitchFamily="34" charset="0"/>
              <a:cs typeface="Arial"/>
            </a:endParaRPr>
          </a:p>
          <a:p>
            <a:pPr marL="285750" indent="-285750">
              <a:spcAft>
                <a:spcPts val="300"/>
              </a:spcAft>
              <a:buFont typeface="Arial" panose="020B0604020202020204" pitchFamily="34" charset="0"/>
              <a:buChar char="•"/>
            </a:pPr>
            <a:r>
              <a:rPr lang="lt-LT" sz="1200" dirty="0">
                <a:cs typeface="Arial"/>
              </a:rPr>
              <a:t>Alternatyvų </a:t>
            </a:r>
            <a:r>
              <a:rPr lang="lt-LT" sz="1200" dirty="0" err="1">
                <a:cs typeface="Arial"/>
              </a:rPr>
              <a:t>daugiakriterinis</a:t>
            </a:r>
            <a:r>
              <a:rPr lang="lt-LT" sz="1200" dirty="0">
                <a:cs typeface="Arial"/>
              </a:rPr>
              <a:t> vertinimas </a:t>
            </a:r>
          </a:p>
          <a:p>
            <a:pPr marL="285750" indent="-285750">
              <a:spcAft>
                <a:spcPts val="300"/>
              </a:spcAft>
              <a:buFont typeface="Arial" panose="020B0604020202020204" pitchFamily="34" charset="0"/>
              <a:buChar char="•"/>
            </a:pPr>
            <a:r>
              <a:rPr lang="lt-LT" sz="1200" dirty="0">
                <a:cs typeface="Arial"/>
              </a:rPr>
              <a:t>Alternatyvų kaštų-naudos analizė</a:t>
            </a:r>
            <a:endParaRPr lang="en-US" sz="1200">
              <a:cs typeface="Arial"/>
            </a:endParaRPr>
          </a:p>
        </p:txBody>
      </p:sp>
      <p:sp>
        <p:nvSpPr>
          <p:cNvPr id="8" name="TextBox 7">
            <a:extLst>
              <a:ext uri="{FF2B5EF4-FFF2-40B4-BE49-F238E27FC236}">
                <a16:creationId xmlns:a16="http://schemas.microsoft.com/office/drawing/2014/main" id="{40B89E87-79B2-4493-A323-7D7AE392DC0E}"/>
              </a:ext>
            </a:extLst>
          </p:cNvPr>
          <p:cNvSpPr txBox="1"/>
          <p:nvPr/>
        </p:nvSpPr>
        <p:spPr>
          <a:xfrm>
            <a:off x="739396" y="3037955"/>
            <a:ext cx="2235677" cy="369332"/>
          </a:xfrm>
          <a:prstGeom prst="rect">
            <a:avLst/>
          </a:prstGeom>
          <a:noFill/>
        </p:spPr>
        <p:txBody>
          <a:bodyPr wrap="none" rtlCol="0">
            <a:spAutoFit/>
          </a:bodyPr>
          <a:lstStyle/>
          <a:p>
            <a:r>
              <a:rPr lang="lt-LT" b="1">
                <a:solidFill>
                  <a:schemeClr val="accent6">
                    <a:lumMod val="75000"/>
                  </a:schemeClr>
                </a:solidFill>
              </a:rPr>
              <a:t>KAS BUVO VERTINTA:</a:t>
            </a:r>
          </a:p>
        </p:txBody>
      </p:sp>
    </p:spTree>
    <p:extLst>
      <p:ext uri="{BB962C8B-B14F-4D97-AF65-F5344CB8AC3E}">
        <p14:creationId xmlns:p14="http://schemas.microsoft.com/office/powerpoint/2010/main" val="562119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BF6407D4-4642-84AA-53F3-42F344CFAB11}"/>
              </a:ext>
            </a:extLst>
          </p:cNvPr>
          <p:cNvSpPr txBox="1"/>
          <p:nvPr/>
        </p:nvSpPr>
        <p:spPr>
          <a:xfrm>
            <a:off x="7896676" y="4323305"/>
            <a:ext cx="4233715" cy="748923"/>
          </a:xfrm>
          <a:prstGeom prst="rect">
            <a:avLst/>
          </a:prstGeom>
          <a:noFill/>
        </p:spPr>
        <p:txBody>
          <a:bodyPr wrap="square">
            <a:spAutoFit/>
          </a:bodyPr>
          <a:lstStyle/>
          <a:p>
            <a:pPr lvl="0">
              <a:spcAft>
                <a:spcPts val="800"/>
              </a:spcAft>
              <a:buClr>
                <a:srgbClr val="009999"/>
              </a:buClr>
              <a:buSzPct val="200000"/>
            </a:pPr>
            <a:r>
              <a:rPr lang="lt-LT">
                <a:solidFill>
                  <a:srgbClr val="009999"/>
                </a:solidFill>
                <a:latin typeface="Arial" panose="020B0604020202020204" pitchFamily="34" charset="0"/>
                <a:cs typeface="Arial" panose="020B0604020202020204" pitchFamily="34" charset="0"/>
              </a:rPr>
              <a:t>Kauno tarptautinė stotis</a:t>
            </a:r>
          </a:p>
          <a:p>
            <a:pPr lvl="0">
              <a:spcAft>
                <a:spcPts val="800"/>
              </a:spcAft>
              <a:buClr>
                <a:srgbClr val="009999"/>
              </a:buClr>
              <a:buSzPct val="200000"/>
            </a:pPr>
            <a:r>
              <a:rPr lang="lt-LT">
                <a:solidFill>
                  <a:srgbClr val="009999"/>
                </a:solidFill>
                <a:latin typeface="Arial" panose="020B0604020202020204" pitchFamily="34" charset="0"/>
                <a:cs typeface="Arial" panose="020B0604020202020204" pitchFamily="34" charset="0"/>
              </a:rPr>
              <a:t>          Vilniaus tarptautinė stotis</a:t>
            </a:r>
            <a:endParaRPr lang="en-US">
              <a:solidFill>
                <a:srgbClr val="009999"/>
              </a:solidFill>
              <a:latin typeface="Arial" panose="020B0604020202020204" pitchFamily="34" charset="0"/>
              <a:cs typeface="Arial" panose="020B0604020202020204" pitchFamily="34" charset="0"/>
            </a:endParaRPr>
          </a:p>
        </p:txBody>
      </p:sp>
      <p:pic>
        <p:nvPicPr>
          <p:cNvPr id="23" name="Picture 22" descr="Logo, company name&#10;&#10;Description automatically generated">
            <a:extLst>
              <a:ext uri="{FF2B5EF4-FFF2-40B4-BE49-F238E27FC236}">
                <a16:creationId xmlns:a16="http://schemas.microsoft.com/office/drawing/2014/main" id="{3A7C582D-B0FB-B3A0-142F-4D2A61BB44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030" t="35690" r="14868" b="37958"/>
          <a:stretch/>
        </p:blipFill>
        <p:spPr bwMode="auto">
          <a:xfrm>
            <a:off x="8524163" y="384421"/>
            <a:ext cx="1686102" cy="482089"/>
          </a:xfrm>
          <a:prstGeom prst="rect">
            <a:avLst/>
          </a:prstGeom>
          <a:noFill/>
          <a:ln>
            <a:noFill/>
          </a:ln>
          <a:extLst>
            <a:ext uri="{53640926-AAD7-44D8-BBD7-CCE9431645EC}">
              <a14:shadowObscured xmlns:a14="http://schemas.microsoft.com/office/drawing/2010/main"/>
            </a:ext>
          </a:extLst>
        </p:spPr>
      </p:pic>
      <p:pic>
        <p:nvPicPr>
          <p:cNvPr id="24" name="Picture 23" descr="Shape&#10;&#10;Description automatically generated with low confidence">
            <a:extLst>
              <a:ext uri="{FF2B5EF4-FFF2-40B4-BE49-F238E27FC236}">
                <a16:creationId xmlns:a16="http://schemas.microsoft.com/office/drawing/2014/main" id="{BA51F126-4084-F681-46FD-A68113E6B5D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0265" y="253456"/>
            <a:ext cx="996636" cy="738986"/>
          </a:xfrm>
          <a:prstGeom prst="rect">
            <a:avLst/>
          </a:prstGeom>
          <a:noFill/>
          <a:ln>
            <a:noFill/>
          </a:ln>
        </p:spPr>
      </p:pic>
      <p:sp>
        <p:nvSpPr>
          <p:cNvPr id="9" name="Rectangle 8">
            <a:extLst>
              <a:ext uri="{FF2B5EF4-FFF2-40B4-BE49-F238E27FC236}">
                <a16:creationId xmlns:a16="http://schemas.microsoft.com/office/drawing/2014/main" id="{5CBD0B8D-84EC-715A-80D9-3367AB557744}"/>
              </a:ext>
            </a:extLst>
          </p:cNvPr>
          <p:cNvSpPr/>
          <p:nvPr/>
        </p:nvSpPr>
        <p:spPr>
          <a:xfrm>
            <a:off x="1155032" y="384422"/>
            <a:ext cx="6098582" cy="477054"/>
          </a:xfrm>
          <a:prstGeom prst="rect">
            <a:avLst/>
          </a:prstGeom>
        </p:spPr>
        <p:txBody>
          <a:bodyPr wrap="square">
            <a:spAutoFit/>
          </a:bodyPr>
          <a:lstStyle/>
          <a:p>
            <a:pPr>
              <a:lnSpc>
                <a:spcPts val="3000"/>
              </a:lnSpc>
            </a:pPr>
            <a:r>
              <a:rPr lang="lt-LT" sz="2800">
                <a:solidFill>
                  <a:schemeClr val="accent6">
                    <a:lumMod val="75000"/>
                  </a:schemeClr>
                </a:solidFill>
                <a:latin typeface="Segoe UI" panose="020B0502040204020203" pitchFamily="34" charset="0"/>
                <a:cs typeface="Segoe UI" panose="020B0502040204020203" pitchFamily="34" charset="0"/>
              </a:rPr>
              <a:t>„RAIL BALTICA“ STOTYS</a:t>
            </a:r>
          </a:p>
        </p:txBody>
      </p:sp>
      <p:sp>
        <p:nvSpPr>
          <p:cNvPr id="12" name="TextBox 11">
            <a:extLst>
              <a:ext uri="{FF2B5EF4-FFF2-40B4-BE49-F238E27FC236}">
                <a16:creationId xmlns:a16="http://schemas.microsoft.com/office/drawing/2014/main" id="{D366993C-1237-3CAF-799A-109F113A96E0}"/>
              </a:ext>
            </a:extLst>
          </p:cNvPr>
          <p:cNvSpPr txBox="1"/>
          <p:nvPr/>
        </p:nvSpPr>
        <p:spPr>
          <a:xfrm>
            <a:off x="7933566" y="1293325"/>
            <a:ext cx="4506219" cy="3026470"/>
          </a:xfrm>
          <a:prstGeom prst="rect">
            <a:avLst/>
          </a:prstGeom>
          <a:noFill/>
        </p:spPr>
        <p:txBody>
          <a:bodyPr wrap="square">
            <a:spAutoFit/>
          </a:bodyPr>
          <a:lstStyle/>
          <a:p>
            <a:pPr lvl="0">
              <a:spcAft>
                <a:spcPts val="800"/>
              </a:spcAft>
              <a:buClr>
                <a:srgbClr val="009999"/>
              </a:buClr>
              <a:buSzPct val="200000"/>
            </a:pPr>
            <a:r>
              <a:rPr lang="lt-LT" b="1">
                <a:latin typeface="Arial" panose="020B0604020202020204" pitchFamily="34" charset="0"/>
                <a:cs typeface="Arial" panose="020B0604020202020204" pitchFamily="34" charset="0"/>
              </a:rPr>
              <a:t>Vaškų keleivinė (pasienio) stotis</a:t>
            </a:r>
            <a:endParaRPr lang="en-US" b="1">
              <a:latin typeface="Arial" panose="020B0604020202020204" pitchFamily="34" charset="0"/>
              <a:cs typeface="Arial" panose="020B0604020202020204" pitchFamily="34" charset="0"/>
            </a:endParaRPr>
          </a:p>
          <a:p>
            <a:pPr lvl="0">
              <a:spcAft>
                <a:spcPts val="800"/>
              </a:spcAft>
              <a:buClr>
                <a:srgbClr val="009999"/>
              </a:buClr>
              <a:buSzPct val="200000"/>
            </a:pPr>
            <a:r>
              <a:rPr lang="lt-LT" b="1">
                <a:latin typeface="Arial" panose="020B0604020202020204" pitchFamily="34" charset="0"/>
                <a:cs typeface="Arial" panose="020B0604020202020204" pitchFamily="34" charset="0"/>
              </a:rPr>
              <a:t>Joniškėlio keleivinė ir prekinė stotis</a:t>
            </a:r>
          </a:p>
          <a:p>
            <a:pPr lvl="0">
              <a:spcAft>
                <a:spcPts val="800"/>
              </a:spcAft>
              <a:buClr>
                <a:srgbClr val="009999"/>
              </a:buClr>
              <a:buSzPct val="200000"/>
            </a:pPr>
            <a:r>
              <a:rPr lang="lt-LT">
                <a:solidFill>
                  <a:srgbClr val="009999"/>
                </a:solidFill>
                <a:latin typeface="Arial" panose="020B0604020202020204" pitchFamily="34" charset="0"/>
                <a:cs typeface="Arial" panose="020B0604020202020204" pitchFamily="34" charset="0"/>
              </a:rPr>
              <a:t>Panevėžio tarptautinė stotis</a:t>
            </a:r>
            <a:endParaRPr lang="en-US">
              <a:solidFill>
                <a:srgbClr val="009999"/>
              </a:solidFill>
              <a:latin typeface="Arial" panose="020B0604020202020204" pitchFamily="34" charset="0"/>
              <a:cs typeface="Arial" panose="020B0604020202020204" pitchFamily="34" charset="0"/>
            </a:endParaRPr>
          </a:p>
          <a:p>
            <a:pPr lvl="0">
              <a:spcAft>
                <a:spcPts val="800"/>
              </a:spcAft>
              <a:buClr>
                <a:srgbClr val="009999"/>
              </a:buClr>
              <a:buSzPct val="200000"/>
            </a:pPr>
            <a:r>
              <a:rPr lang="lt-LT" b="1">
                <a:latin typeface="Arial" panose="020B0604020202020204" pitchFamily="34" charset="0"/>
                <a:cs typeface="Arial" panose="020B0604020202020204" pitchFamily="34" charset="0"/>
              </a:rPr>
              <a:t>Ramygalos keleivinė stotelė</a:t>
            </a:r>
            <a:endParaRPr lang="en-US" b="1">
              <a:latin typeface="Arial" panose="020B0604020202020204" pitchFamily="34" charset="0"/>
              <a:cs typeface="Arial" panose="020B0604020202020204" pitchFamily="34" charset="0"/>
            </a:endParaRPr>
          </a:p>
          <a:p>
            <a:pPr lvl="0">
              <a:spcAft>
                <a:spcPts val="800"/>
              </a:spcAft>
              <a:buClr>
                <a:srgbClr val="009999"/>
              </a:buClr>
              <a:buSzPct val="200000"/>
            </a:pPr>
            <a:r>
              <a:rPr lang="lt-LT" b="1">
                <a:latin typeface="Arial" panose="020B0604020202020204" pitchFamily="34" charset="0"/>
                <a:cs typeface="Arial" panose="020B0604020202020204" pitchFamily="34" charset="0"/>
              </a:rPr>
              <a:t>Pasraučių keleivinė stotelė</a:t>
            </a:r>
            <a:endParaRPr lang="en-US" b="1">
              <a:latin typeface="Arial" panose="020B0604020202020204" pitchFamily="34" charset="0"/>
              <a:cs typeface="Arial" panose="020B0604020202020204" pitchFamily="34" charset="0"/>
            </a:endParaRPr>
          </a:p>
          <a:p>
            <a:pPr lvl="0">
              <a:spcAft>
                <a:spcPts val="800"/>
              </a:spcAft>
              <a:buClr>
                <a:srgbClr val="009999"/>
              </a:buClr>
              <a:buSzPct val="200000"/>
            </a:pPr>
            <a:r>
              <a:rPr lang="lt-LT" b="1">
                <a:latin typeface="Arial" panose="020B0604020202020204" pitchFamily="34" charset="0"/>
                <a:cs typeface="Arial" panose="020B0604020202020204" pitchFamily="34" charset="0"/>
              </a:rPr>
              <a:t>Ručiūnų keleivinė stotelė</a:t>
            </a:r>
          </a:p>
          <a:p>
            <a:pPr lvl="0">
              <a:spcAft>
                <a:spcPts val="800"/>
              </a:spcAft>
              <a:buClr>
                <a:srgbClr val="009999"/>
              </a:buClr>
              <a:buSzPct val="200000"/>
            </a:pPr>
            <a:r>
              <a:rPr lang="lt-LT" b="1">
                <a:latin typeface="Arial" panose="020B0604020202020204" pitchFamily="34" charset="0"/>
                <a:cs typeface="Arial" panose="020B0604020202020204" pitchFamily="34" charset="0"/>
              </a:rPr>
              <a:t>Jonavos prekinė stotis</a:t>
            </a:r>
          </a:p>
          <a:p>
            <a:pPr lvl="0">
              <a:spcAft>
                <a:spcPts val="800"/>
              </a:spcAft>
              <a:buClr>
                <a:srgbClr val="009999"/>
              </a:buClr>
              <a:buSzPct val="200000"/>
            </a:pPr>
            <a:r>
              <a:rPr lang="lt-LT" b="1">
                <a:latin typeface="Arial" panose="020B0604020202020204" pitchFamily="34" charset="0"/>
                <a:cs typeface="Arial" panose="020B0604020202020204" pitchFamily="34" charset="0"/>
              </a:rPr>
              <a:t>Jonavos keleivinė stotelė</a:t>
            </a:r>
            <a:endParaRPr lang="en-US" b="1">
              <a:latin typeface="Arial" panose="020B0604020202020204" pitchFamily="34" charset="0"/>
              <a:cs typeface="Arial" panose="020B0604020202020204" pitchFamily="34" charset="0"/>
            </a:endParaRPr>
          </a:p>
        </p:txBody>
      </p:sp>
      <p:pic>
        <p:nvPicPr>
          <p:cNvPr id="3" name="Picture 2" descr="Map&#10;&#10;Description automatically generated">
            <a:extLst>
              <a:ext uri="{FF2B5EF4-FFF2-40B4-BE49-F238E27FC236}">
                <a16:creationId xmlns:a16="http://schemas.microsoft.com/office/drawing/2014/main" id="{027C1F12-3174-0B41-7485-3438110D97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466" y="861476"/>
            <a:ext cx="7093061" cy="5817607"/>
          </a:xfrm>
          <a:prstGeom prst="rect">
            <a:avLst/>
          </a:prstGeom>
        </p:spPr>
      </p:pic>
      <p:grpSp>
        <p:nvGrpSpPr>
          <p:cNvPr id="30" name="Group 29">
            <a:extLst>
              <a:ext uri="{FF2B5EF4-FFF2-40B4-BE49-F238E27FC236}">
                <a16:creationId xmlns:a16="http://schemas.microsoft.com/office/drawing/2014/main" id="{C1716181-5141-ACE5-CA52-DBE866E8C823}"/>
              </a:ext>
            </a:extLst>
          </p:cNvPr>
          <p:cNvGrpSpPr/>
          <p:nvPr/>
        </p:nvGrpSpPr>
        <p:grpSpPr>
          <a:xfrm>
            <a:off x="7709619" y="1236742"/>
            <a:ext cx="921974" cy="3841793"/>
            <a:chOff x="7709619" y="1236742"/>
            <a:chExt cx="921974" cy="3841793"/>
          </a:xfrm>
        </p:grpSpPr>
        <p:cxnSp>
          <p:nvCxnSpPr>
            <p:cNvPr id="6" name="Straight Connector 5">
              <a:extLst>
                <a:ext uri="{FF2B5EF4-FFF2-40B4-BE49-F238E27FC236}">
                  <a16:creationId xmlns:a16="http://schemas.microsoft.com/office/drawing/2014/main" id="{4392DEA3-0F31-1F16-5A02-79564B7DD30F}"/>
                </a:ext>
              </a:extLst>
            </p:cNvPr>
            <p:cNvCxnSpPr>
              <a:cxnSpLocks/>
            </p:cNvCxnSpPr>
            <p:nvPr/>
          </p:nvCxnSpPr>
          <p:spPr>
            <a:xfrm>
              <a:off x="7821738" y="1236742"/>
              <a:ext cx="0" cy="3835486"/>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C7F0017-8D84-8F77-3203-F60F091F15F1}"/>
                </a:ext>
              </a:extLst>
            </p:cNvPr>
            <p:cNvCxnSpPr>
              <a:cxnSpLocks/>
            </p:cNvCxnSpPr>
            <p:nvPr/>
          </p:nvCxnSpPr>
          <p:spPr>
            <a:xfrm>
              <a:off x="7841618" y="4547370"/>
              <a:ext cx="789975" cy="531165"/>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D384C055-0A34-8AB8-8582-6F41C54C4CBE}"/>
                </a:ext>
              </a:extLst>
            </p:cNvPr>
            <p:cNvSpPr/>
            <p:nvPr/>
          </p:nvSpPr>
          <p:spPr>
            <a:xfrm>
              <a:off x="7746800" y="1401197"/>
              <a:ext cx="149876" cy="149876"/>
            </a:xfrm>
            <a:prstGeom prst="ellips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E962409-BDA9-B393-9159-CD62491D6F0C}"/>
                </a:ext>
              </a:extLst>
            </p:cNvPr>
            <p:cNvSpPr/>
            <p:nvPr/>
          </p:nvSpPr>
          <p:spPr>
            <a:xfrm>
              <a:off x="7746800" y="1772431"/>
              <a:ext cx="149876" cy="149876"/>
            </a:xfrm>
            <a:prstGeom prst="ellips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474214B-B8C4-BD07-C60D-7ADADA9C7CE6}"/>
                </a:ext>
              </a:extLst>
            </p:cNvPr>
            <p:cNvSpPr/>
            <p:nvPr/>
          </p:nvSpPr>
          <p:spPr>
            <a:xfrm>
              <a:off x="7746800" y="2519544"/>
              <a:ext cx="149876" cy="149876"/>
            </a:xfrm>
            <a:prstGeom prst="ellips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2BD1FDA-9AC3-9499-7FC2-56FB688D158F}"/>
                </a:ext>
              </a:extLst>
            </p:cNvPr>
            <p:cNvSpPr/>
            <p:nvPr/>
          </p:nvSpPr>
          <p:spPr>
            <a:xfrm>
              <a:off x="7746800" y="2916557"/>
              <a:ext cx="149876" cy="149876"/>
            </a:xfrm>
            <a:prstGeom prst="ellips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783299E-7D81-D23A-0D1D-1D0109BD626B}"/>
                </a:ext>
              </a:extLst>
            </p:cNvPr>
            <p:cNvSpPr/>
            <p:nvPr/>
          </p:nvSpPr>
          <p:spPr>
            <a:xfrm>
              <a:off x="7746800" y="3292280"/>
              <a:ext cx="149876" cy="149876"/>
            </a:xfrm>
            <a:prstGeom prst="ellips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C0D0719-5857-4296-AD2E-7E1539491410}"/>
                </a:ext>
              </a:extLst>
            </p:cNvPr>
            <p:cNvSpPr/>
            <p:nvPr/>
          </p:nvSpPr>
          <p:spPr>
            <a:xfrm>
              <a:off x="7746800" y="3666805"/>
              <a:ext cx="149876" cy="149876"/>
            </a:xfrm>
            <a:prstGeom prst="ellips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0D7162A-0188-2374-0367-CD5E008DADF3}"/>
                </a:ext>
              </a:extLst>
            </p:cNvPr>
            <p:cNvSpPr/>
            <p:nvPr/>
          </p:nvSpPr>
          <p:spPr>
            <a:xfrm>
              <a:off x="7746800" y="4058397"/>
              <a:ext cx="149876" cy="149876"/>
            </a:xfrm>
            <a:prstGeom prst="ellips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0E1F5668-1CA9-BE16-2136-8B901C700930}"/>
                </a:ext>
              </a:extLst>
            </p:cNvPr>
            <p:cNvSpPr/>
            <p:nvPr/>
          </p:nvSpPr>
          <p:spPr>
            <a:xfrm>
              <a:off x="7709910" y="2118252"/>
              <a:ext cx="223666" cy="223666"/>
            </a:xfrm>
            <a:prstGeom prst="ellipse">
              <a:avLst/>
            </a:prstGeom>
            <a:solidFill>
              <a:srgbClr val="009999"/>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CA82FC8-51E6-5319-FA94-F32C0AC75692}"/>
                </a:ext>
              </a:extLst>
            </p:cNvPr>
            <p:cNvSpPr/>
            <p:nvPr/>
          </p:nvSpPr>
          <p:spPr>
            <a:xfrm>
              <a:off x="7709619" y="4442254"/>
              <a:ext cx="223666" cy="223666"/>
            </a:xfrm>
            <a:prstGeom prst="ellipse">
              <a:avLst/>
            </a:prstGeom>
            <a:solidFill>
              <a:srgbClr val="009999"/>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EF12BED-B114-DCA8-5733-5BB2445103E4}"/>
                </a:ext>
              </a:extLst>
            </p:cNvPr>
            <p:cNvSpPr/>
            <p:nvPr/>
          </p:nvSpPr>
          <p:spPr>
            <a:xfrm>
              <a:off x="8250434" y="4782845"/>
              <a:ext cx="223666" cy="223666"/>
            </a:xfrm>
            <a:prstGeom prst="ellipse">
              <a:avLst/>
            </a:prstGeom>
            <a:solidFill>
              <a:srgbClr val="009999"/>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Graphic 31" descr="Train with solid fill">
            <a:extLst>
              <a:ext uri="{FF2B5EF4-FFF2-40B4-BE49-F238E27FC236}">
                <a16:creationId xmlns:a16="http://schemas.microsoft.com/office/drawing/2014/main" id="{DEC28BA8-7944-3D7F-C9EB-4B95672D9FF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42886" y="4480278"/>
            <a:ext cx="162639" cy="162639"/>
          </a:xfrm>
          <a:prstGeom prst="rect">
            <a:avLst/>
          </a:prstGeom>
        </p:spPr>
      </p:pic>
      <p:pic>
        <p:nvPicPr>
          <p:cNvPr id="33" name="Graphic 32" descr="Train with solid fill">
            <a:extLst>
              <a:ext uri="{FF2B5EF4-FFF2-40B4-BE49-F238E27FC236}">
                <a16:creationId xmlns:a16="http://schemas.microsoft.com/office/drawing/2014/main" id="{6336F1BB-AB80-7DBA-70FC-89264B83B74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86028" y="4813358"/>
            <a:ext cx="162639" cy="162639"/>
          </a:xfrm>
          <a:prstGeom prst="rect">
            <a:avLst/>
          </a:prstGeom>
        </p:spPr>
      </p:pic>
      <p:pic>
        <p:nvPicPr>
          <p:cNvPr id="34" name="Graphic 33" descr="Train with solid fill">
            <a:extLst>
              <a:ext uri="{FF2B5EF4-FFF2-40B4-BE49-F238E27FC236}">
                <a16:creationId xmlns:a16="http://schemas.microsoft.com/office/drawing/2014/main" id="{65EA1C10-06F8-F414-4853-B5B4D0742E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42886" y="2148765"/>
            <a:ext cx="162639" cy="162639"/>
          </a:xfrm>
          <a:prstGeom prst="rect">
            <a:avLst/>
          </a:prstGeom>
        </p:spPr>
      </p:pic>
    </p:spTree>
    <p:extLst>
      <p:ext uri="{BB962C8B-B14F-4D97-AF65-F5344CB8AC3E}">
        <p14:creationId xmlns:p14="http://schemas.microsoft.com/office/powerpoint/2010/main" val="553368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DAD0E9-C3F6-FE6E-1640-4AA7594ECF2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7389" y="1141034"/>
            <a:ext cx="7468854" cy="5277394"/>
          </a:xfrm>
          <a:prstGeom prst="rect">
            <a:avLst/>
          </a:prstGeom>
        </p:spPr>
      </p:pic>
      <p:pic>
        <p:nvPicPr>
          <p:cNvPr id="23" name="Picture 22" descr="Logo, company name&#10;&#10;Description automatically generated">
            <a:extLst>
              <a:ext uri="{FF2B5EF4-FFF2-40B4-BE49-F238E27FC236}">
                <a16:creationId xmlns:a16="http://schemas.microsoft.com/office/drawing/2014/main" id="{3A7C582D-B0FB-B3A0-142F-4D2A61BB44B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030" t="35690" r="14868" b="37958"/>
          <a:stretch/>
        </p:blipFill>
        <p:spPr bwMode="auto">
          <a:xfrm>
            <a:off x="8524163" y="384421"/>
            <a:ext cx="1686102" cy="482089"/>
          </a:xfrm>
          <a:prstGeom prst="rect">
            <a:avLst/>
          </a:prstGeom>
          <a:noFill/>
          <a:ln>
            <a:noFill/>
          </a:ln>
          <a:extLst>
            <a:ext uri="{53640926-AAD7-44D8-BBD7-CCE9431645EC}">
              <a14:shadowObscured xmlns:a14="http://schemas.microsoft.com/office/drawing/2010/main"/>
            </a:ext>
          </a:extLst>
        </p:spPr>
      </p:pic>
      <p:pic>
        <p:nvPicPr>
          <p:cNvPr id="24" name="Picture 23" descr="Shape&#10;&#10;Description automatically generated with low confidence">
            <a:extLst>
              <a:ext uri="{FF2B5EF4-FFF2-40B4-BE49-F238E27FC236}">
                <a16:creationId xmlns:a16="http://schemas.microsoft.com/office/drawing/2014/main" id="{BA51F126-4084-F681-46FD-A68113E6B5D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10265" y="253456"/>
            <a:ext cx="996636" cy="738986"/>
          </a:xfrm>
          <a:prstGeom prst="rect">
            <a:avLst/>
          </a:prstGeom>
          <a:noFill/>
          <a:ln>
            <a:noFill/>
          </a:ln>
        </p:spPr>
      </p:pic>
      <p:sp>
        <p:nvSpPr>
          <p:cNvPr id="9" name="Rectangle 8">
            <a:extLst>
              <a:ext uri="{FF2B5EF4-FFF2-40B4-BE49-F238E27FC236}">
                <a16:creationId xmlns:a16="http://schemas.microsoft.com/office/drawing/2014/main" id="{5CBD0B8D-84EC-715A-80D9-3367AB557744}"/>
              </a:ext>
            </a:extLst>
          </p:cNvPr>
          <p:cNvSpPr/>
          <p:nvPr/>
        </p:nvSpPr>
        <p:spPr>
          <a:xfrm>
            <a:off x="985098" y="384421"/>
            <a:ext cx="7867589" cy="477054"/>
          </a:xfrm>
          <a:prstGeom prst="rect">
            <a:avLst/>
          </a:prstGeom>
        </p:spPr>
        <p:txBody>
          <a:bodyPr wrap="square">
            <a:spAutoFit/>
          </a:bodyPr>
          <a:lstStyle/>
          <a:p>
            <a:pPr>
              <a:lnSpc>
                <a:spcPts val="3000"/>
              </a:lnSpc>
            </a:pPr>
            <a:r>
              <a:rPr lang="lt-LT" sz="2800">
                <a:solidFill>
                  <a:schemeClr val="accent6">
                    <a:lumMod val="75000"/>
                  </a:schemeClr>
                </a:solidFill>
                <a:latin typeface="Segoe UI" panose="020B0502040204020203" pitchFamily="34" charset="0"/>
                <a:cs typeface="Segoe UI" panose="020B0502040204020203" pitchFamily="34" charset="0"/>
              </a:rPr>
              <a:t>Kelionių „</a:t>
            </a:r>
            <a:r>
              <a:rPr lang="lt-LT" sz="2800" dirty="0" err="1">
                <a:solidFill>
                  <a:schemeClr val="accent6">
                    <a:lumMod val="75000"/>
                  </a:schemeClr>
                </a:solidFill>
                <a:latin typeface="Segoe UI" panose="020B0502040204020203" pitchFamily="34" charset="0"/>
                <a:cs typeface="Segoe UI" panose="020B0502040204020203" pitchFamily="34" charset="0"/>
              </a:rPr>
              <a:t>Rail</a:t>
            </a:r>
            <a:r>
              <a:rPr lang="lt-LT" sz="2800">
                <a:solidFill>
                  <a:schemeClr val="accent6">
                    <a:lumMod val="75000"/>
                  </a:schemeClr>
                </a:solidFill>
                <a:latin typeface="Segoe UI" panose="020B0502040204020203" pitchFamily="34" charset="0"/>
                <a:cs typeface="Segoe UI" panose="020B0502040204020203" pitchFamily="34" charset="0"/>
              </a:rPr>
              <a:t> </a:t>
            </a:r>
            <a:r>
              <a:rPr lang="lt-LT" sz="2800" dirty="0" err="1">
                <a:solidFill>
                  <a:schemeClr val="accent6">
                    <a:lumMod val="75000"/>
                  </a:schemeClr>
                </a:solidFill>
                <a:latin typeface="Segoe UI" panose="020B0502040204020203" pitchFamily="34" charset="0"/>
                <a:cs typeface="Segoe UI" panose="020B0502040204020203" pitchFamily="34" charset="0"/>
              </a:rPr>
              <a:t>Baltica</a:t>
            </a:r>
            <a:r>
              <a:rPr lang="lt-LT" sz="2800">
                <a:solidFill>
                  <a:schemeClr val="accent6">
                    <a:lumMod val="75000"/>
                  </a:schemeClr>
                </a:solidFill>
                <a:latin typeface="Segoe UI" panose="020B0502040204020203" pitchFamily="34" charset="0"/>
                <a:cs typeface="Segoe UI" panose="020B0502040204020203" pitchFamily="34" charset="0"/>
              </a:rPr>
              <a:t>“ geležinkeliu </a:t>
            </a:r>
            <a:r>
              <a:rPr lang="lt-LT" sz="2800" dirty="0">
                <a:solidFill>
                  <a:schemeClr val="accent6">
                    <a:lumMod val="75000"/>
                  </a:schemeClr>
                </a:solidFill>
                <a:latin typeface="Segoe UI" panose="020B0502040204020203" pitchFamily="34" charset="0"/>
                <a:cs typeface="Segoe UI" panose="020B0502040204020203" pitchFamily="34" charset="0"/>
              </a:rPr>
              <a:t>rodikliai</a:t>
            </a:r>
            <a:r>
              <a:rPr lang="lt-LT" sz="2800">
                <a:solidFill>
                  <a:schemeClr val="accent6">
                    <a:lumMod val="75000"/>
                  </a:schemeClr>
                </a:solidFill>
                <a:latin typeface="Segoe UI" panose="020B0502040204020203" pitchFamily="34" charset="0"/>
                <a:cs typeface="Segoe UI" panose="020B0502040204020203" pitchFamily="34" charset="0"/>
              </a:rPr>
              <a:t>*</a:t>
            </a:r>
          </a:p>
        </p:txBody>
      </p:sp>
      <p:pic>
        <p:nvPicPr>
          <p:cNvPr id="32" name="Graphic 31" descr="Train with solid fill">
            <a:extLst>
              <a:ext uri="{FF2B5EF4-FFF2-40B4-BE49-F238E27FC236}">
                <a16:creationId xmlns:a16="http://schemas.microsoft.com/office/drawing/2014/main" id="{DEC28BA8-7944-3D7F-C9EB-4B95672D9FF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42886" y="4480278"/>
            <a:ext cx="162639" cy="162639"/>
          </a:xfrm>
          <a:prstGeom prst="rect">
            <a:avLst/>
          </a:prstGeom>
        </p:spPr>
      </p:pic>
      <p:pic>
        <p:nvPicPr>
          <p:cNvPr id="33" name="Graphic 32" descr="Train with solid fill">
            <a:extLst>
              <a:ext uri="{FF2B5EF4-FFF2-40B4-BE49-F238E27FC236}">
                <a16:creationId xmlns:a16="http://schemas.microsoft.com/office/drawing/2014/main" id="{6336F1BB-AB80-7DBA-70FC-89264B83B74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86028" y="4813358"/>
            <a:ext cx="162639" cy="162639"/>
          </a:xfrm>
          <a:prstGeom prst="rect">
            <a:avLst/>
          </a:prstGeom>
        </p:spPr>
      </p:pic>
      <p:pic>
        <p:nvPicPr>
          <p:cNvPr id="34" name="Graphic 33" descr="Train with solid fill">
            <a:extLst>
              <a:ext uri="{FF2B5EF4-FFF2-40B4-BE49-F238E27FC236}">
                <a16:creationId xmlns:a16="http://schemas.microsoft.com/office/drawing/2014/main" id="{65EA1C10-06F8-F414-4853-B5B4D0742E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42886" y="2148765"/>
            <a:ext cx="162639" cy="162639"/>
          </a:xfrm>
          <a:prstGeom prst="rect">
            <a:avLst/>
          </a:prstGeom>
        </p:spPr>
      </p:pic>
      <p:graphicFrame>
        <p:nvGraphicFramePr>
          <p:cNvPr id="5" name="Table 4">
            <a:extLst>
              <a:ext uri="{FF2B5EF4-FFF2-40B4-BE49-F238E27FC236}">
                <a16:creationId xmlns:a16="http://schemas.microsoft.com/office/drawing/2014/main" id="{06F717B2-9E45-765C-67F3-DD5AD9B9903F}"/>
              </a:ext>
            </a:extLst>
          </p:cNvPr>
          <p:cNvGraphicFramePr>
            <a:graphicFrameLocks noGrp="1"/>
          </p:cNvGraphicFramePr>
          <p:nvPr>
            <p:extLst>
              <p:ext uri="{D42A27DB-BD31-4B8C-83A1-F6EECF244321}">
                <p14:modId xmlns:p14="http://schemas.microsoft.com/office/powerpoint/2010/main" val="749933066"/>
              </p:ext>
            </p:extLst>
          </p:nvPr>
        </p:nvGraphicFramePr>
        <p:xfrm>
          <a:off x="5194384" y="1142841"/>
          <a:ext cx="6529168" cy="5298287"/>
        </p:xfrm>
        <a:graphic>
          <a:graphicData uri="http://schemas.openxmlformats.org/drawingml/2006/table">
            <a:tbl>
              <a:tblPr firstRow="1" firstCol="1" bandRow="1"/>
              <a:tblGrid>
                <a:gridCol w="1226151">
                  <a:extLst>
                    <a:ext uri="{9D8B030D-6E8A-4147-A177-3AD203B41FA5}">
                      <a16:colId xmlns:a16="http://schemas.microsoft.com/office/drawing/2014/main" val="2762659476"/>
                    </a:ext>
                  </a:extLst>
                </a:gridCol>
                <a:gridCol w="189610">
                  <a:extLst>
                    <a:ext uri="{9D8B030D-6E8A-4147-A177-3AD203B41FA5}">
                      <a16:colId xmlns:a16="http://schemas.microsoft.com/office/drawing/2014/main" val="1317874915"/>
                    </a:ext>
                  </a:extLst>
                </a:gridCol>
                <a:gridCol w="1415761">
                  <a:extLst>
                    <a:ext uri="{9D8B030D-6E8A-4147-A177-3AD203B41FA5}">
                      <a16:colId xmlns:a16="http://schemas.microsoft.com/office/drawing/2014/main" val="2875721847"/>
                    </a:ext>
                  </a:extLst>
                </a:gridCol>
                <a:gridCol w="1878532">
                  <a:extLst>
                    <a:ext uri="{9D8B030D-6E8A-4147-A177-3AD203B41FA5}">
                      <a16:colId xmlns:a16="http://schemas.microsoft.com/office/drawing/2014/main" val="1568297536"/>
                    </a:ext>
                  </a:extLst>
                </a:gridCol>
                <a:gridCol w="1819114">
                  <a:extLst>
                    <a:ext uri="{9D8B030D-6E8A-4147-A177-3AD203B41FA5}">
                      <a16:colId xmlns:a16="http://schemas.microsoft.com/office/drawing/2014/main" val="161907399"/>
                    </a:ext>
                  </a:extLst>
                </a:gridCol>
              </a:tblGrid>
              <a:tr h="266545">
                <a:tc gridSpan="5">
                  <a:txBody>
                    <a:bodyPr/>
                    <a:lstStyle/>
                    <a:p>
                      <a:pPr algn="l" fontAlgn="t">
                        <a:lnSpc>
                          <a:spcPct val="107000"/>
                        </a:lnSpc>
                        <a:spcBef>
                          <a:spcPts val="0"/>
                        </a:spcBef>
                        <a:spcAft>
                          <a:spcPts val="800"/>
                        </a:spcAft>
                      </a:pPr>
                      <a:r>
                        <a:rPr lang="lt-LT" sz="1400" b="1" i="0" u="none" strike="noStrike">
                          <a:effectLst/>
                          <a:latin typeface="Calibri" panose="020F0502020204030204" pitchFamily="34" charset="0"/>
                          <a:ea typeface="Calibri" panose="020F0502020204030204" pitchFamily="34" charset="0"/>
                          <a:cs typeface="Times New Roman" panose="02020603050405020304" pitchFamily="18" charset="0"/>
                        </a:rPr>
                        <a:t>Važiavimo laikas tarp tarptautinių stočių</a:t>
                      </a:r>
                      <a:endParaRPr lang="lt-LT" sz="1400" b="0" i="0" u="none" strike="noStrike" dirty="0">
                        <a:effectLst/>
                        <a:latin typeface="Arial" panose="020B0604020202020204" pitchFamily="34" charset="0"/>
                      </a:endParaRPr>
                    </a:p>
                  </a:txBody>
                  <a:tcPr marL="59158" marR="59158" marT="29579" marB="295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tc>
                <a:extLst>
                  <a:ext uri="{0D108BD9-81ED-4DB2-BD59-A6C34878D82A}">
                    <a16:rowId xmlns:a16="http://schemas.microsoft.com/office/drawing/2014/main" val="1745504941"/>
                  </a:ext>
                </a:extLst>
              </a:tr>
              <a:tr h="540022">
                <a:tc>
                  <a:txBody>
                    <a:bodyPr/>
                    <a:lstStyle/>
                    <a:p>
                      <a:pPr algn="l" fontAlgn="t">
                        <a:lnSpc>
                          <a:spcPct val="107000"/>
                        </a:lnSpc>
                        <a:spcBef>
                          <a:spcPts val="0"/>
                        </a:spcBef>
                        <a:spcAft>
                          <a:spcPts val="800"/>
                        </a:spcAft>
                      </a:pPr>
                      <a:r>
                        <a:rPr lang="lt-LT" sz="1600" b="0" i="0" u="none" strike="noStrike">
                          <a:effectLst/>
                          <a:latin typeface="Calibri" panose="020F0502020204030204" pitchFamily="34" charset="0"/>
                          <a:ea typeface="Calibri" panose="020F0502020204030204" pitchFamily="34" charset="0"/>
                          <a:cs typeface="Times New Roman" panose="02020603050405020304" pitchFamily="18" charset="0"/>
                        </a:rPr>
                        <a:t>Panevėžys</a:t>
                      </a:r>
                      <a:endParaRPr lang="lt-LT" sz="16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fontAlgn="t">
                        <a:lnSpc>
                          <a:spcPct val="107000"/>
                        </a:lnSpc>
                        <a:spcBef>
                          <a:spcPts val="0"/>
                        </a:spcBef>
                        <a:spcAft>
                          <a:spcPts val="800"/>
                        </a:spcAft>
                      </a:pPr>
                      <a:r>
                        <a:rPr lang="lt-LT" sz="1600" b="0" i="0" u="none" strike="noStrike">
                          <a:effectLst/>
                          <a:latin typeface="Calibri" panose="020F0502020204030204" pitchFamily="34" charset="0"/>
                          <a:ea typeface="Calibri" panose="020F0502020204030204" pitchFamily="34" charset="0"/>
                          <a:cs typeface="Times New Roman" panose="02020603050405020304" pitchFamily="18" charset="0"/>
                        </a:rPr>
                        <a:t>Rygos oro uostas</a:t>
                      </a:r>
                      <a:endParaRPr lang="lt-LT" sz="16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fontAlgn="t">
                        <a:lnSpc>
                          <a:spcPct val="107000"/>
                        </a:lnSpc>
                        <a:spcBef>
                          <a:spcPts val="0"/>
                        </a:spcBef>
                        <a:spcAft>
                          <a:spcPts val="800"/>
                        </a:spcAft>
                      </a:pPr>
                      <a:r>
                        <a:rPr lang="lt-LT" sz="1600" b="0" i="0" u="none" strike="noStrike">
                          <a:effectLst/>
                          <a:latin typeface="Calibri" panose="020F0502020204030204" pitchFamily="34" charset="0"/>
                          <a:ea typeface="Calibri" panose="020F0502020204030204" pitchFamily="34" charset="0"/>
                          <a:cs typeface="Times New Roman" panose="02020603050405020304" pitchFamily="18" charset="0"/>
                        </a:rPr>
                        <a:t>Rygos oro uostas</a:t>
                      </a:r>
                      <a:endParaRPr lang="lt-LT" sz="16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fontAlgn="t">
                        <a:lnSpc>
                          <a:spcPct val="100000"/>
                        </a:lnSpc>
                        <a:spcBef>
                          <a:spcPts val="0"/>
                        </a:spcBef>
                        <a:spcAft>
                          <a:spcPts val="0"/>
                        </a:spcAft>
                      </a:pPr>
                      <a:r>
                        <a:rPr lang="lt-LT" sz="1000" b="0" i="0" u="none" strike="noStrike">
                          <a:effectLst/>
                          <a:latin typeface="Calibri" panose="020F0502020204030204" pitchFamily="34" charset="0"/>
                          <a:ea typeface="Calibri" panose="020F0502020204030204" pitchFamily="34" charset="0"/>
                          <a:cs typeface="Times New Roman" panose="02020603050405020304" pitchFamily="18" charset="0"/>
                        </a:rPr>
                        <a:t>45–48 min. greituoju traukiniu </a:t>
                      </a:r>
                      <a:endParaRPr lang="lt-LT" sz="1000" b="0" i="0" u="none" strike="noStrike">
                        <a:effectLst/>
                        <a:latin typeface="Arial" panose="020B0604020202020204" pitchFamily="34" charset="0"/>
                      </a:endParaRPr>
                    </a:p>
                    <a:p>
                      <a:pPr algn="l" fontAlgn="t">
                        <a:lnSpc>
                          <a:spcPct val="100000"/>
                        </a:lnSpc>
                        <a:spcBef>
                          <a:spcPts val="0"/>
                        </a:spcBef>
                        <a:spcAft>
                          <a:spcPts val="0"/>
                        </a:spcAft>
                      </a:pPr>
                      <a:r>
                        <a:rPr lang="lt-LT" sz="1000" b="0" i="0" u="none" strike="noStrike">
                          <a:effectLst/>
                          <a:latin typeface="Calibri" panose="020F0502020204030204" pitchFamily="34" charset="0"/>
                          <a:ea typeface="Calibri" panose="020F0502020204030204" pitchFamily="34" charset="0"/>
                          <a:cs typeface="Times New Roman" panose="02020603050405020304" pitchFamily="18" charset="0"/>
                        </a:rPr>
                        <a:t>1 val. 15 min. regioniniu traukiniu </a:t>
                      </a:r>
                      <a:endParaRPr lang="lt-LT" sz="1000" b="0" i="0" u="none" strike="noStrike">
                        <a:effectLst/>
                        <a:latin typeface="Arial" panose="020B0604020202020204" pitchFamily="34" charset="0"/>
                      </a:endParaRPr>
                    </a:p>
                    <a:p>
                      <a:pPr algn="l" fontAlgn="t">
                        <a:lnSpc>
                          <a:spcPct val="100000"/>
                        </a:lnSpc>
                        <a:spcBef>
                          <a:spcPts val="0"/>
                        </a:spcBef>
                        <a:spcAft>
                          <a:spcPts val="0"/>
                        </a:spcAft>
                      </a:pPr>
                      <a:r>
                        <a:rPr lang="lt-LT" sz="1000" b="0" i="0" u="none" strike="noStrike">
                          <a:effectLst/>
                          <a:latin typeface="Calibri" panose="020F0502020204030204" pitchFamily="34" charset="0"/>
                          <a:ea typeface="Calibri" panose="020F0502020204030204" pitchFamily="34" charset="0"/>
                          <a:cs typeface="Times New Roman" panose="02020603050405020304" pitchFamily="18" charset="0"/>
                        </a:rPr>
                        <a:t>2 val. 10 min. automobiliu</a:t>
                      </a:r>
                      <a:endParaRPr lang="lt-LT" sz="1000" b="0" i="0" u="none" strike="noStrike" dirty="0">
                        <a:effectLst/>
                        <a:latin typeface="Arial" panose="020B0604020202020204" pitchFamily="34" charset="0"/>
                      </a:endParaRPr>
                    </a:p>
                  </a:txBody>
                  <a:tcPr marL="59158" marR="59158" marT="29579" marB="295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lt-LT"/>
                    </a:p>
                  </a:txBody>
                  <a:tcPr/>
                </a:tc>
                <a:extLst>
                  <a:ext uri="{0D108BD9-81ED-4DB2-BD59-A6C34878D82A}">
                    <a16:rowId xmlns:a16="http://schemas.microsoft.com/office/drawing/2014/main" val="2707189442"/>
                  </a:ext>
                </a:extLst>
              </a:tr>
              <a:tr h="540022">
                <a:tc>
                  <a:txBody>
                    <a:bodyPr/>
                    <a:lstStyle/>
                    <a:p>
                      <a:pPr algn="l" fontAlgn="t">
                        <a:lnSpc>
                          <a:spcPct val="107000"/>
                        </a:lnSpc>
                        <a:spcBef>
                          <a:spcPts val="0"/>
                        </a:spcBef>
                        <a:spcAft>
                          <a:spcPts val="800"/>
                        </a:spcAft>
                      </a:pPr>
                      <a:r>
                        <a:rPr lang="lt-LT" sz="1600" b="0" i="0" u="none" strike="noStrike">
                          <a:effectLst/>
                          <a:latin typeface="Calibri" panose="020F0502020204030204" pitchFamily="34" charset="0"/>
                          <a:ea typeface="Calibri" panose="020F0502020204030204" pitchFamily="34" charset="0"/>
                          <a:cs typeface="Times New Roman" panose="02020603050405020304" pitchFamily="18" charset="0"/>
                        </a:rPr>
                        <a:t>Panevėžys</a:t>
                      </a:r>
                      <a:endParaRPr lang="lt-LT" sz="16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fontAlgn="t">
                        <a:lnSpc>
                          <a:spcPct val="107000"/>
                        </a:lnSpc>
                        <a:spcBef>
                          <a:spcPts val="0"/>
                        </a:spcBef>
                        <a:spcAft>
                          <a:spcPts val="800"/>
                        </a:spcAft>
                      </a:pPr>
                      <a:r>
                        <a:rPr lang="lt-LT" sz="1600" b="0" i="0" u="none" strike="noStrike">
                          <a:effectLst/>
                          <a:latin typeface="Calibri" panose="020F0502020204030204" pitchFamily="34" charset="0"/>
                          <a:ea typeface="Calibri" panose="020F0502020204030204" pitchFamily="34" charset="0"/>
                          <a:cs typeface="Times New Roman" panose="02020603050405020304" pitchFamily="18" charset="0"/>
                        </a:rPr>
                        <a:t>Kaunas</a:t>
                      </a:r>
                      <a:endParaRPr lang="lt-LT" sz="16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fontAlgn="t">
                        <a:lnSpc>
                          <a:spcPct val="107000"/>
                        </a:lnSpc>
                        <a:spcBef>
                          <a:spcPts val="0"/>
                        </a:spcBef>
                        <a:spcAft>
                          <a:spcPts val="800"/>
                        </a:spcAft>
                      </a:pPr>
                      <a:r>
                        <a:rPr lang="lt-LT" sz="1600" b="0" i="0" u="none" strike="noStrike">
                          <a:effectLst/>
                          <a:latin typeface="Calibri" panose="020F0502020204030204" pitchFamily="34" charset="0"/>
                          <a:ea typeface="Calibri" panose="020F0502020204030204" pitchFamily="34" charset="0"/>
                          <a:cs typeface="Times New Roman" panose="02020603050405020304" pitchFamily="18" charset="0"/>
                        </a:rPr>
                        <a:t>Kaunas</a:t>
                      </a:r>
                      <a:endParaRPr lang="lt-LT" sz="16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fontAlgn="t">
                        <a:lnSpc>
                          <a:spcPct val="100000"/>
                        </a:lnSpc>
                        <a:spcBef>
                          <a:spcPts val="0"/>
                        </a:spcBef>
                        <a:spcAft>
                          <a:spcPts val="0"/>
                        </a:spcAft>
                      </a:pPr>
                      <a:r>
                        <a:rPr lang="lt-LT" sz="1000" b="0" i="0" u="none" strike="noStrike">
                          <a:effectLst/>
                          <a:latin typeface="Calibri" panose="020F0502020204030204" pitchFamily="34" charset="0"/>
                          <a:ea typeface="Calibri" panose="020F0502020204030204" pitchFamily="34" charset="0"/>
                          <a:cs typeface="Times New Roman" panose="02020603050405020304" pitchFamily="18" charset="0"/>
                        </a:rPr>
                        <a:t>37–41 min. greituoju traukiniu</a:t>
                      </a:r>
                    </a:p>
                    <a:p>
                      <a:pPr algn="l" fontAlgn="t">
                        <a:lnSpc>
                          <a:spcPct val="100000"/>
                        </a:lnSpc>
                        <a:spcBef>
                          <a:spcPts val="0"/>
                        </a:spcBef>
                        <a:spcAft>
                          <a:spcPts val="0"/>
                        </a:spcAft>
                      </a:pPr>
                      <a:r>
                        <a:rPr lang="lt-LT" sz="1000" b="0" i="0" u="none" strike="noStrike">
                          <a:effectLst/>
                          <a:latin typeface="Calibri" panose="020F0502020204030204" pitchFamily="34" charset="0"/>
                          <a:ea typeface="Calibri" panose="020F0502020204030204" pitchFamily="34" charset="0"/>
                          <a:cs typeface="Times New Roman" panose="02020603050405020304" pitchFamily="18" charset="0"/>
                        </a:rPr>
                        <a:t>~58 min. regioniniu traukiniu </a:t>
                      </a:r>
                      <a:endParaRPr lang="lt-LT" sz="1000" b="0" i="0" u="none" strike="noStrike">
                        <a:effectLst/>
                        <a:latin typeface="Arial" panose="020B0604020202020204" pitchFamily="34" charset="0"/>
                      </a:endParaRPr>
                    </a:p>
                    <a:p>
                      <a:pPr algn="l" fontAlgn="t">
                        <a:lnSpc>
                          <a:spcPct val="100000"/>
                        </a:lnSpc>
                        <a:spcBef>
                          <a:spcPts val="0"/>
                        </a:spcBef>
                        <a:spcAft>
                          <a:spcPts val="0"/>
                        </a:spcAft>
                      </a:pPr>
                      <a:r>
                        <a:rPr lang="lt-LT" sz="1000" b="0" i="0" u="none" strike="noStrike">
                          <a:effectLst/>
                          <a:latin typeface="Calibri" panose="020F0502020204030204" pitchFamily="34" charset="0"/>
                          <a:ea typeface="Calibri" panose="020F0502020204030204" pitchFamily="34" charset="0"/>
                          <a:cs typeface="Times New Roman" panose="02020603050405020304" pitchFamily="18" charset="0"/>
                        </a:rPr>
                        <a:t>1 val. 28 min. automobiliu</a:t>
                      </a:r>
                      <a:endParaRPr lang="lt-LT" sz="1000" b="0" i="0" u="none" strike="noStrike" dirty="0">
                        <a:effectLst/>
                        <a:latin typeface="Arial" panose="020B0604020202020204" pitchFamily="34" charset="0"/>
                      </a:endParaRPr>
                    </a:p>
                  </a:txBody>
                  <a:tcPr marL="59158" marR="59158" marT="29579" marB="295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lt-LT"/>
                    </a:p>
                  </a:txBody>
                  <a:tcPr/>
                </a:tc>
                <a:extLst>
                  <a:ext uri="{0D108BD9-81ED-4DB2-BD59-A6C34878D82A}">
                    <a16:rowId xmlns:a16="http://schemas.microsoft.com/office/drawing/2014/main" val="3975861099"/>
                  </a:ext>
                </a:extLst>
              </a:tr>
              <a:tr h="540022">
                <a:tc>
                  <a:txBody>
                    <a:bodyPr/>
                    <a:lstStyle/>
                    <a:p>
                      <a:pPr algn="l" fontAlgn="t">
                        <a:lnSpc>
                          <a:spcPct val="107000"/>
                        </a:lnSpc>
                        <a:spcBef>
                          <a:spcPts val="0"/>
                        </a:spcBef>
                        <a:spcAft>
                          <a:spcPts val="800"/>
                        </a:spcAft>
                      </a:pPr>
                      <a:r>
                        <a:rPr lang="lt-LT" sz="1600" b="0" i="0" u="none" strike="noStrike">
                          <a:effectLst/>
                          <a:latin typeface="Calibri" panose="020F0502020204030204" pitchFamily="34" charset="0"/>
                          <a:ea typeface="Calibri" panose="020F0502020204030204" pitchFamily="34" charset="0"/>
                          <a:cs typeface="Times New Roman" panose="02020603050405020304" pitchFamily="18" charset="0"/>
                        </a:rPr>
                        <a:t>Panevėžys</a:t>
                      </a:r>
                      <a:endParaRPr lang="lt-LT" sz="16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fontAlgn="t">
                        <a:lnSpc>
                          <a:spcPct val="107000"/>
                        </a:lnSpc>
                        <a:spcBef>
                          <a:spcPts val="0"/>
                        </a:spcBef>
                        <a:spcAft>
                          <a:spcPts val="800"/>
                        </a:spcAft>
                      </a:pPr>
                      <a:r>
                        <a:rPr lang="lt-LT" sz="1600" b="0" i="0" u="none" strike="noStrike">
                          <a:effectLst/>
                          <a:latin typeface="Calibri" panose="020F0502020204030204" pitchFamily="34" charset="0"/>
                          <a:ea typeface="Calibri" panose="020F0502020204030204" pitchFamily="34" charset="0"/>
                          <a:cs typeface="Times New Roman" panose="02020603050405020304" pitchFamily="18" charset="0"/>
                        </a:rPr>
                        <a:t>Vilnius</a:t>
                      </a:r>
                      <a:endParaRPr lang="lt-LT" sz="16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fontAlgn="t">
                        <a:lnSpc>
                          <a:spcPct val="107000"/>
                        </a:lnSpc>
                        <a:spcBef>
                          <a:spcPts val="0"/>
                        </a:spcBef>
                        <a:spcAft>
                          <a:spcPts val="800"/>
                        </a:spcAft>
                      </a:pPr>
                      <a:r>
                        <a:rPr lang="lt-LT" sz="1600" b="0" i="0" u="none" strike="noStrike">
                          <a:effectLst/>
                          <a:latin typeface="Calibri" panose="020F0502020204030204" pitchFamily="34" charset="0"/>
                          <a:ea typeface="Calibri" panose="020F0502020204030204" pitchFamily="34" charset="0"/>
                          <a:cs typeface="Times New Roman" panose="02020603050405020304" pitchFamily="18" charset="0"/>
                        </a:rPr>
                        <a:t>Vilnius</a:t>
                      </a:r>
                      <a:endParaRPr lang="lt-LT" sz="16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fontAlgn="t">
                        <a:lnSpc>
                          <a:spcPct val="100000"/>
                        </a:lnSpc>
                        <a:spcBef>
                          <a:spcPts val="0"/>
                        </a:spcBef>
                        <a:spcAft>
                          <a:spcPts val="0"/>
                        </a:spcAft>
                      </a:pPr>
                      <a:r>
                        <a:rPr lang="lt-LT" sz="1000" b="0" i="0" u="none" strike="noStrike">
                          <a:effectLst/>
                          <a:latin typeface="Calibri" panose="020F0502020204030204" pitchFamily="34" charset="0"/>
                          <a:ea typeface="Calibri" panose="020F0502020204030204" pitchFamily="34" charset="0"/>
                          <a:cs typeface="Times New Roman" panose="02020603050405020304" pitchFamily="18" charset="0"/>
                        </a:rPr>
                        <a:t>60–65 min. greituoju traukiniu </a:t>
                      </a:r>
                      <a:endParaRPr lang="lt-LT" sz="1000" b="0" i="0" u="none" strike="noStrike">
                        <a:effectLst/>
                        <a:latin typeface="Arial" panose="020B0604020202020204" pitchFamily="34" charset="0"/>
                      </a:endParaRPr>
                    </a:p>
                    <a:p>
                      <a:pPr algn="l" fontAlgn="t">
                        <a:lnSpc>
                          <a:spcPct val="100000"/>
                        </a:lnSpc>
                        <a:spcBef>
                          <a:spcPts val="0"/>
                        </a:spcBef>
                        <a:spcAft>
                          <a:spcPts val="0"/>
                        </a:spcAft>
                      </a:pPr>
                      <a:r>
                        <a:rPr lang="lt-LT" sz="1000" b="0" i="0" u="none" strike="noStrike">
                          <a:effectLst/>
                          <a:latin typeface="Calibri" panose="020F0502020204030204" pitchFamily="34" charset="0"/>
                          <a:ea typeface="Calibri" panose="020F0502020204030204" pitchFamily="34" charset="0"/>
                          <a:cs typeface="Times New Roman" panose="02020603050405020304" pitchFamily="18" charset="0"/>
                        </a:rPr>
                        <a:t>1 val. 35 min. regioniniu traukiniu </a:t>
                      </a:r>
                    </a:p>
                    <a:p>
                      <a:pPr algn="l" fontAlgn="t">
                        <a:lnSpc>
                          <a:spcPct val="100000"/>
                        </a:lnSpc>
                        <a:spcBef>
                          <a:spcPts val="0"/>
                        </a:spcBef>
                        <a:spcAft>
                          <a:spcPts val="0"/>
                        </a:spcAft>
                      </a:pPr>
                      <a:r>
                        <a:rPr lang="lt-LT" sz="1000" b="0" i="0" u="none" strike="noStrike">
                          <a:effectLst/>
                          <a:latin typeface="Calibri" panose="020F0502020204030204" pitchFamily="34" charset="0"/>
                          <a:ea typeface="Calibri" panose="020F0502020204030204" pitchFamily="34" charset="0"/>
                          <a:cs typeface="Times New Roman" panose="02020603050405020304" pitchFamily="18" charset="0"/>
                        </a:rPr>
                        <a:t>1 val. 34 min. automobiliu</a:t>
                      </a:r>
                      <a:endParaRPr lang="lt-LT" sz="1000" b="0" i="0" u="none" strike="noStrike" dirty="0">
                        <a:effectLst/>
                        <a:latin typeface="Arial" panose="020B0604020202020204" pitchFamily="34" charset="0"/>
                      </a:endParaRPr>
                    </a:p>
                  </a:txBody>
                  <a:tcPr marL="59158" marR="59158" marT="29579" marB="295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lt-LT"/>
                    </a:p>
                  </a:txBody>
                  <a:tcPr/>
                </a:tc>
                <a:extLst>
                  <a:ext uri="{0D108BD9-81ED-4DB2-BD59-A6C34878D82A}">
                    <a16:rowId xmlns:a16="http://schemas.microsoft.com/office/drawing/2014/main" val="4022234689"/>
                  </a:ext>
                </a:extLst>
              </a:tr>
              <a:tr h="540022">
                <a:tc>
                  <a:txBody>
                    <a:bodyPr/>
                    <a:lstStyle/>
                    <a:p>
                      <a:pPr algn="l" fontAlgn="t">
                        <a:lnSpc>
                          <a:spcPct val="107000"/>
                        </a:lnSpc>
                        <a:spcBef>
                          <a:spcPts val="0"/>
                        </a:spcBef>
                        <a:spcAft>
                          <a:spcPts val="800"/>
                        </a:spcAft>
                      </a:pPr>
                      <a:r>
                        <a:rPr lang="lt-LT" sz="1600" b="0" i="0" u="none" strike="noStrike">
                          <a:effectLst/>
                          <a:latin typeface="Calibri" panose="020F0502020204030204" pitchFamily="34" charset="0"/>
                          <a:ea typeface="Calibri" panose="020F0502020204030204" pitchFamily="34" charset="0"/>
                          <a:cs typeface="Times New Roman" panose="02020603050405020304" pitchFamily="18" charset="0"/>
                        </a:rPr>
                        <a:t>Kaunas</a:t>
                      </a:r>
                      <a:endParaRPr lang="lt-LT" sz="16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fontAlgn="t">
                        <a:lnSpc>
                          <a:spcPct val="107000"/>
                        </a:lnSpc>
                        <a:spcBef>
                          <a:spcPts val="0"/>
                        </a:spcBef>
                        <a:spcAft>
                          <a:spcPts val="800"/>
                        </a:spcAft>
                      </a:pPr>
                      <a:r>
                        <a:rPr lang="lt-LT" sz="1600" b="0" i="0" u="none" strike="noStrike">
                          <a:effectLst/>
                          <a:latin typeface="Calibri" panose="020F0502020204030204" pitchFamily="34" charset="0"/>
                          <a:ea typeface="Calibri" panose="020F0502020204030204" pitchFamily="34" charset="0"/>
                          <a:cs typeface="Times New Roman" panose="02020603050405020304" pitchFamily="18" charset="0"/>
                        </a:rPr>
                        <a:t>Vilnius</a:t>
                      </a:r>
                      <a:endParaRPr lang="lt-LT" sz="16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fontAlgn="t">
                        <a:lnSpc>
                          <a:spcPct val="107000"/>
                        </a:lnSpc>
                        <a:spcBef>
                          <a:spcPts val="0"/>
                        </a:spcBef>
                        <a:spcAft>
                          <a:spcPts val="800"/>
                        </a:spcAft>
                      </a:pPr>
                      <a:r>
                        <a:rPr lang="lt-LT" sz="1600" b="0" i="0" u="none" strike="noStrike">
                          <a:effectLst/>
                          <a:latin typeface="Calibri" panose="020F0502020204030204" pitchFamily="34" charset="0"/>
                          <a:ea typeface="Calibri" panose="020F0502020204030204" pitchFamily="34" charset="0"/>
                          <a:cs typeface="Times New Roman" panose="02020603050405020304" pitchFamily="18" charset="0"/>
                        </a:rPr>
                        <a:t>Vilnius</a:t>
                      </a:r>
                      <a:endParaRPr lang="lt-LT" sz="16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fontAlgn="t">
                        <a:lnSpc>
                          <a:spcPct val="100000"/>
                        </a:lnSpc>
                        <a:spcBef>
                          <a:spcPts val="0"/>
                        </a:spcBef>
                        <a:spcAft>
                          <a:spcPts val="0"/>
                        </a:spcAft>
                      </a:pPr>
                      <a:r>
                        <a:rPr lang="lt-LT" sz="1000" b="0" i="0" u="none" strike="noStrike">
                          <a:effectLst/>
                          <a:latin typeface="Calibri" panose="020F0502020204030204" pitchFamily="34" charset="0"/>
                          <a:ea typeface="Calibri" panose="020F0502020204030204" pitchFamily="34" charset="0"/>
                          <a:cs typeface="Times New Roman" panose="02020603050405020304" pitchFamily="18" charset="0"/>
                        </a:rPr>
                        <a:t>36–41 min. greituoju traukiniu </a:t>
                      </a:r>
                    </a:p>
                    <a:p>
                      <a:pPr algn="l" fontAlgn="t">
                        <a:lnSpc>
                          <a:spcPct val="100000"/>
                        </a:lnSpc>
                        <a:spcBef>
                          <a:spcPts val="0"/>
                        </a:spcBef>
                        <a:spcAft>
                          <a:spcPts val="0"/>
                        </a:spcAft>
                      </a:pPr>
                      <a:r>
                        <a:rPr lang="lt-LT" sz="1000" b="0" i="0" u="none" strike="noStrike">
                          <a:effectLst/>
                          <a:latin typeface="Calibri" panose="020F0502020204030204" pitchFamily="34" charset="0"/>
                          <a:ea typeface="Calibri" panose="020F0502020204030204" pitchFamily="34" charset="0"/>
                          <a:cs typeface="Times New Roman" panose="02020603050405020304" pitchFamily="18" charset="0"/>
                        </a:rPr>
                        <a:t>~57 min. regioniniu traukiniu </a:t>
                      </a:r>
                    </a:p>
                    <a:p>
                      <a:pPr algn="l" fontAlgn="t">
                        <a:lnSpc>
                          <a:spcPct val="100000"/>
                        </a:lnSpc>
                        <a:spcBef>
                          <a:spcPts val="0"/>
                        </a:spcBef>
                        <a:spcAft>
                          <a:spcPts val="0"/>
                        </a:spcAft>
                      </a:pPr>
                      <a:r>
                        <a:rPr lang="lt-LT" sz="1000" b="0" i="0" u="none" strike="noStrike">
                          <a:effectLst/>
                          <a:latin typeface="Calibri" panose="020F0502020204030204" pitchFamily="34" charset="0"/>
                          <a:ea typeface="Calibri" panose="020F0502020204030204" pitchFamily="34" charset="0"/>
                          <a:cs typeface="Times New Roman" panose="02020603050405020304" pitchFamily="18" charset="0"/>
                        </a:rPr>
                        <a:t>1 val. 24 min. automobiliu</a:t>
                      </a:r>
                      <a:endParaRPr lang="lt-LT" sz="1000" b="0" i="0" u="none" strike="noStrike" dirty="0">
                        <a:effectLst/>
                        <a:latin typeface="Arial" panose="020B0604020202020204" pitchFamily="34" charset="0"/>
                      </a:endParaRPr>
                    </a:p>
                  </a:txBody>
                  <a:tcPr marL="59158" marR="59158" marT="29579" marB="295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lt-LT"/>
                    </a:p>
                  </a:txBody>
                  <a:tcPr/>
                </a:tc>
                <a:extLst>
                  <a:ext uri="{0D108BD9-81ED-4DB2-BD59-A6C34878D82A}">
                    <a16:rowId xmlns:a16="http://schemas.microsoft.com/office/drawing/2014/main" val="1359963896"/>
                  </a:ext>
                </a:extLst>
              </a:tr>
              <a:tr h="380638">
                <a:tc>
                  <a:txBody>
                    <a:bodyPr/>
                    <a:lstStyle/>
                    <a:p>
                      <a:pPr algn="l" fontAlgn="t">
                        <a:lnSpc>
                          <a:spcPct val="107000"/>
                        </a:lnSpc>
                        <a:spcBef>
                          <a:spcPts val="0"/>
                        </a:spcBef>
                        <a:spcAft>
                          <a:spcPts val="800"/>
                        </a:spcAft>
                      </a:pPr>
                      <a:r>
                        <a:rPr lang="lt-LT" sz="1600" b="0" i="0" u="none" strike="noStrike">
                          <a:effectLst/>
                          <a:latin typeface="Calibri" panose="020F0502020204030204" pitchFamily="34" charset="0"/>
                          <a:ea typeface="Calibri" panose="020F0502020204030204" pitchFamily="34" charset="0"/>
                          <a:cs typeface="Times New Roman" panose="02020603050405020304" pitchFamily="18" charset="0"/>
                        </a:rPr>
                        <a:t>Kaunas</a:t>
                      </a:r>
                      <a:endParaRPr lang="lt-LT" sz="16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fontAlgn="t">
                        <a:lnSpc>
                          <a:spcPct val="107000"/>
                        </a:lnSpc>
                        <a:spcBef>
                          <a:spcPts val="0"/>
                        </a:spcBef>
                        <a:spcAft>
                          <a:spcPts val="800"/>
                        </a:spcAft>
                      </a:pPr>
                      <a:r>
                        <a:rPr lang="lt-LT" sz="1600" b="0" i="0" u="none" strike="noStrike">
                          <a:effectLst/>
                          <a:latin typeface="Calibri" panose="020F0502020204030204" pitchFamily="34" charset="0"/>
                          <a:ea typeface="Calibri" panose="020F0502020204030204" pitchFamily="34" charset="0"/>
                          <a:cs typeface="Times New Roman" panose="02020603050405020304" pitchFamily="18" charset="0"/>
                        </a:rPr>
                        <a:t>Varšuva</a:t>
                      </a:r>
                      <a:endParaRPr lang="lt-LT" sz="16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fontAlgn="t">
                        <a:lnSpc>
                          <a:spcPct val="107000"/>
                        </a:lnSpc>
                        <a:spcBef>
                          <a:spcPts val="0"/>
                        </a:spcBef>
                        <a:spcAft>
                          <a:spcPts val="800"/>
                        </a:spcAft>
                      </a:pPr>
                      <a:r>
                        <a:rPr lang="lt-LT" sz="1600" b="0" i="0" u="none" strike="noStrike">
                          <a:effectLst/>
                          <a:latin typeface="Calibri" panose="020F0502020204030204" pitchFamily="34" charset="0"/>
                          <a:ea typeface="Calibri" panose="020F0502020204030204" pitchFamily="34" charset="0"/>
                          <a:cs typeface="Times New Roman" panose="02020603050405020304" pitchFamily="18" charset="0"/>
                        </a:rPr>
                        <a:t>Varšuva</a:t>
                      </a:r>
                      <a:endParaRPr lang="lt-LT" sz="16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fontAlgn="t">
                        <a:lnSpc>
                          <a:spcPct val="100000"/>
                        </a:lnSpc>
                        <a:spcBef>
                          <a:spcPts val="0"/>
                        </a:spcBef>
                        <a:spcAft>
                          <a:spcPts val="0"/>
                        </a:spcAft>
                      </a:pPr>
                      <a:r>
                        <a:rPr lang="lt-LT" sz="1000" b="0" i="0" u="none" strike="noStrike">
                          <a:effectLst/>
                          <a:latin typeface="Calibri" panose="020F0502020204030204" pitchFamily="34" charset="0"/>
                          <a:ea typeface="Calibri" panose="020F0502020204030204" pitchFamily="34" charset="0"/>
                          <a:cs typeface="Times New Roman" panose="02020603050405020304" pitchFamily="18" charset="0"/>
                        </a:rPr>
                        <a:t>3 val. 27 min. greituoju traukiniu (249 km/h)</a:t>
                      </a:r>
                      <a:endParaRPr lang="lt-LT" sz="1000" b="0" i="0" u="none" strike="noStrike">
                        <a:effectLst/>
                        <a:latin typeface="Arial" panose="020B0604020202020204" pitchFamily="34" charset="0"/>
                      </a:endParaRPr>
                    </a:p>
                    <a:p>
                      <a:pPr algn="l" fontAlgn="t">
                        <a:lnSpc>
                          <a:spcPct val="100000"/>
                        </a:lnSpc>
                        <a:spcBef>
                          <a:spcPts val="0"/>
                        </a:spcBef>
                        <a:spcAft>
                          <a:spcPts val="0"/>
                        </a:spcAft>
                      </a:pPr>
                      <a:r>
                        <a:rPr lang="lt-LT" sz="1000" b="0" i="0" u="none" strike="noStrike">
                          <a:effectLst/>
                          <a:latin typeface="Calibri" panose="020F0502020204030204" pitchFamily="34" charset="0"/>
                          <a:ea typeface="Calibri" panose="020F0502020204030204" pitchFamily="34" charset="0"/>
                          <a:cs typeface="Times New Roman" panose="02020603050405020304" pitchFamily="18" charset="0"/>
                        </a:rPr>
                        <a:t>5 val. 17 min. automobiliu</a:t>
                      </a:r>
                      <a:endParaRPr lang="lt-LT" sz="1000" b="0" i="0" u="none" strike="noStrike">
                        <a:effectLst/>
                        <a:latin typeface="Arial" panose="020B0604020202020204" pitchFamily="34" charset="0"/>
                      </a:endParaRPr>
                    </a:p>
                  </a:txBody>
                  <a:tcPr marL="59158" marR="59158" marT="29579" marB="295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lt-LT"/>
                    </a:p>
                  </a:txBody>
                  <a:tcPr/>
                </a:tc>
                <a:extLst>
                  <a:ext uri="{0D108BD9-81ED-4DB2-BD59-A6C34878D82A}">
                    <a16:rowId xmlns:a16="http://schemas.microsoft.com/office/drawing/2014/main" val="929311081"/>
                  </a:ext>
                </a:extLst>
              </a:tr>
              <a:tr h="207994">
                <a:tc>
                  <a:txBody>
                    <a:bodyPr/>
                    <a:lstStyle/>
                    <a:p>
                      <a:pPr algn="l" fontAlgn="t">
                        <a:lnSpc>
                          <a:spcPct val="107000"/>
                        </a:lnSpc>
                        <a:spcBef>
                          <a:spcPts val="0"/>
                        </a:spcBef>
                        <a:spcAft>
                          <a:spcPts val="800"/>
                        </a:spcAft>
                      </a:pPr>
                      <a:r>
                        <a:rPr lang="lt-LT" sz="7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lt-LT" sz="1200" b="0" i="0" u="none" strike="noStrike">
                        <a:effectLst/>
                        <a:latin typeface="Arial" panose="020B0604020202020204" pitchFamily="34" charset="0"/>
                      </a:endParaRPr>
                    </a:p>
                  </a:txBody>
                  <a:tcPr marL="44369" marR="44369" marT="6162"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fontAlgn="t">
                        <a:lnSpc>
                          <a:spcPct val="107000"/>
                        </a:lnSpc>
                        <a:spcBef>
                          <a:spcPts val="0"/>
                        </a:spcBef>
                        <a:spcAft>
                          <a:spcPts val="800"/>
                        </a:spcAft>
                      </a:pPr>
                      <a:r>
                        <a:rPr lang="lt-LT" sz="7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lt-LT" sz="1200" b="0" i="0" u="none" strike="noStrike">
                        <a:effectLst/>
                        <a:latin typeface="Arial" panose="020B0604020202020204" pitchFamily="34" charset="0"/>
                      </a:endParaRPr>
                    </a:p>
                  </a:txBody>
                  <a:tcPr marL="44369" marR="44369" marT="6162"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fontAlgn="t">
                        <a:lnSpc>
                          <a:spcPct val="107000"/>
                        </a:lnSpc>
                        <a:spcBef>
                          <a:spcPts val="0"/>
                        </a:spcBef>
                        <a:spcAft>
                          <a:spcPts val="800"/>
                        </a:spcAft>
                      </a:pPr>
                      <a:r>
                        <a:rPr lang="lt-LT" sz="7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lt-LT" sz="1200" b="0" i="0" u="none" strike="noStrike">
                        <a:effectLst/>
                        <a:latin typeface="Arial" panose="020B0604020202020204" pitchFamily="34" charset="0"/>
                      </a:endParaRPr>
                    </a:p>
                  </a:txBody>
                  <a:tcPr marL="44369" marR="44369" marT="6162"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fontAlgn="t">
                        <a:lnSpc>
                          <a:spcPct val="107000"/>
                        </a:lnSpc>
                        <a:spcBef>
                          <a:spcPts val="0"/>
                        </a:spcBef>
                        <a:spcAft>
                          <a:spcPts val="800"/>
                        </a:spcAft>
                      </a:pPr>
                      <a:r>
                        <a:rPr lang="lt-LT" sz="7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lt-LT" sz="1200" b="0" i="0" u="none" strike="noStrike">
                        <a:effectLst/>
                        <a:latin typeface="Arial" panose="020B0604020202020204" pitchFamily="34" charset="0"/>
                      </a:endParaRPr>
                    </a:p>
                  </a:txBody>
                  <a:tcPr marL="59158" marR="59158" marT="29579" marB="29579">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lt-LT"/>
                    </a:p>
                  </a:txBody>
                  <a:tcPr/>
                </a:tc>
                <a:extLst>
                  <a:ext uri="{0D108BD9-81ED-4DB2-BD59-A6C34878D82A}">
                    <a16:rowId xmlns:a16="http://schemas.microsoft.com/office/drawing/2014/main" val="1047818943"/>
                  </a:ext>
                </a:extLst>
              </a:tr>
              <a:tr h="300614">
                <a:tc gridSpan="5">
                  <a:txBody>
                    <a:bodyPr/>
                    <a:lstStyle/>
                    <a:p>
                      <a:pPr algn="l" fontAlgn="t">
                        <a:lnSpc>
                          <a:spcPct val="107000"/>
                        </a:lnSpc>
                        <a:spcBef>
                          <a:spcPts val="0"/>
                        </a:spcBef>
                        <a:spcAft>
                          <a:spcPts val="800"/>
                        </a:spcAft>
                      </a:pPr>
                      <a:r>
                        <a:rPr lang="lt-LT" sz="1400" b="1" i="0" u="none" strike="noStrike">
                          <a:effectLst/>
                          <a:latin typeface="Calibri" panose="020F0502020204030204" pitchFamily="34" charset="0"/>
                          <a:ea typeface="Calibri" panose="020F0502020204030204" pitchFamily="34" charset="0"/>
                          <a:cs typeface="Times New Roman" panose="02020603050405020304" pitchFamily="18" charset="0"/>
                        </a:rPr>
                        <a:t>Važiavimo laikas ir atstumas važiuojant regioniniu traukiniu </a:t>
                      </a:r>
                      <a:endParaRPr lang="lt-LT" sz="1400" b="0" i="0" u="none" strike="noStrike" dirty="0">
                        <a:effectLst/>
                        <a:latin typeface="Arial" panose="020B0604020202020204" pitchFamily="34" charset="0"/>
                      </a:endParaRPr>
                    </a:p>
                  </a:txBody>
                  <a:tcPr marL="59158" marR="59158" marT="29579" marB="295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tc>
                <a:extLst>
                  <a:ext uri="{0D108BD9-81ED-4DB2-BD59-A6C34878D82A}">
                    <a16:rowId xmlns:a16="http://schemas.microsoft.com/office/drawing/2014/main" val="3840148294"/>
                  </a:ext>
                </a:extLst>
              </a:tr>
              <a:tr h="245189">
                <a:tc gridSpan="2">
                  <a:txBody>
                    <a:bodyPr/>
                    <a:lstStyle/>
                    <a:p>
                      <a:pPr algn="l" fontAlgn="t">
                        <a:lnSpc>
                          <a:spcPct val="107000"/>
                        </a:lnSpc>
                        <a:spcBef>
                          <a:spcPts val="0"/>
                        </a:spcBef>
                        <a:spcAft>
                          <a:spcPts val="800"/>
                        </a:spcAft>
                      </a:pPr>
                      <a:r>
                        <a:rPr lang="lt-LT" sz="1400" b="0" i="0" u="none" strike="noStrike">
                          <a:effectLst/>
                          <a:latin typeface="Calibri" panose="020F0502020204030204" pitchFamily="34" charset="0"/>
                          <a:ea typeface="Calibri" panose="020F0502020204030204" pitchFamily="34" charset="0"/>
                          <a:cs typeface="Times New Roman" panose="02020603050405020304" pitchFamily="18" charset="0"/>
                        </a:rPr>
                        <a:t>Rygos oro uostas</a:t>
                      </a:r>
                      <a:endParaRPr lang="lt-LT" sz="14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fontAlgn="t">
                        <a:lnSpc>
                          <a:spcPct val="107000"/>
                        </a:lnSpc>
                        <a:spcBef>
                          <a:spcPts val="0"/>
                        </a:spcBef>
                        <a:spcAft>
                          <a:spcPts val="800"/>
                        </a:spcAft>
                      </a:pPr>
                      <a:endParaRPr lang="lt-LT" sz="14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lt-LT" sz="1400" b="0" i="0" u="none" strike="noStrike">
                          <a:effectLst/>
                          <a:latin typeface="Calibri" panose="020F0502020204030204" pitchFamily="34" charset="0"/>
                          <a:ea typeface="Calibri" panose="020F0502020204030204" pitchFamily="34" charset="0"/>
                          <a:cs typeface="Times New Roman" panose="02020603050405020304" pitchFamily="18" charset="0"/>
                        </a:rPr>
                        <a:t>Vaškai</a:t>
                      </a:r>
                      <a:endParaRPr lang="lt-LT" sz="14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lt-LT" sz="1400" b="0" i="0" u="none" strike="noStrike">
                          <a:effectLst/>
                          <a:latin typeface="Calibri" panose="020F0502020204030204" pitchFamily="34" charset="0"/>
                          <a:ea typeface="Calibri" panose="020F0502020204030204" pitchFamily="34" charset="0"/>
                          <a:cs typeface="Times New Roman" panose="02020603050405020304" pitchFamily="18" charset="0"/>
                        </a:rPr>
                        <a:t>~50 min.</a:t>
                      </a:r>
                      <a:endParaRPr lang="lt-LT" sz="14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lt-LT" sz="1400" b="0" i="0" u="none" strike="noStrike">
                          <a:effectLst/>
                          <a:latin typeface="Calibri" panose="020F0502020204030204" pitchFamily="34" charset="0"/>
                          <a:ea typeface="Calibri" panose="020F0502020204030204" pitchFamily="34" charset="0"/>
                          <a:cs typeface="Times New Roman" panose="02020603050405020304" pitchFamily="18" charset="0"/>
                        </a:rPr>
                        <a:t>96,2 km</a:t>
                      </a:r>
                      <a:endParaRPr lang="lt-LT" sz="14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3244632"/>
                  </a:ext>
                </a:extLst>
              </a:tr>
              <a:tr h="245189">
                <a:tc gridSpan="2">
                  <a:txBody>
                    <a:bodyPr/>
                    <a:lstStyle/>
                    <a:p>
                      <a:pPr algn="l" fontAlgn="t">
                        <a:lnSpc>
                          <a:spcPct val="107000"/>
                        </a:lnSpc>
                        <a:spcBef>
                          <a:spcPts val="0"/>
                        </a:spcBef>
                        <a:spcAft>
                          <a:spcPts val="800"/>
                        </a:spcAft>
                      </a:pPr>
                      <a:r>
                        <a:rPr lang="lt-LT" sz="1400" b="0" i="0" u="none" strike="noStrike">
                          <a:effectLst/>
                          <a:latin typeface="Calibri" panose="020F0502020204030204" pitchFamily="34" charset="0"/>
                          <a:ea typeface="Calibri" panose="020F0502020204030204" pitchFamily="34" charset="0"/>
                          <a:cs typeface="Times New Roman" panose="02020603050405020304" pitchFamily="18" charset="0"/>
                        </a:rPr>
                        <a:t>Vaškai</a:t>
                      </a:r>
                      <a:endParaRPr lang="lt-LT" sz="14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fontAlgn="t">
                        <a:lnSpc>
                          <a:spcPct val="107000"/>
                        </a:lnSpc>
                        <a:spcBef>
                          <a:spcPts val="0"/>
                        </a:spcBef>
                        <a:spcAft>
                          <a:spcPts val="800"/>
                        </a:spcAft>
                      </a:pPr>
                      <a:endParaRPr lang="lt-LT" sz="14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lt-LT" sz="1400" b="0" i="0" u="none" strike="noStrike">
                          <a:effectLst/>
                          <a:latin typeface="Calibri" panose="020F0502020204030204" pitchFamily="34" charset="0"/>
                          <a:ea typeface="Calibri" panose="020F0502020204030204" pitchFamily="34" charset="0"/>
                          <a:cs typeface="Times New Roman" panose="02020603050405020304" pitchFamily="18" charset="0"/>
                        </a:rPr>
                        <a:t>Joniškėlis</a:t>
                      </a:r>
                      <a:endParaRPr lang="lt-LT" sz="14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lt-LT" sz="1400" b="0" i="0" u="none" strike="noStrike">
                          <a:effectLst/>
                          <a:latin typeface="Calibri" panose="020F0502020204030204" pitchFamily="34" charset="0"/>
                          <a:ea typeface="Calibri" panose="020F0502020204030204" pitchFamily="34" charset="0"/>
                          <a:cs typeface="Times New Roman" panose="02020603050405020304" pitchFamily="18" charset="0"/>
                        </a:rPr>
                        <a:t>~10 min.</a:t>
                      </a:r>
                      <a:endParaRPr lang="lt-LT" sz="14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lt-LT" sz="1400" b="0" i="0" u="none" strike="noStrike">
                          <a:effectLst/>
                          <a:latin typeface="Calibri" panose="020F0502020204030204" pitchFamily="34" charset="0"/>
                          <a:ea typeface="Calibri" panose="020F0502020204030204" pitchFamily="34" charset="0"/>
                          <a:cs typeface="Times New Roman" panose="02020603050405020304" pitchFamily="18" charset="0"/>
                        </a:rPr>
                        <a:t>22,6 km</a:t>
                      </a:r>
                      <a:endParaRPr lang="lt-LT" sz="14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6225809"/>
                  </a:ext>
                </a:extLst>
              </a:tr>
              <a:tr h="245189">
                <a:tc gridSpan="2">
                  <a:txBody>
                    <a:bodyPr/>
                    <a:lstStyle/>
                    <a:p>
                      <a:pPr algn="l" fontAlgn="t">
                        <a:lnSpc>
                          <a:spcPct val="107000"/>
                        </a:lnSpc>
                        <a:spcBef>
                          <a:spcPts val="0"/>
                        </a:spcBef>
                        <a:spcAft>
                          <a:spcPts val="800"/>
                        </a:spcAft>
                      </a:pPr>
                      <a:r>
                        <a:rPr lang="lt-LT" sz="1400" b="0" i="0" u="none" strike="noStrike">
                          <a:effectLst/>
                          <a:latin typeface="Calibri" panose="020F0502020204030204" pitchFamily="34" charset="0"/>
                          <a:ea typeface="Calibri" panose="020F0502020204030204" pitchFamily="34" charset="0"/>
                          <a:cs typeface="Times New Roman" panose="02020603050405020304" pitchFamily="18" charset="0"/>
                        </a:rPr>
                        <a:t>Joniškėlis</a:t>
                      </a:r>
                      <a:endParaRPr lang="lt-LT" sz="14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fontAlgn="t">
                        <a:lnSpc>
                          <a:spcPct val="107000"/>
                        </a:lnSpc>
                        <a:spcBef>
                          <a:spcPts val="0"/>
                        </a:spcBef>
                        <a:spcAft>
                          <a:spcPts val="800"/>
                        </a:spcAft>
                      </a:pPr>
                      <a:endParaRPr lang="lt-LT" sz="14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lt-LT" sz="1400" b="0" i="0" u="none" strike="noStrike">
                          <a:effectLst/>
                          <a:latin typeface="Calibri" panose="020F0502020204030204" pitchFamily="34" charset="0"/>
                          <a:ea typeface="Calibri" panose="020F0502020204030204" pitchFamily="34" charset="0"/>
                          <a:cs typeface="Times New Roman" panose="02020603050405020304" pitchFamily="18" charset="0"/>
                        </a:rPr>
                        <a:t>Panevėžys</a:t>
                      </a:r>
                      <a:endParaRPr lang="lt-LT" sz="14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lt-LT" sz="1400" b="0" i="0" u="none" strike="noStrike">
                          <a:effectLst/>
                          <a:latin typeface="Calibri" panose="020F0502020204030204" pitchFamily="34" charset="0"/>
                          <a:ea typeface="Calibri" panose="020F0502020204030204" pitchFamily="34" charset="0"/>
                          <a:cs typeface="Times New Roman" panose="02020603050405020304" pitchFamily="18" charset="0"/>
                        </a:rPr>
                        <a:t>~14 min.</a:t>
                      </a:r>
                      <a:endParaRPr lang="lt-LT" sz="14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lt-LT" sz="1400" b="0" i="0" u="none" strike="noStrike">
                          <a:effectLst/>
                          <a:latin typeface="Calibri" panose="020F0502020204030204" pitchFamily="34" charset="0"/>
                          <a:ea typeface="Calibri" panose="020F0502020204030204" pitchFamily="34" charset="0"/>
                          <a:cs typeface="Times New Roman" panose="02020603050405020304" pitchFamily="18" charset="0"/>
                        </a:rPr>
                        <a:t>30,8 km</a:t>
                      </a:r>
                      <a:endParaRPr lang="lt-LT" sz="14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5340387"/>
                  </a:ext>
                </a:extLst>
              </a:tr>
              <a:tr h="245189">
                <a:tc gridSpan="2">
                  <a:txBody>
                    <a:bodyPr/>
                    <a:lstStyle/>
                    <a:p>
                      <a:pPr algn="l" fontAlgn="t">
                        <a:lnSpc>
                          <a:spcPct val="107000"/>
                        </a:lnSpc>
                        <a:spcBef>
                          <a:spcPts val="0"/>
                        </a:spcBef>
                        <a:spcAft>
                          <a:spcPts val="800"/>
                        </a:spcAft>
                      </a:pPr>
                      <a:r>
                        <a:rPr lang="lt-LT" sz="1400" b="0" i="0" u="none" strike="noStrike">
                          <a:effectLst/>
                          <a:latin typeface="Calibri" panose="020F0502020204030204" pitchFamily="34" charset="0"/>
                          <a:ea typeface="Calibri" panose="020F0502020204030204" pitchFamily="34" charset="0"/>
                          <a:cs typeface="Times New Roman" panose="02020603050405020304" pitchFamily="18" charset="0"/>
                        </a:rPr>
                        <a:t>Panevėžys</a:t>
                      </a:r>
                      <a:endParaRPr lang="lt-LT" sz="14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fontAlgn="t">
                        <a:lnSpc>
                          <a:spcPct val="107000"/>
                        </a:lnSpc>
                        <a:spcBef>
                          <a:spcPts val="0"/>
                        </a:spcBef>
                        <a:spcAft>
                          <a:spcPts val="800"/>
                        </a:spcAft>
                      </a:pPr>
                      <a:endParaRPr lang="lt-LT" sz="14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lt-LT" sz="1400" b="0" i="0" u="none" strike="noStrike">
                          <a:effectLst/>
                          <a:latin typeface="Calibri" panose="020F0502020204030204" pitchFamily="34" charset="0"/>
                          <a:ea typeface="Calibri" panose="020F0502020204030204" pitchFamily="34" charset="0"/>
                          <a:cs typeface="Times New Roman" panose="02020603050405020304" pitchFamily="18" charset="0"/>
                        </a:rPr>
                        <a:t>Ramygala</a:t>
                      </a:r>
                      <a:endParaRPr lang="lt-LT" sz="14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lt-LT" sz="1400" b="0" i="0" u="none" strike="noStrike">
                          <a:effectLst/>
                          <a:latin typeface="Calibri" panose="020F0502020204030204" pitchFamily="34" charset="0"/>
                          <a:ea typeface="Calibri" panose="020F0502020204030204" pitchFamily="34" charset="0"/>
                          <a:cs typeface="Times New Roman" panose="02020603050405020304" pitchFamily="18" charset="0"/>
                        </a:rPr>
                        <a:t>~14 min.</a:t>
                      </a:r>
                      <a:endParaRPr lang="lt-LT" sz="14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lt-LT" sz="1400" b="0" i="0" u="none" strike="noStrike">
                          <a:effectLst/>
                          <a:latin typeface="Calibri" panose="020F0502020204030204" pitchFamily="34" charset="0"/>
                          <a:ea typeface="Calibri" panose="020F0502020204030204" pitchFamily="34" charset="0"/>
                          <a:cs typeface="Times New Roman" panose="02020603050405020304" pitchFamily="18" charset="0"/>
                        </a:rPr>
                        <a:t>30,2 km</a:t>
                      </a:r>
                      <a:endParaRPr lang="lt-LT" sz="14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863341"/>
                  </a:ext>
                </a:extLst>
              </a:tr>
              <a:tr h="245189">
                <a:tc gridSpan="2">
                  <a:txBody>
                    <a:bodyPr/>
                    <a:lstStyle/>
                    <a:p>
                      <a:pPr algn="l" fontAlgn="t">
                        <a:lnSpc>
                          <a:spcPct val="107000"/>
                        </a:lnSpc>
                        <a:spcBef>
                          <a:spcPts val="0"/>
                        </a:spcBef>
                        <a:spcAft>
                          <a:spcPts val="800"/>
                        </a:spcAft>
                      </a:pPr>
                      <a:r>
                        <a:rPr lang="lt-LT" sz="1400" b="0" i="0" u="none" strike="noStrike">
                          <a:effectLst/>
                          <a:latin typeface="Calibri" panose="020F0502020204030204" pitchFamily="34" charset="0"/>
                          <a:ea typeface="Calibri" panose="020F0502020204030204" pitchFamily="34" charset="0"/>
                          <a:cs typeface="Times New Roman" panose="02020603050405020304" pitchFamily="18" charset="0"/>
                        </a:rPr>
                        <a:t>Ramygala</a:t>
                      </a:r>
                      <a:endParaRPr lang="lt-LT" sz="14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fontAlgn="t">
                        <a:lnSpc>
                          <a:spcPct val="107000"/>
                        </a:lnSpc>
                        <a:spcBef>
                          <a:spcPts val="0"/>
                        </a:spcBef>
                        <a:spcAft>
                          <a:spcPts val="800"/>
                        </a:spcAft>
                      </a:pPr>
                      <a:endParaRPr lang="lt-LT" sz="14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lt-LT" sz="1400" b="0" i="0" u="none" strike="noStrike">
                          <a:effectLst/>
                          <a:latin typeface="Calibri" panose="020F0502020204030204" pitchFamily="34" charset="0"/>
                          <a:ea typeface="Calibri" panose="020F0502020204030204" pitchFamily="34" charset="0"/>
                          <a:cs typeface="Times New Roman" panose="02020603050405020304" pitchFamily="18" charset="0"/>
                        </a:rPr>
                        <a:t>Pasraučiai</a:t>
                      </a:r>
                      <a:endParaRPr lang="lt-LT" sz="14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lt-LT" sz="1400" b="0" i="0" u="none" strike="noStrike">
                          <a:effectLst/>
                          <a:latin typeface="Calibri" panose="020F0502020204030204" pitchFamily="34" charset="0"/>
                          <a:ea typeface="Calibri" panose="020F0502020204030204" pitchFamily="34" charset="0"/>
                          <a:cs typeface="Times New Roman" panose="02020603050405020304" pitchFamily="18" charset="0"/>
                        </a:rPr>
                        <a:t>~13 min.</a:t>
                      </a:r>
                      <a:endParaRPr lang="lt-LT" sz="14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lt-LT" sz="1400" b="0" i="0" u="none" strike="noStrike">
                          <a:effectLst/>
                          <a:latin typeface="Calibri" panose="020F0502020204030204" pitchFamily="34" charset="0"/>
                          <a:ea typeface="Calibri" panose="020F0502020204030204" pitchFamily="34" charset="0"/>
                          <a:cs typeface="Times New Roman" panose="02020603050405020304" pitchFamily="18" charset="0"/>
                        </a:rPr>
                        <a:t>29,3 km</a:t>
                      </a:r>
                      <a:endParaRPr lang="lt-LT" sz="14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7014125"/>
                  </a:ext>
                </a:extLst>
              </a:tr>
              <a:tr h="245189">
                <a:tc gridSpan="2">
                  <a:txBody>
                    <a:bodyPr/>
                    <a:lstStyle/>
                    <a:p>
                      <a:pPr algn="l" fontAlgn="t">
                        <a:lnSpc>
                          <a:spcPct val="107000"/>
                        </a:lnSpc>
                        <a:spcBef>
                          <a:spcPts val="0"/>
                        </a:spcBef>
                        <a:spcAft>
                          <a:spcPts val="800"/>
                        </a:spcAft>
                      </a:pPr>
                      <a:r>
                        <a:rPr lang="lt-LT" sz="1400" b="0" i="0" u="none" strike="noStrike">
                          <a:effectLst/>
                          <a:latin typeface="Calibri" panose="020F0502020204030204" pitchFamily="34" charset="0"/>
                          <a:ea typeface="Calibri" panose="020F0502020204030204" pitchFamily="34" charset="0"/>
                          <a:cs typeface="Times New Roman" panose="02020603050405020304" pitchFamily="18" charset="0"/>
                        </a:rPr>
                        <a:t>Pasraučiai</a:t>
                      </a:r>
                      <a:endParaRPr lang="lt-LT" sz="14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fontAlgn="t">
                        <a:lnSpc>
                          <a:spcPct val="107000"/>
                        </a:lnSpc>
                        <a:spcBef>
                          <a:spcPts val="0"/>
                        </a:spcBef>
                        <a:spcAft>
                          <a:spcPts val="800"/>
                        </a:spcAft>
                      </a:pPr>
                      <a:endParaRPr lang="lt-LT" sz="14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lt-LT" sz="1400" b="0" i="0" u="none" strike="noStrike">
                          <a:effectLst/>
                          <a:latin typeface="Calibri" panose="020F0502020204030204" pitchFamily="34" charset="0"/>
                          <a:ea typeface="Calibri" panose="020F0502020204030204" pitchFamily="34" charset="0"/>
                          <a:cs typeface="Times New Roman" panose="02020603050405020304" pitchFamily="18" charset="0"/>
                        </a:rPr>
                        <a:t>Ručiūnai</a:t>
                      </a:r>
                      <a:endParaRPr lang="lt-LT" sz="14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lt-LT" sz="1400" b="0" i="0" u="none" strike="noStrike">
                          <a:effectLst/>
                          <a:latin typeface="Calibri" panose="020F0502020204030204" pitchFamily="34" charset="0"/>
                          <a:ea typeface="Calibri" panose="020F0502020204030204" pitchFamily="34" charset="0"/>
                          <a:cs typeface="Times New Roman" panose="02020603050405020304" pitchFamily="18" charset="0"/>
                        </a:rPr>
                        <a:t>~6 min.</a:t>
                      </a:r>
                      <a:endParaRPr lang="lt-LT" sz="14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lt-LT" sz="1400" b="0" i="0" u="none" strike="noStrike">
                          <a:effectLst/>
                          <a:latin typeface="Calibri" panose="020F0502020204030204" pitchFamily="34" charset="0"/>
                          <a:ea typeface="Calibri" panose="020F0502020204030204" pitchFamily="34" charset="0"/>
                          <a:cs typeface="Times New Roman" panose="02020603050405020304" pitchFamily="18" charset="0"/>
                        </a:rPr>
                        <a:t>14,3 km</a:t>
                      </a:r>
                      <a:endParaRPr lang="lt-LT" sz="14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7442247"/>
                  </a:ext>
                </a:extLst>
              </a:tr>
              <a:tr h="245189">
                <a:tc gridSpan="2">
                  <a:txBody>
                    <a:bodyPr/>
                    <a:lstStyle/>
                    <a:p>
                      <a:pPr algn="l" fontAlgn="t">
                        <a:lnSpc>
                          <a:spcPct val="107000"/>
                        </a:lnSpc>
                        <a:spcBef>
                          <a:spcPts val="0"/>
                        </a:spcBef>
                        <a:spcAft>
                          <a:spcPts val="800"/>
                        </a:spcAft>
                      </a:pPr>
                      <a:r>
                        <a:rPr lang="lt-LT" sz="1400" b="0" i="0" u="none" strike="noStrike">
                          <a:effectLst/>
                          <a:latin typeface="Calibri" panose="020F0502020204030204" pitchFamily="34" charset="0"/>
                          <a:ea typeface="Calibri" panose="020F0502020204030204" pitchFamily="34" charset="0"/>
                          <a:cs typeface="Times New Roman" panose="02020603050405020304" pitchFamily="18" charset="0"/>
                        </a:rPr>
                        <a:t>Ručiūnai</a:t>
                      </a:r>
                      <a:endParaRPr lang="lt-LT" sz="14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fontAlgn="t">
                        <a:lnSpc>
                          <a:spcPct val="107000"/>
                        </a:lnSpc>
                        <a:spcBef>
                          <a:spcPts val="0"/>
                        </a:spcBef>
                        <a:spcAft>
                          <a:spcPts val="800"/>
                        </a:spcAft>
                      </a:pPr>
                      <a:endParaRPr lang="lt-LT" sz="14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lt-LT" sz="1400" b="0" i="0" u="none" strike="noStrike">
                          <a:effectLst/>
                          <a:latin typeface="Calibri" panose="020F0502020204030204" pitchFamily="34" charset="0"/>
                          <a:ea typeface="Calibri" panose="020F0502020204030204" pitchFamily="34" charset="0"/>
                          <a:cs typeface="Times New Roman" panose="02020603050405020304" pitchFamily="18" charset="0"/>
                        </a:rPr>
                        <a:t>Jonava</a:t>
                      </a:r>
                      <a:endParaRPr lang="lt-LT" sz="14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lt-LT" sz="1400" b="0" i="0" u="none" strike="noStrike">
                          <a:effectLst/>
                          <a:latin typeface="Calibri" panose="020F0502020204030204" pitchFamily="34" charset="0"/>
                          <a:ea typeface="Calibri" panose="020F0502020204030204" pitchFamily="34" charset="0"/>
                          <a:cs typeface="Times New Roman" panose="02020603050405020304" pitchFamily="18" charset="0"/>
                        </a:rPr>
                        <a:t>~4 min.</a:t>
                      </a:r>
                      <a:endParaRPr lang="lt-LT" sz="14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lt-LT" sz="1400" b="0" i="0" u="none" strike="noStrike">
                          <a:effectLst/>
                          <a:latin typeface="Calibri" panose="020F0502020204030204" pitchFamily="34" charset="0"/>
                          <a:ea typeface="Calibri" panose="020F0502020204030204" pitchFamily="34" charset="0"/>
                          <a:cs typeface="Times New Roman" panose="02020603050405020304" pitchFamily="18" charset="0"/>
                        </a:rPr>
                        <a:t>6,9 km</a:t>
                      </a:r>
                      <a:endParaRPr lang="lt-LT" sz="14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352084"/>
                  </a:ext>
                </a:extLst>
              </a:tr>
              <a:tr h="245189">
                <a:tc gridSpan="2">
                  <a:txBody>
                    <a:bodyPr/>
                    <a:lstStyle/>
                    <a:p>
                      <a:pPr algn="l" fontAlgn="t">
                        <a:lnSpc>
                          <a:spcPct val="107000"/>
                        </a:lnSpc>
                        <a:spcBef>
                          <a:spcPts val="0"/>
                        </a:spcBef>
                        <a:spcAft>
                          <a:spcPts val="800"/>
                        </a:spcAft>
                      </a:pPr>
                      <a:r>
                        <a:rPr lang="lt-LT" sz="1400" b="0" i="0" u="none" strike="noStrike">
                          <a:effectLst/>
                          <a:latin typeface="Calibri" panose="020F0502020204030204" pitchFamily="34" charset="0"/>
                          <a:ea typeface="Calibri" panose="020F0502020204030204" pitchFamily="34" charset="0"/>
                          <a:cs typeface="Times New Roman" panose="02020603050405020304" pitchFamily="18" charset="0"/>
                        </a:rPr>
                        <a:t>Jonava</a:t>
                      </a:r>
                      <a:endParaRPr lang="lt-LT" sz="14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fontAlgn="t">
                        <a:lnSpc>
                          <a:spcPct val="107000"/>
                        </a:lnSpc>
                        <a:spcBef>
                          <a:spcPts val="0"/>
                        </a:spcBef>
                        <a:spcAft>
                          <a:spcPts val="800"/>
                        </a:spcAft>
                      </a:pPr>
                      <a:endParaRPr lang="lt-LT" sz="14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lt-LT" sz="1400" b="0" i="0" u="none" strike="noStrike">
                          <a:effectLst/>
                          <a:latin typeface="Calibri" panose="020F0502020204030204" pitchFamily="34" charset="0"/>
                          <a:ea typeface="Calibri" panose="020F0502020204030204" pitchFamily="34" charset="0"/>
                          <a:cs typeface="Times New Roman" panose="02020603050405020304" pitchFamily="18" charset="0"/>
                        </a:rPr>
                        <a:t>Kaunas</a:t>
                      </a:r>
                      <a:endParaRPr lang="lt-LT" sz="14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lt-LT" sz="1400" b="0" i="0" u="none" strike="noStrike">
                          <a:effectLst/>
                          <a:latin typeface="Calibri" panose="020F0502020204030204" pitchFamily="34" charset="0"/>
                          <a:ea typeface="Calibri" panose="020F0502020204030204" pitchFamily="34" charset="0"/>
                          <a:cs typeface="Times New Roman" panose="02020603050405020304" pitchFamily="18" charset="0"/>
                        </a:rPr>
                        <a:t>~15 min.</a:t>
                      </a:r>
                      <a:endParaRPr lang="lt-LT" sz="14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lt-LT" sz="1400" b="0" i="0" u="none" strike="noStrike">
                          <a:effectLst/>
                          <a:latin typeface="Calibri" panose="020F0502020204030204" pitchFamily="34" charset="0"/>
                          <a:ea typeface="Calibri" panose="020F0502020204030204" pitchFamily="34" charset="0"/>
                          <a:cs typeface="Times New Roman" panose="02020603050405020304" pitchFamily="18" charset="0"/>
                        </a:rPr>
                        <a:t>32,1 km</a:t>
                      </a:r>
                      <a:endParaRPr lang="lt-LT" sz="1400" b="0" i="0" u="none" strike="noStrike">
                        <a:effectLst/>
                        <a:latin typeface="Arial" panose="020B0604020202020204" pitchFamily="34" charset="0"/>
                      </a:endParaRPr>
                    </a:p>
                  </a:txBody>
                  <a:tcPr marL="44369" marR="44369" marT="616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026431"/>
                  </a:ext>
                </a:extLst>
              </a:tr>
            </a:tbl>
          </a:graphicData>
        </a:graphic>
      </p:graphicFrame>
      <p:sp>
        <p:nvSpPr>
          <p:cNvPr id="3" name="TextBox 2">
            <a:extLst>
              <a:ext uri="{FF2B5EF4-FFF2-40B4-BE49-F238E27FC236}">
                <a16:creationId xmlns:a16="http://schemas.microsoft.com/office/drawing/2014/main" id="{CBA3712D-0CA0-733C-217F-9AC0643E8335}"/>
              </a:ext>
            </a:extLst>
          </p:cNvPr>
          <p:cNvSpPr txBox="1"/>
          <p:nvPr/>
        </p:nvSpPr>
        <p:spPr>
          <a:xfrm>
            <a:off x="8982342" y="6450655"/>
            <a:ext cx="3595396" cy="307777"/>
          </a:xfrm>
          <a:prstGeom prst="rect">
            <a:avLst/>
          </a:prstGeom>
          <a:noFill/>
        </p:spPr>
        <p:txBody>
          <a:bodyPr wrap="square" rtlCol="0">
            <a:spAutoFit/>
          </a:bodyPr>
          <a:lstStyle/>
          <a:p>
            <a:r>
              <a:rPr lang="lt-LT" sz="1400"/>
              <a:t>*Preliminarūs projektiniai duomenys</a:t>
            </a:r>
          </a:p>
        </p:txBody>
      </p:sp>
    </p:spTree>
    <p:extLst>
      <p:ext uri="{BB962C8B-B14F-4D97-AF65-F5344CB8AC3E}">
        <p14:creationId xmlns:p14="http://schemas.microsoft.com/office/powerpoint/2010/main" val="4007510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45602E-6403-1400-F60E-B8E8542798AF}"/>
              </a:ext>
            </a:extLst>
          </p:cNvPr>
          <p:cNvSpPr/>
          <p:nvPr/>
        </p:nvSpPr>
        <p:spPr>
          <a:xfrm>
            <a:off x="0" y="0"/>
            <a:ext cx="12192000" cy="6858000"/>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Rectangle 6">
            <a:extLst>
              <a:ext uri="{FF2B5EF4-FFF2-40B4-BE49-F238E27FC236}">
                <a16:creationId xmlns:a16="http://schemas.microsoft.com/office/drawing/2014/main" id="{5F385D73-9357-411A-9619-419348FE4CD6}"/>
              </a:ext>
            </a:extLst>
          </p:cNvPr>
          <p:cNvSpPr/>
          <p:nvPr/>
        </p:nvSpPr>
        <p:spPr>
          <a:xfrm>
            <a:off x="390526" y="3119041"/>
            <a:ext cx="11590898" cy="477054"/>
          </a:xfrm>
          <a:prstGeom prst="rect">
            <a:avLst/>
          </a:prstGeom>
        </p:spPr>
        <p:txBody>
          <a:bodyPr wrap="square" lIns="91440" tIns="45720" rIns="91440" bIns="45720" anchor="t">
            <a:spAutoFit/>
          </a:bodyPr>
          <a:lstStyle/>
          <a:p>
            <a:pPr algn="ctr">
              <a:lnSpc>
                <a:spcPts val="3000"/>
              </a:lnSpc>
            </a:pPr>
            <a:r>
              <a:rPr lang="lt-LT" sz="2800">
                <a:solidFill>
                  <a:schemeClr val="bg1"/>
                </a:solidFill>
                <a:latin typeface="Segoe UI"/>
                <a:cs typeface="Segoe UI"/>
              </a:rPr>
              <a:t>STOČIŲ / STOTELIŲ KONCEPCIJOS ALTERNATYVOS</a:t>
            </a:r>
          </a:p>
        </p:txBody>
      </p:sp>
      <p:pic>
        <p:nvPicPr>
          <p:cNvPr id="9" name="Picture 8" descr="A close up of a logo&#10;&#10;Description automatically generated">
            <a:extLst>
              <a:ext uri="{FF2B5EF4-FFF2-40B4-BE49-F238E27FC236}">
                <a16:creationId xmlns:a16="http://schemas.microsoft.com/office/drawing/2014/main" id="{29D08F23-D908-46AB-9A3A-0EFE9A6E5F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7361" y="5955190"/>
            <a:ext cx="1413097" cy="902812"/>
          </a:xfrm>
          <a:prstGeom prst="rect">
            <a:avLst/>
          </a:prstGeom>
        </p:spPr>
      </p:pic>
      <p:pic>
        <p:nvPicPr>
          <p:cNvPr id="11" name="Graphic 10">
            <a:extLst>
              <a:ext uri="{FF2B5EF4-FFF2-40B4-BE49-F238E27FC236}">
                <a16:creationId xmlns:a16="http://schemas.microsoft.com/office/drawing/2014/main" id="{672B236C-FDA7-4050-BB9D-A14B4CA65498}"/>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3182" t="29328" r="9264" b="34830"/>
          <a:stretch/>
        </p:blipFill>
        <p:spPr>
          <a:xfrm>
            <a:off x="9197361" y="5373074"/>
            <a:ext cx="2259896" cy="738057"/>
          </a:xfrm>
          <a:prstGeom prst="rect">
            <a:avLst/>
          </a:prstGeom>
        </p:spPr>
      </p:pic>
      <p:pic>
        <p:nvPicPr>
          <p:cNvPr id="8" name="Picture 7" descr="Logo, company name&#10;&#10;Description automatically generated">
            <a:extLst>
              <a:ext uri="{FF2B5EF4-FFF2-40B4-BE49-F238E27FC236}">
                <a16:creationId xmlns:a16="http://schemas.microsoft.com/office/drawing/2014/main" id="{7B59EFD1-3EFB-8FDE-A838-E05EB330715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030" t="35690" r="14868" b="37958"/>
          <a:stretch/>
        </p:blipFill>
        <p:spPr bwMode="auto">
          <a:xfrm>
            <a:off x="7598284" y="375762"/>
            <a:ext cx="3012174" cy="861238"/>
          </a:xfrm>
          <a:prstGeom prst="rect">
            <a:avLst/>
          </a:prstGeom>
          <a:noFill/>
          <a:ln>
            <a:noFill/>
          </a:ln>
          <a:extLst>
            <a:ext uri="{53640926-AAD7-44D8-BBD7-CCE9431645EC}">
              <a14:shadowObscured xmlns:a14="http://schemas.microsoft.com/office/drawing/2010/main"/>
            </a:ext>
          </a:extLst>
        </p:spPr>
      </p:pic>
      <p:pic>
        <p:nvPicPr>
          <p:cNvPr id="10" name="Picture 9" descr="Shape&#10;&#10;Description automatically generated with low confidence">
            <a:extLst>
              <a:ext uri="{FF2B5EF4-FFF2-40B4-BE49-F238E27FC236}">
                <a16:creationId xmlns:a16="http://schemas.microsoft.com/office/drawing/2014/main" id="{CADAB92B-7C4F-6A09-5D16-9BA42FF2201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10458" y="263316"/>
            <a:ext cx="1304290" cy="967105"/>
          </a:xfrm>
          <a:prstGeom prst="rect">
            <a:avLst/>
          </a:prstGeom>
          <a:noFill/>
          <a:ln>
            <a:noFill/>
          </a:ln>
        </p:spPr>
      </p:pic>
    </p:spTree>
    <p:extLst>
      <p:ext uri="{BB962C8B-B14F-4D97-AF65-F5344CB8AC3E}">
        <p14:creationId xmlns:p14="http://schemas.microsoft.com/office/powerpoint/2010/main" val="3622023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Shape&#10;&#10;Description automatically generated with low confidence">
            <a:extLst>
              <a:ext uri="{FF2B5EF4-FFF2-40B4-BE49-F238E27FC236}">
                <a16:creationId xmlns:a16="http://schemas.microsoft.com/office/drawing/2014/main" id="{BA51F126-4084-F681-46FD-A68113E6B5D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0265" y="253456"/>
            <a:ext cx="996636" cy="738986"/>
          </a:xfrm>
          <a:prstGeom prst="rect">
            <a:avLst/>
          </a:prstGeom>
          <a:noFill/>
          <a:ln>
            <a:noFill/>
          </a:ln>
        </p:spPr>
      </p:pic>
      <p:sp>
        <p:nvSpPr>
          <p:cNvPr id="7" name="Rectangle 6">
            <a:extLst>
              <a:ext uri="{FF2B5EF4-FFF2-40B4-BE49-F238E27FC236}">
                <a16:creationId xmlns:a16="http://schemas.microsoft.com/office/drawing/2014/main" id="{94ED60AB-8AF4-4BF1-3579-0A4D69F6B97E}"/>
              </a:ext>
            </a:extLst>
          </p:cNvPr>
          <p:cNvSpPr/>
          <p:nvPr/>
        </p:nvSpPr>
        <p:spPr>
          <a:xfrm>
            <a:off x="1155032" y="384422"/>
            <a:ext cx="5670412" cy="477054"/>
          </a:xfrm>
          <a:prstGeom prst="rect">
            <a:avLst/>
          </a:prstGeom>
        </p:spPr>
        <p:txBody>
          <a:bodyPr wrap="square">
            <a:spAutoFit/>
          </a:bodyPr>
          <a:lstStyle/>
          <a:p>
            <a:pPr>
              <a:lnSpc>
                <a:spcPts val="3000"/>
              </a:lnSpc>
            </a:pPr>
            <a:r>
              <a:rPr lang="lt-LT" sz="2800">
                <a:solidFill>
                  <a:schemeClr val="accent1"/>
                </a:solidFill>
                <a:latin typeface="Segoe UI" panose="020B0502040204020203" pitchFamily="34" charset="0"/>
                <a:cs typeface="Segoe UI" panose="020B0502040204020203" pitchFamily="34" charset="0"/>
              </a:rPr>
              <a:t>STOTYS IR STOTELĖS</a:t>
            </a:r>
          </a:p>
        </p:txBody>
      </p:sp>
      <p:pic>
        <p:nvPicPr>
          <p:cNvPr id="13" name="Picture 12" descr="Logo, company name&#10;&#10;Description automatically generated">
            <a:extLst>
              <a:ext uri="{FF2B5EF4-FFF2-40B4-BE49-F238E27FC236}">
                <a16:creationId xmlns:a16="http://schemas.microsoft.com/office/drawing/2014/main" id="{4686E496-ACCB-92BF-3AF9-D8621DA10E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030" t="35690" r="14868" b="37958"/>
          <a:stretch/>
        </p:blipFill>
        <p:spPr bwMode="auto">
          <a:xfrm>
            <a:off x="8524163" y="384421"/>
            <a:ext cx="1686102" cy="482089"/>
          </a:xfrm>
          <a:prstGeom prst="rect">
            <a:avLst/>
          </a:prstGeom>
          <a:noFill/>
          <a:ln>
            <a:noFill/>
          </a:ln>
          <a:extLst>
            <a:ext uri="{53640926-AAD7-44D8-BBD7-CCE9431645EC}">
              <a14:shadowObscured xmlns:a14="http://schemas.microsoft.com/office/drawing/2010/main"/>
            </a:ext>
          </a:extLst>
        </p:spPr>
      </p:pic>
      <p:pic>
        <p:nvPicPr>
          <p:cNvPr id="3" name="Picture 2" descr="A picture containing tree, grass, outdoor, road&#10;&#10;Description automatically generated">
            <a:extLst>
              <a:ext uri="{FF2B5EF4-FFF2-40B4-BE49-F238E27FC236}">
                <a16:creationId xmlns:a16="http://schemas.microsoft.com/office/drawing/2014/main" id="{F7CBB37E-FB82-BAF4-D2A8-88FCE7C1816B}"/>
              </a:ext>
            </a:extLst>
          </p:cNvPr>
          <p:cNvPicPr>
            <a:picLocks noChangeAspect="1"/>
          </p:cNvPicPr>
          <p:nvPr/>
        </p:nvPicPr>
        <p:blipFill>
          <a:blip r:embed="rId5"/>
          <a:stretch>
            <a:fillRect/>
          </a:stretch>
        </p:blipFill>
        <p:spPr>
          <a:xfrm>
            <a:off x="267182" y="3696908"/>
            <a:ext cx="5129701" cy="2669884"/>
          </a:xfrm>
          <a:prstGeom prst="rect">
            <a:avLst/>
          </a:prstGeom>
        </p:spPr>
      </p:pic>
      <p:pic>
        <p:nvPicPr>
          <p:cNvPr id="4" name="Picture 3" descr="A swimming pool surrounded by trees&#10;&#10;Description automatically generated with low confidence">
            <a:extLst>
              <a:ext uri="{FF2B5EF4-FFF2-40B4-BE49-F238E27FC236}">
                <a16:creationId xmlns:a16="http://schemas.microsoft.com/office/drawing/2014/main" id="{39CA141F-F3F8-0E61-E7F1-3E84833006E1}"/>
              </a:ext>
            </a:extLst>
          </p:cNvPr>
          <p:cNvPicPr>
            <a:picLocks noChangeAspect="1"/>
          </p:cNvPicPr>
          <p:nvPr/>
        </p:nvPicPr>
        <p:blipFill>
          <a:blip r:embed="rId6"/>
          <a:stretch>
            <a:fillRect/>
          </a:stretch>
        </p:blipFill>
        <p:spPr>
          <a:xfrm>
            <a:off x="260579" y="992442"/>
            <a:ext cx="5136304" cy="2669884"/>
          </a:xfrm>
          <a:prstGeom prst="rect">
            <a:avLst/>
          </a:prstGeom>
        </p:spPr>
      </p:pic>
      <p:pic>
        <p:nvPicPr>
          <p:cNvPr id="6" name="Picture 5">
            <a:extLst>
              <a:ext uri="{FF2B5EF4-FFF2-40B4-BE49-F238E27FC236}">
                <a16:creationId xmlns:a16="http://schemas.microsoft.com/office/drawing/2014/main" id="{68C6A88D-A370-68B9-585C-B3A178E717B3}"/>
              </a:ext>
            </a:extLst>
          </p:cNvPr>
          <p:cNvPicPr>
            <a:picLocks noChangeAspect="1"/>
          </p:cNvPicPr>
          <p:nvPr/>
        </p:nvPicPr>
        <p:blipFill rotWithShape="1">
          <a:blip r:embed="rId7"/>
          <a:srcRect t="19452"/>
          <a:stretch/>
        </p:blipFill>
        <p:spPr>
          <a:xfrm>
            <a:off x="5396883" y="992442"/>
            <a:ext cx="6744525" cy="2669885"/>
          </a:xfrm>
          <a:prstGeom prst="rect">
            <a:avLst/>
          </a:prstGeom>
        </p:spPr>
      </p:pic>
      <p:pic>
        <p:nvPicPr>
          <p:cNvPr id="2" name="Picture 1">
            <a:extLst>
              <a:ext uri="{FF2B5EF4-FFF2-40B4-BE49-F238E27FC236}">
                <a16:creationId xmlns:a16="http://schemas.microsoft.com/office/drawing/2014/main" id="{B6EA1508-68E8-D42B-9B8A-7F526FAD2D57}"/>
              </a:ext>
            </a:extLst>
          </p:cNvPr>
          <p:cNvPicPr>
            <a:picLocks noChangeAspect="1"/>
          </p:cNvPicPr>
          <p:nvPr/>
        </p:nvPicPr>
        <p:blipFill rotWithShape="1">
          <a:blip r:embed="rId8"/>
          <a:srcRect l="1549" t="1697" r="1549" b="6093"/>
          <a:stretch/>
        </p:blipFill>
        <p:spPr>
          <a:xfrm>
            <a:off x="6933172" y="3788259"/>
            <a:ext cx="5208236" cy="2989576"/>
          </a:xfrm>
          <a:prstGeom prst="rect">
            <a:avLst/>
          </a:prstGeom>
        </p:spPr>
      </p:pic>
      <p:pic>
        <p:nvPicPr>
          <p:cNvPr id="5" name="Picture 4" descr="A picture containing table, furniture, worktable&#10;&#10;Description automatically generated">
            <a:extLst>
              <a:ext uri="{FF2B5EF4-FFF2-40B4-BE49-F238E27FC236}">
                <a16:creationId xmlns:a16="http://schemas.microsoft.com/office/drawing/2014/main" id="{1E8998DE-992B-2815-A629-1311CD276273}"/>
              </a:ext>
            </a:extLst>
          </p:cNvPr>
          <p:cNvPicPr>
            <a:picLocks noChangeAspect="1"/>
          </p:cNvPicPr>
          <p:nvPr/>
        </p:nvPicPr>
        <p:blipFill rotWithShape="1">
          <a:blip r:embed="rId9"/>
          <a:srcRect t="6898" b="9682"/>
          <a:stretch/>
        </p:blipFill>
        <p:spPr bwMode="auto">
          <a:xfrm>
            <a:off x="5502079" y="3840273"/>
            <a:ext cx="1938217" cy="112207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87734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Shape&#10;&#10;Description automatically generated with low confidence">
            <a:extLst>
              <a:ext uri="{FF2B5EF4-FFF2-40B4-BE49-F238E27FC236}">
                <a16:creationId xmlns:a16="http://schemas.microsoft.com/office/drawing/2014/main" id="{BA51F126-4084-F681-46FD-A68113E6B5D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0265" y="253456"/>
            <a:ext cx="996636" cy="738986"/>
          </a:xfrm>
          <a:prstGeom prst="rect">
            <a:avLst/>
          </a:prstGeom>
          <a:noFill/>
          <a:ln>
            <a:noFill/>
          </a:ln>
        </p:spPr>
      </p:pic>
      <p:sp>
        <p:nvSpPr>
          <p:cNvPr id="7" name="Rectangle 6">
            <a:extLst>
              <a:ext uri="{FF2B5EF4-FFF2-40B4-BE49-F238E27FC236}">
                <a16:creationId xmlns:a16="http://schemas.microsoft.com/office/drawing/2014/main" id="{94ED60AB-8AF4-4BF1-3579-0A4D69F6B97E}"/>
              </a:ext>
            </a:extLst>
          </p:cNvPr>
          <p:cNvSpPr/>
          <p:nvPr/>
        </p:nvSpPr>
        <p:spPr>
          <a:xfrm>
            <a:off x="1155031" y="384422"/>
            <a:ext cx="5911515" cy="861774"/>
          </a:xfrm>
          <a:prstGeom prst="rect">
            <a:avLst/>
          </a:prstGeom>
        </p:spPr>
        <p:txBody>
          <a:bodyPr wrap="square">
            <a:spAutoFit/>
          </a:bodyPr>
          <a:lstStyle/>
          <a:p>
            <a:pPr>
              <a:lnSpc>
                <a:spcPts val="3000"/>
              </a:lnSpc>
            </a:pPr>
            <a:r>
              <a:rPr lang="lt-LT" sz="2800">
                <a:solidFill>
                  <a:schemeClr val="accent1"/>
                </a:solidFill>
                <a:latin typeface="Segoe UI" panose="020B0502040204020203" pitchFamily="34" charset="0"/>
                <a:cs typeface="Segoe UI" panose="020B0502040204020203" pitchFamily="34" charset="0"/>
              </a:rPr>
              <a:t>„RAIL BALTICA“ REGIONINIŲ STOČIŲ PERĖJOS Į PERONUS</a:t>
            </a:r>
          </a:p>
        </p:txBody>
      </p:sp>
      <p:pic>
        <p:nvPicPr>
          <p:cNvPr id="11" name="Picture 10">
            <a:extLst>
              <a:ext uri="{FF2B5EF4-FFF2-40B4-BE49-F238E27FC236}">
                <a16:creationId xmlns:a16="http://schemas.microsoft.com/office/drawing/2014/main" id="{13296C8D-6777-E4E8-70E5-BEE681159A4A}"/>
              </a:ext>
            </a:extLst>
          </p:cNvPr>
          <p:cNvPicPr>
            <a:picLocks noChangeAspect="1"/>
          </p:cNvPicPr>
          <p:nvPr/>
        </p:nvPicPr>
        <p:blipFill>
          <a:blip r:embed="rId4"/>
          <a:stretch>
            <a:fillRect/>
          </a:stretch>
        </p:blipFill>
        <p:spPr>
          <a:xfrm>
            <a:off x="5507721" y="1436897"/>
            <a:ext cx="3722536" cy="2624197"/>
          </a:xfrm>
          <a:prstGeom prst="rect">
            <a:avLst/>
          </a:prstGeom>
        </p:spPr>
      </p:pic>
      <p:pic>
        <p:nvPicPr>
          <p:cNvPr id="14" name="Picture 13">
            <a:extLst>
              <a:ext uri="{FF2B5EF4-FFF2-40B4-BE49-F238E27FC236}">
                <a16:creationId xmlns:a16="http://schemas.microsoft.com/office/drawing/2014/main" id="{9EF95C74-9AEF-03E8-2DCF-5BD851945F7D}"/>
              </a:ext>
            </a:extLst>
          </p:cNvPr>
          <p:cNvPicPr>
            <a:picLocks noChangeAspect="1"/>
          </p:cNvPicPr>
          <p:nvPr/>
        </p:nvPicPr>
        <p:blipFill rotWithShape="1">
          <a:blip r:embed="rId5"/>
          <a:srcRect b="4798"/>
          <a:stretch/>
        </p:blipFill>
        <p:spPr>
          <a:xfrm>
            <a:off x="5502629" y="4119865"/>
            <a:ext cx="3768112" cy="2624195"/>
          </a:xfrm>
          <a:prstGeom prst="rect">
            <a:avLst/>
          </a:prstGeom>
        </p:spPr>
      </p:pic>
      <p:sp>
        <p:nvSpPr>
          <p:cNvPr id="15" name="Title 1">
            <a:extLst>
              <a:ext uri="{FF2B5EF4-FFF2-40B4-BE49-F238E27FC236}">
                <a16:creationId xmlns:a16="http://schemas.microsoft.com/office/drawing/2014/main" id="{78D2503F-807C-AF68-465A-7D67592D79D3}"/>
              </a:ext>
            </a:extLst>
          </p:cNvPr>
          <p:cNvSpPr>
            <a:spLocks noGrp="1"/>
          </p:cNvSpPr>
          <p:nvPr>
            <p:ph type="title"/>
          </p:nvPr>
        </p:nvSpPr>
        <p:spPr>
          <a:xfrm>
            <a:off x="9530249" y="3748751"/>
            <a:ext cx="2356665" cy="285750"/>
          </a:xfrm>
        </p:spPr>
        <p:txBody>
          <a:bodyPr>
            <a:noAutofit/>
          </a:bodyPr>
          <a:lstStyle/>
          <a:p>
            <a:r>
              <a:rPr lang="lt-LT" sz="1600">
                <a:latin typeface="Segoe UI" panose="020B0502040204020203" pitchFamily="34" charset="0"/>
                <a:ea typeface="+mn-ea"/>
                <a:cs typeface="Segoe UI" panose="020B0502040204020203" pitchFamily="34" charset="0"/>
              </a:rPr>
              <a:t>Požeminė perėja</a:t>
            </a:r>
          </a:p>
        </p:txBody>
      </p:sp>
      <p:sp>
        <p:nvSpPr>
          <p:cNvPr id="16" name="Title 1">
            <a:extLst>
              <a:ext uri="{FF2B5EF4-FFF2-40B4-BE49-F238E27FC236}">
                <a16:creationId xmlns:a16="http://schemas.microsoft.com/office/drawing/2014/main" id="{035E683F-9C12-2DC9-41DB-CD9CD8FB53C2}"/>
              </a:ext>
            </a:extLst>
          </p:cNvPr>
          <p:cNvSpPr txBox="1">
            <a:spLocks/>
          </p:cNvSpPr>
          <p:nvPr/>
        </p:nvSpPr>
        <p:spPr>
          <a:xfrm>
            <a:off x="9530250" y="4100947"/>
            <a:ext cx="2356665" cy="2857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1600">
                <a:latin typeface="Segoe UI" panose="020B0502040204020203" pitchFamily="34" charset="0"/>
                <a:ea typeface="+mn-ea"/>
                <a:cs typeface="Segoe UI" panose="020B0502040204020203" pitchFamily="34" charset="0"/>
              </a:rPr>
              <a:t>Pėsčiųjų viadukas</a:t>
            </a:r>
          </a:p>
        </p:txBody>
      </p:sp>
      <p:cxnSp>
        <p:nvCxnSpPr>
          <p:cNvPr id="17" name="Straight Connector 16">
            <a:extLst>
              <a:ext uri="{FF2B5EF4-FFF2-40B4-BE49-F238E27FC236}">
                <a16:creationId xmlns:a16="http://schemas.microsoft.com/office/drawing/2014/main" id="{DBEAAD04-F972-6D73-8F9F-E4A0395F5AD3}"/>
              </a:ext>
            </a:extLst>
          </p:cNvPr>
          <p:cNvCxnSpPr/>
          <p:nvPr/>
        </p:nvCxnSpPr>
        <p:spPr>
          <a:xfrm>
            <a:off x="0" y="4071558"/>
            <a:ext cx="12192000" cy="0"/>
          </a:xfrm>
          <a:prstGeom prst="line">
            <a:avLst/>
          </a:prstGeom>
        </p:spPr>
        <p:style>
          <a:lnRef idx="1">
            <a:schemeClr val="accent3"/>
          </a:lnRef>
          <a:fillRef idx="0">
            <a:schemeClr val="accent3"/>
          </a:fillRef>
          <a:effectRef idx="0">
            <a:schemeClr val="accent3"/>
          </a:effectRef>
          <a:fontRef idx="minor">
            <a:schemeClr val="tx1"/>
          </a:fontRef>
        </p:style>
      </p:cxnSp>
      <p:pic>
        <p:nvPicPr>
          <p:cNvPr id="5" name="Picture 4">
            <a:extLst>
              <a:ext uri="{FF2B5EF4-FFF2-40B4-BE49-F238E27FC236}">
                <a16:creationId xmlns:a16="http://schemas.microsoft.com/office/drawing/2014/main" id="{0544DA89-146F-32F7-9B5A-7AFD6D0ED830}"/>
              </a:ext>
            </a:extLst>
          </p:cNvPr>
          <p:cNvPicPr>
            <a:picLocks noChangeAspect="1"/>
          </p:cNvPicPr>
          <p:nvPr/>
        </p:nvPicPr>
        <p:blipFill rotWithShape="1">
          <a:blip r:embed="rId6"/>
          <a:srcRect l="1096" t="1173" b="1"/>
          <a:stretch/>
        </p:blipFill>
        <p:spPr>
          <a:xfrm>
            <a:off x="1359904" y="4133367"/>
            <a:ext cx="3842733" cy="2706456"/>
          </a:xfrm>
          <a:prstGeom prst="rect">
            <a:avLst/>
          </a:prstGeom>
        </p:spPr>
      </p:pic>
      <p:pic>
        <p:nvPicPr>
          <p:cNvPr id="9" name="Picture 8">
            <a:extLst>
              <a:ext uri="{FF2B5EF4-FFF2-40B4-BE49-F238E27FC236}">
                <a16:creationId xmlns:a16="http://schemas.microsoft.com/office/drawing/2014/main" id="{A7B2BD8B-2D2C-3055-E3A9-8B857371546C}"/>
              </a:ext>
            </a:extLst>
          </p:cNvPr>
          <p:cNvPicPr>
            <a:picLocks noChangeAspect="1"/>
          </p:cNvPicPr>
          <p:nvPr/>
        </p:nvPicPr>
        <p:blipFill>
          <a:blip r:embed="rId7"/>
          <a:stretch>
            <a:fillRect/>
          </a:stretch>
        </p:blipFill>
        <p:spPr>
          <a:xfrm>
            <a:off x="1359904" y="1171690"/>
            <a:ext cx="3842733" cy="2838060"/>
          </a:xfrm>
          <a:prstGeom prst="rect">
            <a:avLst/>
          </a:prstGeom>
        </p:spPr>
      </p:pic>
      <p:pic>
        <p:nvPicPr>
          <p:cNvPr id="18" name="Picture 17" descr="Logo, company name&#10;&#10;Description automatically generated">
            <a:extLst>
              <a:ext uri="{FF2B5EF4-FFF2-40B4-BE49-F238E27FC236}">
                <a16:creationId xmlns:a16="http://schemas.microsoft.com/office/drawing/2014/main" id="{68895618-BCFD-A987-CDC2-156CC9F8FBD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030" t="35690" r="14868" b="37958"/>
          <a:stretch/>
        </p:blipFill>
        <p:spPr bwMode="auto">
          <a:xfrm>
            <a:off x="8524163" y="384421"/>
            <a:ext cx="1686102" cy="48208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80612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Shape&#10;&#10;Description automatically generated with low confidence">
            <a:extLst>
              <a:ext uri="{FF2B5EF4-FFF2-40B4-BE49-F238E27FC236}">
                <a16:creationId xmlns:a16="http://schemas.microsoft.com/office/drawing/2014/main" id="{BA51F126-4084-F681-46FD-A68113E6B5D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0265" y="253456"/>
            <a:ext cx="996636" cy="738986"/>
          </a:xfrm>
          <a:prstGeom prst="rect">
            <a:avLst/>
          </a:prstGeom>
          <a:noFill/>
          <a:ln>
            <a:noFill/>
          </a:ln>
        </p:spPr>
      </p:pic>
      <p:sp>
        <p:nvSpPr>
          <p:cNvPr id="7" name="Rectangle 6">
            <a:extLst>
              <a:ext uri="{FF2B5EF4-FFF2-40B4-BE49-F238E27FC236}">
                <a16:creationId xmlns:a16="http://schemas.microsoft.com/office/drawing/2014/main" id="{94ED60AB-8AF4-4BF1-3579-0A4D69F6B97E}"/>
              </a:ext>
            </a:extLst>
          </p:cNvPr>
          <p:cNvSpPr/>
          <p:nvPr/>
        </p:nvSpPr>
        <p:spPr>
          <a:xfrm>
            <a:off x="1155031" y="384422"/>
            <a:ext cx="8166585" cy="477054"/>
          </a:xfrm>
          <a:prstGeom prst="rect">
            <a:avLst/>
          </a:prstGeom>
        </p:spPr>
        <p:txBody>
          <a:bodyPr wrap="square">
            <a:spAutoFit/>
          </a:bodyPr>
          <a:lstStyle/>
          <a:p>
            <a:pPr>
              <a:lnSpc>
                <a:spcPts val="3000"/>
              </a:lnSpc>
            </a:pPr>
            <a:r>
              <a:rPr lang="lt-LT" sz="2800">
                <a:solidFill>
                  <a:schemeClr val="accent1"/>
                </a:solidFill>
                <a:latin typeface="Segoe UI" panose="020B0502040204020203" pitchFamily="34" charset="0"/>
                <a:cs typeface="Segoe UI" panose="020B0502040204020203" pitchFamily="34" charset="0"/>
              </a:rPr>
              <a:t>STOČIŲ IR STOTELIŲ TIPAI ALTERNATYVOSE</a:t>
            </a:r>
          </a:p>
        </p:txBody>
      </p:sp>
      <p:pic>
        <p:nvPicPr>
          <p:cNvPr id="13" name="Picture 12" descr="Logo, company name&#10;&#10;Description automatically generated">
            <a:extLst>
              <a:ext uri="{FF2B5EF4-FFF2-40B4-BE49-F238E27FC236}">
                <a16:creationId xmlns:a16="http://schemas.microsoft.com/office/drawing/2014/main" id="{4686E496-ACCB-92BF-3AF9-D8621DA10E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030" t="35690" r="14868" b="37958"/>
          <a:stretch/>
        </p:blipFill>
        <p:spPr bwMode="auto">
          <a:xfrm>
            <a:off x="8524163" y="384421"/>
            <a:ext cx="1686102" cy="482089"/>
          </a:xfrm>
          <a:prstGeom prst="rect">
            <a:avLst/>
          </a:prstGeom>
          <a:noFill/>
          <a:ln>
            <a:noFill/>
          </a:ln>
          <a:extLst>
            <a:ext uri="{53640926-AAD7-44D8-BBD7-CCE9431645EC}">
              <a14:shadowObscured xmlns:a14="http://schemas.microsoft.com/office/drawing/2010/main"/>
            </a:ext>
          </a:extLst>
        </p:spPr>
      </p:pic>
      <p:grpSp>
        <p:nvGrpSpPr>
          <p:cNvPr id="4" name="Group 3">
            <a:extLst>
              <a:ext uri="{FF2B5EF4-FFF2-40B4-BE49-F238E27FC236}">
                <a16:creationId xmlns:a16="http://schemas.microsoft.com/office/drawing/2014/main" id="{9EBD2F32-6051-A0E7-E79C-ABA208B3C38B}"/>
              </a:ext>
            </a:extLst>
          </p:cNvPr>
          <p:cNvGrpSpPr/>
          <p:nvPr/>
        </p:nvGrpSpPr>
        <p:grpSpPr>
          <a:xfrm>
            <a:off x="927268" y="1644603"/>
            <a:ext cx="798834" cy="3328680"/>
            <a:chOff x="7709619" y="1236742"/>
            <a:chExt cx="921974" cy="3841793"/>
          </a:xfrm>
          <a:solidFill>
            <a:schemeClr val="tx1">
              <a:lumMod val="50000"/>
              <a:lumOff val="50000"/>
            </a:schemeClr>
          </a:solidFill>
        </p:grpSpPr>
        <p:cxnSp>
          <p:nvCxnSpPr>
            <p:cNvPr id="5" name="Straight Connector 4">
              <a:extLst>
                <a:ext uri="{FF2B5EF4-FFF2-40B4-BE49-F238E27FC236}">
                  <a16:creationId xmlns:a16="http://schemas.microsoft.com/office/drawing/2014/main" id="{0C31763E-079A-0404-5366-B7B8D8EA356E}"/>
                </a:ext>
              </a:extLst>
            </p:cNvPr>
            <p:cNvCxnSpPr>
              <a:cxnSpLocks/>
            </p:cNvCxnSpPr>
            <p:nvPr/>
          </p:nvCxnSpPr>
          <p:spPr>
            <a:xfrm>
              <a:off x="7821738" y="1236742"/>
              <a:ext cx="0" cy="3835486"/>
            </a:xfrm>
            <a:prstGeom prst="line">
              <a:avLst/>
            </a:prstGeom>
            <a:grpFill/>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540F1D2-EAFC-24AE-6482-BC7987B91287}"/>
                </a:ext>
              </a:extLst>
            </p:cNvPr>
            <p:cNvCxnSpPr>
              <a:cxnSpLocks/>
            </p:cNvCxnSpPr>
            <p:nvPr/>
          </p:nvCxnSpPr>
          <p:spPr>
            <a:xfrm>
              <a:off x="7841618" y="4547370"/>
              <a:ext cx="789975" cy="531165"/>
            </a:xfrm>
            <a:prstGeom prst="line">
              <a:avLst/>
            </a:prstGeom>
            <a:grpFill/>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B4DB1A70-C3E2-AEAF-7105-F447A63AE3A3}"/>
                </a:ext>
              </a:extLst>
            </p:cNvPr>
            <p:cNvSpPr/>
            <p:nvPr/>
          </p:nvSpPr>
          <p:spPr>
            <a:xfrm>
              <a:off x="7746800" y="1401197"/>
              <a:ext cx="149876" cy="149876"/>
            </a:xfrm>
            <a:prstGeom prst="ellipse">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DA4FCB6-A228-5382-3F34-B0FBB9551AFE}"/>
                </a:ext>
              </a:extLst>
            </p:cNvPr>
            <p:cNvSpPr/>
            <p:nvPr/>
          </p:nvSpPr>
          <p:spPr>
            <a:xfrm>
              <a:off x="7746800" y="1772431"/>
              <a:ext cx="149876" cy="149876"/>
            </a:xfrm>
            <a:prstGeom prst="ellipse">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3E9DABF-D372-3A7E-D219-C3493D6DAD57}"/>
                </a:ext>
              </a:extLst>
            </p:cNvPr>
            <p:cNvSpPr/>
            <p:nvPr/>
          </p:nvSpPr>
          <p:spPr>
            <a:xfrm>
              <a:off x="7746800" y="2519544"/>
              <a:ext cx="149876" cy="149876"/>
            </a:xfrm>
            <a:prstGeom prst="ellipse">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73DC70C-5933-46F9-4439-70D3DD01B80D}"/>
                </a:ext>
              </a:extLst>
            </p:cNvPr>
            <p:cNvSpPr/>
            <p:nvPr/>
          </p:nvSpPr>
          <p:spPr>
            <a:xfrm>
              <a:off x="7746800" y="2916557"/>
              <a:ext cx="149876" cy="149876"/>
            </a:xfrm>
            <a:prstGeom prst="ellipse">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39B38A6-357B-8BD7-43DD-0E2BA614836D}"/>
                </a:ext>
              </a:extLst>
            </p:cNvPr>
            <p:cNvSpPr/>
            <p:nvPr/>
          </p:nvSpPr>
          <p:spPr>
            <a:xfrm>
              <a:off x="7746800" y="3292280"/>
              <a:ext cx="149876" cy="149876"/>
            </a:xfrm>
            <a:prstGeom prst="ellipse">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2FFB435-88B2-6A0D-DEF0-2990CF673A9A}"/>
                </a:ext>
              </a:extLst>
            </p:cNvPr>
            <p:cNvSpPr/>
            <p:nvPr/>
          </p:nvSpPr>
          <p:spPr>
            <a:xfrm>
              <a:off x="7746800" y="3666805"/>
              <a:ext cx="149876" cy="149876"/>
            </a:xfrm>
            <a:prstGeom prst="ellipse">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849CDD6-2A58-4EB6-CFEF-E9C5C1005C8B}"/>
                </a:ext>
              </a:extLst>
            </p:cNvPr>
            <p:cNvSpPr/>
            <p:nvPr/>
          </p:nvSpPr>
          <p:spPr>
            <a:xfrm>
              <a:off x="7746800" y="4058397"/>
              <a:ext cx="149876" cy="149876"/>
            </a:xfrm>
            <a:prstGeom prst="ellipse">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BAD8348-3C13-DD4B-F436-15E2E91D8A2E}"/>
                </a:ext>
              </a:extLst>
            </p:cNvPr>
            <p:cNvSpPr/>
            <p:nvPr/>
          </p:nvSpPr>
          <p:spPr>
            <a:xfrm>
              <a:off x="7709910" y="2118252"/>
              <a:ext cx="223666" cy="223666"/>
            </a:xfrm>
            <a:prstGeom prst="ellipse">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DE5BFC6-FFB2-1EB3-5839-1D0DA35B0EFF}"/>
                </a:ext>
              </a:extLst>
            </p:cNvPr>
            <p:cNvSpPr/>
            <p:nvPr/>
          </p:nvSpPr>
          <p:spPr>
            <a:xfrm>
              <a:off x="7709619" y="4442254"/>
              <a:ext cx="223666" cy="223666"/>
            </a:xfrm>
            <a:prstGeom prst="ellipse">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18560C9-D86E-BC6C-8A39-F7F4FCB0857F}"/>
                </a:ext>
              </a:extLst>
            </p:cNvPr>
            <p:cNvSpPr/>
            <p:nvPr/>
          </p:nvSpPr>
          <p:spPr>
            <a:xfrm>
              <a:off x="8250434" y="4782845"/>
              <a:ext cx="223666" cy="223666"/>
            </a:xfrm>
            <a:prstGeom prst="ellipse">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29E2B5FB-C81E-E97D-23E7-72C0F79ADC93}"/>
              </a:ext>
            </a:extLst>
          </p:cNvPr>
          <p:cNvSpPr txBox="1"/>
          <p:nvPr/>
        </p:nvSpPr>
        <p:spPr>
          <a:xfrm>
            <a:off x="1154270" y="1681837"/>
            <a:ext cx="4458514" cy="3628879"/>
          </a:xfrm>
          <a:prstGeom prst="rect">
            <a:avLst/>
          </a:prstGeom>
          <a:noFill/>
        </p:spPr>
        <p:txBody>
          <a:bodyPr wrap="square">
            <a:spAutoFit/>
          </a:bodyPr>
          <a:lstStyle/>
          <a:p>
            <a:pPr lvl="0">
              <a:lnSpc>
                <a:spcPct val="150000"/>
              </a:lnSpc>
              <a:spcAft>
                <a:spcPts val="800"/>
              </a:spcAft>
              <a:buClr>
                <a:srgbClr val="009999"/>
              </a:buClr>
              <a:buSzPct val="200000"/>
            </a:pPr>
            <a:r>
              <a:rPr lang="lt-LT" sz="1000">
                <a:latin typeface="Arial" panose="020B0604020202020204" pitchFamily="34" charset="0"/>
                <a:cs typeface="Arial" panose="020B0604020202020204" pitchFamily="34" charset="0"/>
              </a:rPr>
              <a:t>Vaškų keleivinė (pasienio) stotis</a:t>
            </a:r>
            <a:endParaRPr lang="en-US" sz="1000">
              <a:latin typeface="Arial" panose="020B0604020202020204" pitchFamily="34" charset="0"/>
              <a:cs typeface="Arial" panose="020B0604020202020204" pitchFamily="34" charset="0"/>
            </a:endParaRPr>
          </a:p>
          <a:p>
            <a:pPr lvl="0">
              <a:lnSpc>
                <a:spcPct val="150000"/>
              </a:lnSpc>
              <a:spcAft>
                <a:spcPts val="800"/>
              </a:spcAft>
              <a:buClr>
                <a:srgbClr val="009999"/>
              </a:buClr>
              <a:buSzPct val="200000"/>
            </a:pPr>
            <a:r>
              <a:rPr lang="lt-LT" sz="1000">
                <a:latin typeface="Arial" panose="020B0604020202020204" pitchFamily="34" charset="0"/>
                <a:cs typeface="Arial" panose="020B0604020202020204" pitchFamily="34" charset="0"/>
              </a:rPr>
              <a:t>Joniškėlio keleivinė ir prekinė stotis</a:t>
            </a:r>
          </a:p>
          <a:p>
            <a:pPr lvl="0">
              <a:lnSpc>
                <a:spcPct val="150000"/>
              </a:lnSpc>
              <a:spcAft>
                <a:spcPts val="800"/>
              </a:spcAft>
              <a:buClr>
                <a:srgbClr val="009999"/>
              </a:buClr>
              <a:buSzPct val="200000"/>
            </a:pPr>
            <a:r>
              <a:rPr lang="lt-LT" sz="1000">
                <a:solidFill>
                  <a:schemeClr val="bg1">
                    <a:lumMod val="65000"/>
                  </a:schemeClr>
                </a:solidFill>
                <a:latin typeface="Arial" panose="020B0604020202020204" pitchFamily="34" charset="0"/>
                <a:cs typeface="Arial" panose="020B0604020202020204" pitchFamily="34" charset="0"/>
              </a:rPr>
              <a:t>Panevėžio tarptautinė stotis</a:t>
            </a:r>
            <a:endParaRPr lang="en-US" sz="1000">
              <a:solidFill>
                <a:schemeClr val="bg1">
                  <a:lumMod val="65000"/>
                </a:schemeClr>
              </a:solidFill>
              <a:latin typeface="Arial" panose="020B0604020202020204" pitchFamily="34" charset="0"/>
              <a:cs typeface="Arial" panose="020B0604020202020204" pitchFamily="34" charset="0"/>
            </a:endParaRPr>
          </a:p>
          <a:p>
            <a:pPr lvl="0">
              <a:lnSpc>
                <a:spcPct val="150000"/>
              </a:lnSpc>
              <a:spcAft>
                <a:spcPts val="800"/>
              </a:spcAft>
              <a:buClr>
                <a:srgbClr val="009999"/>
              </a:buClr>
              <a:buSzPct val="200000"/>
            </a:pPr>
            <a:r>
              <a:rPr lang="lt-LT" sz="1000">
                <a:latin typeface="Arial" panose="020B0604020202020204" pitchFamily="34" charset="0"/>
                <a:cs typeface="Arial" panose="020B0604020202020204" pitchFamily="34" charset="0"/>
              </a:rPr>
              <a:t>Ramygalos keleivinė stotelė</a:t>
            </a:r>
            <a:endParaRPr lang="en-US" sz="1000">
              <a:latin typeface="Arial" panose="020B0604020202020204" pitchFamily="34" charset="0"/>
              <a:cs typeface="Arial" panose="020B0604020202020204" pitchFamily="34" charset="0"/>
            </a:endParaRPr>
          </a:p>
          <a:p>
            <a:pPr lvl="0">
              <a:lnSpc>
                <a:spcPct val="150000"/>
              </a:lnSpc>
              <a:spcAft>
                <a:spcPts val="800"/>
              </a:spcAft>
              <a:buClr>
                <a:srgbClr val="009999"/>
              </a:buClr>
              <a:buSzPct val="200000"/>
            </a:pPr>
            <a:r>
              <a:rPr lang="lt-LT" sz="1000">
                <a:latin typeface="Arial" panose="020B0604020202020204" pitchFamily="34" charset="0"/>
                <a:cs typeface="Arial" panose="020B0604020202020204" pitchFamily="34" charset="0"/>
              </a:rPr>
              <a:t>Pasraučių keleivinė stotelė</a:t>
            </a:r>
            <a:endParaRPr lang="en-US" sz="1000">
              <a:latin typeface="Arial" panose="020B0604020202020204" pitchFamily="34" charset="0"/>
              <a:cs typeface="Arial" panose="020B0604020202020204" pitchFamily="34" charset="0"/>
            </a:endParaRPr>
          </a:p>
          <a:p>
            <a:pPr lvl="0">
              <a:lnSpc>
                <a:spcPct val="150000"/>
              </a:lnSpc>
              <a:spcAft>
                <a:spcPts val="800"/>
              </a:spcAft>
              <a:buClr>
                <a:srgbClr val="009999"/>
              </a:buClr>
              <a:buSzPct val="200000"/>
            </a:pPr>
            <a:r>
              <a:rPr lang="lt-LT" sz="1000">
                <a:latin typeface="Arial" panose="020B0604020202020204" pitchFamily="34" charset="0"/>
                <a:cs typeface="Arial" panose="020B0604020202020204" pitchFamily="34" charset="0"/>
              </a:rPr>
              <a:t>Ručiūnų keleivinė stotelė</a:t>
            </a:r>
          </a:p>
          <a:p>
            <a:pPr lvl="0">
              <a:lnSpc>
                <a:spcPct val="150000"/>
              </a:lnSpc>
              <a:spcAft>
                <a:spcPts val="800"/>
              </a:spcAft>
              <a:buClr>
                <a:srgbClr val="009999"/>
              </a:buClr>
              <a:buSzPct val="200000"/>
            </a:pPr>
            <a:r>
              <a:rPr lang="lt-LT" sz="1000">
                <a:latin typeface="Arial" panose="020B0604020202020204" pitchFamily="34" charset="0"/>
                <a:cs typeface="Arial" panose="020B0604020202020204" pitchFamily="34" charset="0"/>
              </a:rPr>
              <a:t>Jonavos prekinė stotis</a:t>
            </a:r>
          </a:p>
          <a:p>
            <a:pPr lvl="0">
              <a:lnSpc>
                <a:spcPct val="150000"/>
              </a:lnSpc>
              <a:spcAft>
                <a:spcPts val="800"/>
              </a:spcAft>
              <a:buClr>
                <a:srgbClr val="009999"/>
              </a:buClr>
              <a:buSzPct val="200000"/>
            </a:pPr>
            <a:r>
              <a:rPr lang="lt-LT" sz="1000">
                <a:latin typeface="Arial" panose="020B0604020202020204" pitchFamily="34" charset="0"/>
                <a:cs typeface="Arial" panose="020B0604020202020204" pitchFamily="34" charset="0"/>
              </a:rPr>
              <a:t>Jonavos keleivinė stotelė</a:t>
            </a:r>
          </a:p>
          <a:p>
            <a:pPr lvl="0">
              <a:lnSpc>
                <a:spcPct val="150000"/>
              </a:lnSpc>
              <a:spcAft>
                <a:spcPts val="800"/>
              </a:spcAft>
              <a:buClr>
                <a:srgbClr val="009999"/>
              </a:buClr>
              <a:buSzPct val="200000"/>
            </a:pPr>
            <a:r>
              <a:rPr lang="lt-LT" sz="1000">
                <a:solidFill>
                  <a:schemeClr val="bg1">
                    <a:lumMod val="65000"/>
                  </a:schemeClr>
                </a:solidFill>
                <a:latin typeface="Arial" panose="020B0604020202020204" pitchFamily="34" charset="0"/>
                <a:cs typeface="Arial" panose="020B0604020202020204" pitchFamily="34" charset="0"/>
              </a:rPr>
              <a:t>Kauno tarptautinė stotis</a:t>
            </a:r>
          </a:p>
          <a:p>
            <a:pPr lvl="0">
              <a:lnSpc>
                <a:spcPct val="150000"/>
              </a:lnSpc>
              <a:spcAft>
                <a:spcPts val="800"/>
              </a:spcAft>
              <a:buClr>
                <a:srgbClr val="009999"/>
              </a:buClr>
              <a:buSzPct val="200000"/>
            </a:pPr>
            <a:r>
              <a:rPr lang="lt-LT" sz="1000">
                <a:solidFill>
                  <a:schemeClr val="bg1">
                    <a:lumMod val="65000"/>
                  </a:schemeClr>
                </a:solidFill>
                <a:latin typeface="Arial" panose="020B0604020202020204" pitchFamily="34" charset="0"/>
                <a:cs typeface="Arial" panose="020B0604020202020204" pitchFamily="34" charset="0"/>
              </a:rPr>
              <a:t>              Vilniaus tarptautinė stotis</a:t>
            </a:r>
            <a:endParaRPr lang="en-US" sz="1000">
              <a:solidFill>
                <a:schemeClr val="bg1">
                  <a:lumMod val="65000"/>
                </a:schemeClr>
              </a:solidFill>
              <a:latin typeface="Arial" panose="020B0604020202020204" pitchFamily="34" charset="0"/>
              <a:cs typeface="Arial" panose="020B0604020202020204" pitchFamily="34" charset="0"/>
            </a:endParaRPr>
          </a:p>
          <a:p>
            <a:pPr lvl="0">
              <a:lnSpc>
                <a:spcPct val="150000"/>
              </a:lnSpc>
              <a:spcAft>
                <a:spcPts val="800"/>
              </a:spcAft>
              <a:buClr>
                <a:srgbClr val="009999"/>
              </a:buClr>
              <a:buSzPct val="200000"/>
            </a:pPr>
            <a:endParaRPr lang="en-US" sz="1000">
              <a:latin typeface="Arial" panose="020B0604020202020204" pitchFamily="34" charset="0"/>
              <a:cs typeface="Arial" panose="020B0604020202020204" pitchFamily="34" charset="0"/>
            </a:endParaRPr>
          </a:p>
        </p:txBody>
      </p:sp>
      <p:cxnSp>
        <p:nvCxnSpPr>
          <p:cNvPr id="25" name="Straight Arrow Connector 24">
            <a:extLst>
              <a:ext uri="{FF2B5EF4-FFF2-40B4-BE49-F238E27FC236}">
                <a16:creationId xmlns:a16="http://schemas.microsoft.com/office/drawing/2014/main" id="{202F49C0-540F-996C-5517-268870C3E706}"/>
              </a:ext>
            </a:extLst>
          </p:cNvPr>
          <p:cNvCxnSpPr>
            <a:cxnSpLocks/>
          </p:cNvCxnSpPr>
          <p:nvPr/>
        </p:nvCxnSpPr>
        <p:spPr>
          <a:xfrm flipV="1">
            <a:off x="730204" y="1787093"/>
            <a:ext cx="0" cy="2377045"/>
          </a:xfrm>
          <a:prstGeom prst="straightConnector1">
            <a:avLst/>
          </a:prstGeom>
          <a:ln w="38100">
            <a:solidFill>
              <a:srgbClr val="0E419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24CE109-0B95-9AED-4997-77FA0437B046}"/>
              </a:ext>
            </a:extLst>
          </p:cNvPr>
          <p:cNvPicPr>
            <a:picLocks noChangeAspect="1"/>
          </p:cNvPicPr>
          <p:nvPr/>
        </p:nvPicPr>
        <p:blipFill rotWithShape="1">
          <a:blip r:embed="rId5"/>
          <a:srcRect t="850"/>
          <a:stretch/>
        </p:blipFill>
        <p:spPr>
          <a:xfrm>
            <a:off x="4392316" y="1287867"/>
            <a:ext cx="6837412" cy="5481137"/>
          </a:xfrm>
          <a:prstGeom prst="rect">
            <a:avLst/>
          </a:prstGeom>
        </p:spPr>
      </p:pic>
    </p:spTree>
    <p:extLst>
      <p:ext uri="{BB962C8B-B14F-4D97-AF65-F5344CB8AC3E}">
        <p14:creationId xmlns:p14="http://schemas.microsoft.com/office/powerpoint/2010/main" val="129368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Shape&#10;&#10;Description automatically generated with low confidence">
            <a:extLst>
              <a:ext uri="{FF2B5EF4-FFF2-40B4-BE49-F238E27FC236}">
                <a16:creationId xmlns:a16="http://schemas.microsoft.com/office/drawing/2014/main" id="{BA51F126-4084-F681-46FD-A68113E6B5D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0265" y="253456"/>
            <a:ext cx="996636" cy="738986"/>
          </a:xfrm>
          <a:prstGeom prst="rect">
            <a:avLst/>
          </a:prstGeom>
          <a:noFill/>
          <a:ln>
            <a:noFill/>
          </a:ln>
        </p:spPr>
      </p:pic>
      <p:sp>
        <p:nvSpPr>
          <p:cNvPr id="7" name="Rectangle 6">
            <a:extLst>
              <a:ext uri="{FF2B5EF4-FFF2-40B4-BE49-F238E27FC236}">
                <a16:creationId xmlns:a16="http://schemas.microsoft.com/office/drawing/2014/main" id="{94ED60AB-8AF4-4BF1-3579-0A4D69F6B97E}"/>
              </a:ext>
            </a:extLst>
          </p:cNvPr>
          <p:cNvSpPr/>
          <p:nvPr/>
        </p:nvSpPr>
        <p:spPr>
          <a:xfrm>
            <a:off x="3443650" y="1732571"/>
            <a:ext cx="8232369" cy="477054"/>
          </a:xfrm>
          <a:prstGeom prst="rect">
            <a:avLst/>
          </a:prstGeom>
        </p:spPr>
        <p:txBody>
          <a:bodyPr wrap="square" lIns="91440" tIns="45720" rIns="91440" bIns="45720" anchor="t">
            <a:spAutoFit/>
          </a:bodyPr>
          <a:lstStyle/>
          <a:p>
            <a:pPr>
              <a:lnSpc>
                <a:spcPts val="3000"/>
              </a:lnSpc>
            </a:pPr>
            <a:r>
              <a:rPr lang="lt-LT" sz="2800">
                <a:latin typeface="Segoe UI"/>
                <a:cs typeface="Segoe UI"/>
              </a:rPr>
              <a:t>JONAVOS KELEIVINĖ STOTELĖ</a:t>
            </a:r>
          </a:p>
        </p:txBody>
      </p:sp>
      <p:pic>
        <p:nvPicPr>
          <p:cNvPr id="10" name="Picture 9" descr="Logo, company name&#10;&#10;Description automatically generated">
            <a:extLst>
              <a:ext uri="{FF2B5EF4-FFF2-40B4-BE49-F238E27FC236}">
                <a16:creationId xmlns:a16="http://schemas.microsoft.com/office/drawing/2014/main" id="{41CB3688-B5F6-29E2-571B-0A8FD52231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030" t="35690" r="14868" b="37958"/>
          <a:stretch/>
        </p:blipFill>
        <p:spPr bwMode="auto">
          <a:xfrm>
            <a:off x="8524163" y="384421"/>
            <a:ext cx="1686102" cy="482089"/>
          </a:xfrm>
          <a:prstGeom prst="rect">
            <a:avLst/>
          </a:prstGeom>
          <a:noFill/>
          <a:ln>
            <a:noFill/>
          </a:ln>
          <a:extLst>
            <a:ext uri="{53640926-AAD7-44D8-BBD7-CCE9431645EC}">
              <a14:shadowObscured xmlns:a14="http://schemas.microsoft.com/office/drawing/2010/main"/>
            </a:ext>
          </a:extLst>
        </p:spPr>
      </p:pic>
      <p:pic>
        <p:nvPicPr>
          <p:cNvPr id="25" name="Picture 24">
            <a:extLst>
              <a:ext uri="{FF2B5EF4-FFF2-40B4-BE49-F238E27FC236}">
                <a16:creationId xmlns:a16="http://schemas.microsoft.com/office/drawing/2014/main" id="{B20F852E-A1F0-4BAD-44B6-97793B81CFE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790270"/>
            <a:ext cx="6113145" cy="4072255"/>
          </a:xfrm>
          <a:prstGeom prst="rect">
            <a:avLst/>
          </a:prstGeom>
          <a:noFill/>
          <a:ln>
            <a:noFill/>
          </a:ln>
        </p:spPr>
      </p:pic>
      <p:pic>
        <p:nvPicPr>
          <p:cNvPr id="26" name="Picture 25">
            <a:extLst>
              <a:ext uri="{FF2B5EF4-FFF2-40B4-BE49-F238E27FC236}">
                <a16:creationId xmlns:a16="http://schemas.microsoft.com/office/drawing/2014/main" id="{97D42966-EA0A-A9B5-25D7-936671D842C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3145" y="2790270"/>
            <a:ext cx="6078853" cy="4052569"/>
          </a:xfrm>
          <a:prstGeom prst="rect">
            <a:avLst/>
          </a:prstGeom>
          <a:noFill/>
          <a:ln>
            <a:noFill/>
          </a:ln>
        </p:spPr>
      </p:pic>
      <p:sp>
        <p:nvSpPr>
          <p:cNvPr id="32" name="TextBox 31">
            <a:extLst>
              <a:ext uri="{FF2B5EF4-FFF2-40B4-BE49-F238E27FC236}">
                <a16:creationId xmlns:a16="http://schemas.microsoft.com/office/drawing/2014/main" id="{A0B7A3DC-87E9-972B-66F0-8BDB445FF5B0}"/>
              </a:ext>
            </a:extLst>
          </p:cNvPr>
          <p:cNvSpPr txBox="1"/>
          <p:nvPr/>
        </p:nvSpPr>
        <p:spPr>
          <a:xfrm>
            <a:off x="4420245" y="2484947"/>
            <a:ext cx="1701941" cy="369332"/>
          </a:xfrm>
          <a:prstGeom prst="rect">
            <a:avLst/>
          </a:prstGeom>
          <a:noFill/>
        </p:spPr>
        <p:txBody>
          <a:bodyPr wrap="none" rtlCol="0">
            <a:spAutoFit/>
          </a:bodyPr>
          <a:lstStyle/>
          <a:p>
            <a:r>
              <a:rPr lang="lt-LT" b="1">
                <a:solidFill>
                  <a:schemeClr val="accent6">
                    <a:lumMod val="75000"/>
                  </a:schemeClr>
                </a:solidFill>
              </a:rPr>
              <a:t>1 ALTERNATYVA</a:t>
            </a:r>
          </a:p>
        </p:txBody>
      </p:sp>
      <p:sp>
        <p:nvSpPr>
          <p:cNvPr id="33" name="TextBox 32">
            <a:extLst>
              <a:ext uri="{FF2B5EF4-FFF2-40B4-BE49-F238E27FC236}">
                <a16:creationId xmlns:a16="http://schemas.microsoft.com/office/drawing/2014/main" id="{1A0937CB-B86F-0890-7AB5-3087B5EBA6DE}"/>
              </a:ext>
            </a:extLst>
          </p:cNvPr>
          <p:cNvSpPr txBox="1"/>
          <p:nvPr/>
        </p:nvSpPr>
        <p:spPr>
          <a:xfrm>
            <a:off x="6096000" y="2493379"/>
            <a:ext cx="1701941" cy="369332"/>
          </a:xfrm>
          <a:prstGeom prst="rect">
            <a:avLst/>
          </a:prstGeom>
          <a:noFill/>
        </p:spPr>
        <p:txBody>
          <a:bodyPr wrap="none" rtlCol="0">
            <a:spAutoFit/>
          </a:bodyPr>
          <a:lstStyle/>
          <a:p>
            <a:r>
              <a:rPr lang="lt-LT" b="1">
                <a:solidFill>
                  <a:schemeClr val="accent6">
                    <a:lumMod val="75000"/>
                  </a:schemeClr>
                </a:solidFill>
              </a:rPr>
              <a:t>2 ALTERNATYVA</a:t>
            </a:r>
            <a:endParaRPr lang="en-US" b="1">
              <a:solidFill>
                <a:schemeClr val="accent6">
                  <a:lumMod val="75000"/>
                </a:schemeClr>
              </a:solidFill>
            </a:endParaRPr>
          </a:p>
        </p:txBody>
      </p:sp>
      <p:sp>
        <p:nvSpPr>
          <p:cNvPr id="2" name="Oval 1">
            <a:extLst>
              <a:ext uri="{FF2B5EF4-FFF2-40B4-BE49-F238E27FC236}">
                <a16:creationId xmlns:a16="http://schemas.microsoft.com/office/drawing/2014/main" id="{76E724A2-2352-9ADA-674B-AF91C0E5CE59}"/>
              </a:ext>
            </a:extLst>
          </p:cNvPr>
          <p:cNvSpPr/>
          <p:nvPr/>
        </p:nvSpPr>
        <p:spPr>
          <a:xfrm>
            <a:off x="11320627" y="2041022"/>
            <a:ext cx="250942" cy="250942"/>
          </a:xfrm>
          <a:prstGeom prst="ellips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F112D247-E812-C743-AFA3-2D00DB6BDCFE}"/>
              </a:ext>
            </a:extLst>
          </p:cNvPr>
          <p:cNvGrpSpPr/>
          <p:nvPr/>
        </p:nvGrpSpPr>
        <p:grpSpPr>
          <a:xfrm>
            <a:off x="11320627" y="146456"/>
            <a:ext cx="897559" cy="2643814"/>
            <a:chOff x="155903" y="156604"/>
            <a:chExt cx="897559" cy="2643814"/>
          </a:xfrm>
        </p:grpSpPr>
        <p:grpSp>
          <p:nvGrpSpPr>
            <p:cNvPr id="4" name="Group 3">
              <a:extLst>
                <a:ext uri="{FF2B5EF4-FFF2-40B4-BE49-F238E27FC236}">
                  <a16:creationId xmlns:a16="http://schemas.microsoft.com/office/drawing/2014/main" id="{F3D454FE-F089-727F-A647-A146ADDC3E32}"/>
                </a:ext>
              </a:extLst>
            </p:cNvPr>
            <p:cNvGrpSpPr/>
            <p:nvPr/>
          </p:nvGrpSpPr>
          <p:grpSpPr>
            <a:xfrm>
              <a:off x="213181" y="156604"/>
              <a:ext cx="582758" cy="2629221"/>
              <a:chOff x="7709619" y="918878"/>
              <a:chExt cx="921974" cy="4159657"/>
            </a:xfrm>
          </p:grpSpPr>
          <p:cxnSp>
            <p:nvCxnSpPr>
              <p:cNvPr id="34" name="Straight Connector 33">
                <a:extLst>
                  <a:ext uri="{FF2B5EF4-FFF2-40B4-BE49-F238E27FC236}">
                    <a16:creationId xmlns:a16="http://schemas.microsoft.com/office/drawing/2014/main" id="{9FCD49F1-C58B-69B6-D2C9-6022E9559FFC}"/>
                  </a:ext>
                </a:extLst>
              </p:cNvPr>
              <p:cNvCxnSpPr>
                <a:cxnSpLocks/>
              </p:cNvCxnSpPr>
              <p:nvPr/>
            </p:nvCxnSpPr>
            <p:spPr>
              <a:xfrm>
                <a:off x="7821737" y="918878"/>
                <a:ext cx="0" cy="4153349"/>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F0A6473-AF04-09CF-3306-0965A0D858C8}"/>
                  </a:ext>
                </a:extLst>
              </p:cNvPr>
              <p:cNvCxnSpPr>
                <a:cxnSpLocks/>
              </p:cNvCxnSpPr>
              <p:nvPr/>
            </p:nvCxnSpPr>
            <p:spPr>
              <a:xfrm>
                <a:off x="7841618" y="4547370"/>
                <a:ext cx="789975" cy="53116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2C929CF1-856E-E145-198A-97917B023882}"/>
                  </a:ext>
                </a:extLst>
              </p:cNvPr>
              <p:cNvSpPr/>
              <p:nvPr/>
            </p:nvSpPr>
            <p:spPr>
              <a:xfrm>
                <a:off x="7746800" y="1401197"/>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395B1E72-F0B7-F885-C171-C56125E19FE1}"/>
                  </a:ext>
                </a:extLst>
              </p:cNvPr>
              <p:cNvSpPr/>
              <p:nvPr/>
            </p:nvSpPr>
            <p:spPr>
              <a:xfrm>
                <a:off x="7746800" y="1772431"/>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2D81CBB-2D2F-3F21-BCB5-BE4948D2D489}"/>
                  </a:ext>
                </a:extLst>
              </p:cNvPr>
              <p:cNvSpPr/>
              <p:nvPr/>
            </p:nvSpPr>
            <p:spPr>
              <a:xfrm>
                <a:off x="7746800" y="2519544"/>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37963B-9318-4951-F6AB-E116BBCCB55D}"/>
                  </a:ext>
                </a:extLst>
              </p:cNvPr>
              <p:cNvSpPr/>
              <p:nvPr/>
            </p:nvSpPr>
            <p:spPr>
              <a:xfrm>
                <a:off x="7746800" y="2916557"/>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569BD0E6-544B-6EDC-2183-64837C95FA33}"/>
                  </a:ext>
                </a:extLst>
              </p:cNvPr>
              <p:cNvSpPr/>
              <p:nvPr/>
            </p:nvSpPr>
            <p:spPr>
              <a:xfrm>
                <a:off x="7746800" y="3292280"/>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57CAF0B8-D258-12F3-7F10-C9FF22536139}"/>
                  </a:ext>
                </a:extLst>
              </p:cNvPr>
              <p:cNvSpPr/>
              <p:nvPr/>
            </p:nvSpPr>
            <p:spPr>
              <a:xfrm>
                <a:off x="7746800" y="3666805"/>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8AEA9576-6A91-88C0-42DF-E1EF547BE42E}"/>
                  </a:ext>
                </a:extLst>
              </p:cNvPr>
              <p:cNvSpPr/>
              <p:nvPr/>
            </p:nvSpPr>
            <p:spPr>
              <a:xfrm>
                <a:off x="7746800" y="4058397"/>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34FA1CEF-783F-DC0B-5616-594263A3B7F4}"/>
                  </a:ext>
                </a:extLst>
              </p:cNvPr>
              <p:cNvSpPr/>
              <p:nvPr/>
            </p:nvSpPr>
            <p:spPr>
              <a:xfrm>
                <a:off x="7709910" y="2118252"/>
                <a:ext cx="223666" cy="223666"/>
              </a:xfrm>
              <a:prstGeom prst="ellipse">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AC77C993-4E1F-2FD4-92E7-490F37B593D5}"/>
                  </a:ext>
                </a:extLst>
              </p:cNvPr>
              <p:cNvSpPr/>
              <p:nvPr/>
            </p:nvSpPr>
            <p:spPr>
              <a:xfrm>
                <a:off x="7709619" y="4442254"/>
                <a:ext cx="223666" cy="223666"/>
              </a:xfrm>
              <a:prstGeom prst="ellipse">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318044B-BB1D-CDBF-DEC7-8D9589E19BB1}"/>
                  </a:ext>
                </a:extLst>
              </p:cNvPr>
              <p:cNvSpPr/>
              <p:nvPr/>
            </p:nvSpPr>
            <p:spPr>
              <a:xfrm>
                <a:off x="8250434" y="4782845"/>
                <a:ext cx="223666" cy="223666"/>
              </a:xfrm>
              <a:prstGeom prst="ellipse">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Oval 8">
              <a:extLst>
                <a:ext uri="{FF2B5EF4-FFF2-40B4-BE49-F238E27FC236}">
                  <a16:creationId xmlns:a16="http://schemas.microsoft.com/office/drawing/2014/main" id="{D139FA0C-C92A-58CD-4F66-D357FCEDD235}"/>
                </a:ext>
              </a:extLst>
            </p:cNvPr>
            <p:cNvSpPr/>
            <p:nvPr/>
          </p:nvSpPr>
          <p:spPr>
            <a:xfrm>
              <a:off x="155903" y="2051170"/>
              <a:ext cx="250942" cy="250942"/>
            </a:xfrm>
            <a:prstGeom prst="ellipse">
              <a:avLst/>
            </a:prstGeom>
            <a:solidFill>
              <a:srgbClr val="0E4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74FD600-9C7C-45F2-9B50-0C93FF99A2BF}"/>
                </a:ext>
              </a:extLst>
            </p:cNvPr>
            <p:cNvSpPr txBox="1"/>
            <p:nvPr/>
          </p:nvSpPr>
          <p:spPr>
            <a:xfrm>
              <a:off x="637964" y="2538808"/>
              <a:ext cx="415498" cy="261610"/>
            </a:xfrm>
            <a:prstGeom prst="rect">
              <a:avLst/>
            </a:prstGeom>
            <a:noFill/>
          </p:spPr>
          <p:txBody>
            <a:bodyPr wrap="none" rtlCol="0">
              <a:spAutoFit/>
            </a:bodyPr>
            <a:lstStyle/>
            <a:p>
              <a:r>
                <a:rPr lang="lt-LT" sz="1100">
                  <a:solidFill>
                    <a:schemeClr val="bg1">
                      <a:lumMod val="65000"/>
                    </a:schemeClr>
                  </a:solidFill>
                </a:rPr>
                <a:t>VLN</a:t>
              </a:r>
              <a:endParaRPr lang="en-US" sz="1100">
                <a:solidFill>
                  <a:schemeClr val="bg1">
                    <a:lumMod val="65000"/>
                  </a:schemeClr>
                </a:solidFill>
              </a:endParaRPr>
            </a:p>
          </p:txBody>
        </p:sp>
        <p:sp>
          <p:nvSpPr>
            <p:cNvPr id="23" name="TextBox 22">
              <a:extLst>
                <a:ext uri="{FF2B5EF4-FFF2-40B4-BE49-F238E27FC236}">
                  <a16:creationId xmlns:a16="http://schemas.microsoft.com/office/drawing/2014/main" id="{76E5609C-39EE-8675-EA21-4D5A734C4272}"/>
                </a:ext>
              </a:extLst>
            </p:cNvPr>
            <p:cNvSpPr txBox="1"/>
            <p:nvPr/>
          </p:nvSpPr>
          <p:spPr>
            <a:xfrm>
              <a:off x="304347" y="2310240"/>
              <a:ext cx="413896" cy="261610"/>
            </a:xfrm>
            <a:prstGeom prst="rect">
              <a:avLst/>
            </a:prstGeom>
            <a:noFill/>
          </p:spPr>
          <p:txBody>
            <a:bodyPr wrap="none" rtlCol="0">
              <a:spAutoFit/>
            </a:bodyPr>
            <a:lstStyle/>
            <a:p>
              <a:r>
                <a:rPr lang="lt-LT" sz="1100">
                  <a:solidFill>
                    <a:schemeClr val="bg1">
                      <a:lumMod val="65000"/>
                    </a:schemeClr>
                  </a:solidFill>
                </a:rPr>
                <a:t>KNS</a:t>
              </a:r>
              <a:endParaRPr lang="en-US" sz="1100">
                <a:solidFill>
                  <a:schemeClr val="bg1">
                    <a:lumMod val="65000"/>
                  </a:schemeClr>
                </a:solidFill>
              </a:endParaRPr>
            </a:p>
          </p:txBody>
        </p:sp>
        <p:sp>
          <p:nvSpPr>
            <p:cNvPr id="27" name="TextBox 26">
              <a:extLst>
                <a:ext uri="{FF2B5EF4-FFF2-40B4-BE49-F238E27FC236}">
                  <a16:creationId xmlns:a16="http://schemas.microsoft.com/office/drawing/2014/main" id="{7485A0CF-860E-8688-E22A-F23E9958ACD1}"/>
                </a:ext>
              </a:extLst>
            </p:cNvPr>
            <p:cNvSpPr txBox="1"/>
            <p:nvPr/>
          </p:nvSpPr>
          <p:spPr>
            <a:xfrm>
              <a:off x="304347" y="853781"/>
              <a:ext cx="494046" cy="261610"/>
            </a:xfrm>
            <a:prstGeom prst="rect">
              <a:avLst/>
            </a:prstGeom>
            <a:noFill/>
          </p:spPr>
          <p:txBody>
            <a:bodyPr wrap="none" rtlCol="0">
              <a:spAutoFit/>
            </a:bodyPr>
            <a:lstStyle/>
            <a:p>
              <a:r>
                <a:rPr lang="lt-LT" sz="1100">
                  <a:solidFill>
                    <a:schemeClr val="bg1">
                      <a:lumMod val="65000"/>
                    </a:schemeClr>
                  </a:solidFill>
                </a:rPr>
                <a:t>PNVZ</a:t>
              </a:r>
              <a:endParaRPr lang="en-US" sz="1100">
                <a:solidFill>
                  <a:schemeClr val="bg1">
                    <a:lumMod val="65000"/>
                  </a:schemeClr>
                </a:solidFill>
              </a:endParaRPr>
            </a:p>
          </p:txBody>
        </p:sp>
      </p:grpSp>
    </p:spTree>
    <p:extLst>
      <p:ext uri="{BB962C8B-B14F-4D97-AF65-F5344CB8AC3E}">
        <p14:creationId xmlns:p14="http://schemas.microsoft.com/office/powerpoint/2010/main" val="5980869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972D1B1-609D-4572-C171-882417B73879}"/>
              </a:ext>
            </a:extLst>
          </p:cNvPr>
          <p:cNvPicPr>
            <a:picLocks noChangeAspect="1"/>
          </p:cNvPicPr>
          <p:nvPr/>
        </p:nvPicPr>
        <p:blipFill rotWithShape="1">
          <a:blip r:embed="rId3"/>
          <a:srcRect r="22554"/>
          <a:stretch/>
        </p:blipFill>
        <p:spPr>
          <a:xfrm>
            <a:off x="-19154" y="861477"/>
            <a:ext cx="7899984" cy="5996524"/>
          </a:xfrm>
          <a:prstGeom prst="rect">
            <a:avLst/>
          </a:prstGeom>
        </p:spPr>
      </p:pic>
      <p:sp>
        <p:nvSpPr>
          <p:cNvPr id="4" name="Rectangle 3">
            <a:extLst>
              <a:ext uri="{FF2B5EF4-FFF2-40B4-BE49-F238E27FC236}">
                <a16:creationId xmlns:a16="http://schemas.microsoft.com/office/drawing/2014/main" id="{0EFB8A73-C96E-608E-6832-C2CA11954A88}"/>
              </a:ext>
            </a:extLst>
          </p:cNvPr>
          <p:cNvSpPr/>
          <p:nvPr/>
        </p:nvSpPr>
        <p:spPr>
          <a:xfrm>
            <a:off x="1155032" y="384422"/>
            <a:ext cx="8232369" cy="477054"/>
          </a:xfrm>
          <a:prstGeom prst="rect">
            <a:avLst/>
          </a:prstGeom>
        </p:spPr>
        <p:txBody>
          <a:bodyPr wrap="square" lIns="91440" tIns="45720" rIns="91440" bIns="45720" anchor="t">
            <a:spAutoFit/>
          </a:bodyPr>
          <a:lstStyle/>
          <a:p>
            <a:pPr>
              <a:lnSpc>
                <a:spcPts val="3000"/>
              </a:lnSpc>
            </a:pPr>
            <a:r>
              <a:rPr lang="lt-LT" sz="2800">
                <a:solidFill>
                  <a:schemeClr val="bg1">
                    <a:lumMod val="75000"/>
                  </a:schemeClr>
                </a:solidFill>
                <a:latin typeface="Segoe UI"/>
                <a:cs typeface="Segoe UI"/>
              </a:rPr>
              <a:t>JONAVOS KELEIVINĖ STOTELĖ</a:t>
            </a:r>
          </a:p>
        </p:txBody>
      </p:sp>
      <p:pic>
        <p:nvPicPr>
          <p:cNvPr id="2" name="Picture 1" descr="Shape&#10;&#10;Description automatically generated with low confidence">
            <a:extLst>
              <a:ext uri="{FF2B5EF4-FFF2-40B4-BE49-F238E27FC236}">
                <a16:creationId xmlns:a16="http://schemas.microsoft.com/office/drawing/2014/main" id="{B14DFC0F-248F-3303-673B-05B2268FD86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0265" y="253456"/>
            <a:ext cx="996636" cy="738986"/>
          </a:xfrm>
          <a:prstGeom prst="rect">
            <a:avLst/>
          </a:prstGeom>
          <a:noFill/>
          <a:ln>
            <a:noFill/>
          </a:ln>
        </p:spPr>
      </p:pic>
      <p:pic>
        <p:nvPicPr>
          <p:cNvPr id="3" name="Picture 2" descr="Logo, company name&#10;&#10;Description automatically generated">
            <a:extLst>
              <a:ext uri="{FF2B5EF4-FFF2-40B4-BE49-F238E27FC236}">
                <a16:creationId xmlns:a16="http://schemas.microsoft.com/office/drawing/2014/main" id="{8D1A62B9-C4D8-BB69-DF98-C74F64571A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030" t="35690" r="14868" b="37958"/>
          <a:stretch/>
        </p:blipFill>
        <p:spPr bwMode="auto">
          <a:xfrm>
            <a:off x="8524163" y="384421"/>
            <a:ext cx="1686102" cy="482089"/>
          </a:xfrm>
          <a:prstGeom prst="rect">
            <a:avLst/>
          </a:prstGeom>
          <a:noFill/>
          <a:ln>
            <a:noFill/>
          </a:ln>
          <a:extLst>
            <a:ext uri="{53640926-AAD7-44D8-BBD7-CCE9431645EC}">
              <a14:shadowObscured xmlns:a14="http://schemas.microsoft.com/office/drawing/2010/main"/>
            </a:ext>
          </a:extLst>
        </p:spPr>
      </p:pic>
      <p:sp>
        <p:nvSpPr>
          <p:cNvPr id="5" name="Oval 4">
            <a:extLst>
              <a:ext uri="{FF2B5EF4-FFF2-40B4-BE49-F238E27FC236}">
                <a16:creationId xmlns:a16="http://schemas.microsoft.com/office/drawing/2014/main" id="{F4588FA2-4A17-CAF2-F4C8-EAA8982A2AE7}"/>
              </a:ext>
            </a:extLst>
          </p:cNvPr>
          <p:cNvSpPr/>
          <p:nvPr/>
        </p:nvSpPr>
        <p:spPr>
          <a:xfrm>
            <a:off x="11320627" y="2041022"/>
            <a:ext cx="250942" cy="250942"/>
          </a:xfrm>
          <a:prstGeom prst="ellips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444EDAFC-705D-43C9-A48E-D8E50FB55C7A}"/>
              </a:ext>
            </a:extLst>
          </p:cNvPr>
          <p:cNvGrpSpPr/>
          <p:nvPr/>
        </p:nvGrpSpPr>
        <p:grpSpPr>
          <a:xfrm>
            <a:off x="11320627" y="146456"/>
            <a:ext cx="897559" cy="2643814"/>
            <a:chOff x="155903" y="156604"/>
            <a:chExt cx="897559" cy="2643814"/>
          </a:xfrm>
        </p:grpSpPr>
        <p:grpSp>
          <p:nvGrpSpPr>
            <p:cNvPr id="27" name="Group 26">
              <a:extLst>
                <a:ext uri="{FF2B5EF4-FFF2-40B4-BE49-F238E27FC236}">
                  <a16:creationId xmlns:a16="http://schemas.microsoft.com/office/drawing/2014/main" id="{D594F121-4416-BD01-9648-EA365DC01378}"/>
                </a:ext>
              </a:extLst>
            </p:cNvPr>
            <p:cNvGrpSpPr/>
            <p:nvPr/>
          </p:nvGrpSpPr>
          <p:grpSpPr>
            <a:xfrm>
              <a:off x="213181" y="156604"/>
              <a:ext cx="582758" cy="2629221"/>
              <a:chOff x="7709619" y="918878"/>
              <a:chExt cx="921974" cy="4159657"/>
            </a:xfrm>
          </p:grpSpPr>
          <p:cxnSp>
            <p:nvCxnSpPr>
              <p:cNvPr id="32" name="Straight Connector 31">
                <a:extLst>
                  <a:ext uri="{FF2B5EF4-FFF2-40B4-BE49-F238E27FC236}">
                    <a16:creationId xmlns:a16="http://schemas.microsoft.com/office/drawing/2014/main" id="{F35484CC-A9F6-0C3F-CC92-D37C68386DB9}"/>
                  </a:ext>
                </a:extLst>
              </p:cNvPr>
              <p:cNvCxnSpPr>
                <a:cxnSpLocks/>
              </p:cNvCxnSpPr>
              <p:nvPr/>
            </p:nvCxnSpPr>
            <p:spPr>
              <a:xfrm>
                <a:off x="7821737" y="918878"/>
                <a:ext cx="0" cy="4153349"/>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5B5AD0D-F0EE-0FDD-8781-3502B156C181}"/>
                  </a:ext>
                </a:extLst>
              </p:cNvPr>
              <p:cNvCxnSpPr>
                <a:cxnSpLocks/>
              </p:cNvCxnSpPr>
              <p:nvPr/>
            </p:nvCxnSpPr>
            <p:spPr>
              <a:xfrm>
                <a:off x="7841618" y="4547370"/>
                <a:ext cx="789975" cy="53116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C9CE22C2-7D0B-6638-E0B6-EFD4DB5FA2CF}"/>
                  </a:ext>
                </a:extLst>
              </p:cNvPr>
              <p:cNvSpPr/>
              <p:nvPr/>
            </p:nvSpPr>
            <p:spPr>
              <a:xfrm>
                <a:off x="7746800" y="1401197"/>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823CB34-EF5D-C7E9-6B9B-EAF60B992D55}"/>
                  </a:ext>
                </a:extLst>
              </p:cNvPr>
              <p:cNvSpPr/>
              <p:nvPr/>
            </p:nvSpPr>
            <p:spPr>
              <a:xfrm>
                <a:off x="7746800" y="1772431"/>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19358EA2-F269-5063-E417-3051317B5F5B}"/>
                  </a:ext>
                </a:extLst>
              </p:cNvPr>
              <p:cNvSpPr/>
              <p:nvPr/>
            </p:nvSpPr>
            <p:spPr>
              <a:xfrm>
                <a:off x="7746800" y="2519544"/>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0E471E2C-BACE-3094-B088-6646CEB90DDF}"/>
                  </a:ext>
                </a:extLst>
              </p:cNvPr>
              <p:cNvSpPr/>
              <p:nvPr/>
            </p:nvSpPr>
            <p:spPr>
              <a:xfrm>
                <a:off x="7746800" y="2916557"/>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3C8C6A2C-A7A6-A614-0170-1475ABEB58C4}"/>
                  </a:ext>
                </a:extLst>
              </p:cNvPr>
              <p:cNvSpPr/>
              <p:nvPr/>
            </p:nvSpPr>
            <p:spPr>
              <a:xfrm>
                <a:off x="7746800" y="3292280"/>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8EFE04D6-DB8B-369C-1128-06488E62AB73}"/>
                  </a:ext>
                </a:extLst>
              </p:cNvPr>
              <p:cNvSpPr/>
              <p:nvPr/>
            </p:nvSpPr>
            <p:spPr>
              <a:xfrm>
                <a:off x="7746800" y="3666805"/>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43A54AA2-E941-6133-B71C-716747DBD026}"/>
                  </a:ext>
                </a:extLst>
              </p:cNvPr>
              <p:cNvSpPr/>
              <p:nvPr/>
            </p:nvSpPr>
            <p:spPr>
              <a:xfrm>
                <a:off x="7746800" y="4058397"/>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D4EC316A-6752-5D06-ED71-A09D18CCBC75}"/>
                  </a:ext>
                </a:extLst>
              </p:cNvPr>
              <p:cNvSpPr/>
              <p:nvPr/>
            </p:nvSpPr>
            <p:spPr>
              <a:xfrm>
                <a:off x="7709910" y="2118252"/>
                <a:ext cx="223666" cy="223666"/>
              </a:xfrm>
              <a:prstGeom prst="ellipse">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034B95E1-2B7F-94A9-D832-819462EEC06C}"/>
                  </a:ext>
                </a:extLst>
              </p:cNvPr>
              <p:cNvSpPr/>
              <p:nvPr/>
            </p:nvSpPr>
            <p:spPr>
              <a:xfrm>
                <a:off x="7709619" y="4442254"/>
                <a:ext cx="223666" cy="223666"/>
              </a:xfrm>
              <a:prstGeom prst="ellipse">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7BA0AD09-881C-B4B8-9EE3-A42F21C27801}"/>
                  </a:ext>
                </a:extLst>
              </p:cNvPr>
              <p:cNvSpPr/>
              <p:nvPr/>
            </p:nvSpPr>
            <p:spPr>
              <a:xfrm>
                <a:off x="8250434" y="4782845"/>
                <a:ext cx="223666" cy="223666"/>
              </a:xfrm>
              <a:prstGeom prst="ellipse">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Oval 27">
              <a:extLst>
                <a:ext uri="{FF2B5EF4-FFF2-40B4-BE49-F238E27FC236}">
                  <a16:creationId xmlns:a16="http://schemas.microsoft.com/office/drawing/2014/main" id="{379C3F88-D9FE-1FBD-9D9F-0A89325CA1F6}"/>
                </a:ext>
              </a:extLst>
            </p:cNvPr>
            <p:cNvSpPr/>
            <p:nvPr/>
          </p:nvSpPr>
          <p:spPr>
            <a:xfrm>
              <a:off x="155903" y="2051170"/>
              <a:ext cx="250942" cy="250942"/>
            </a:xfrm>
            <a:prstGeom prst="ellipse">
              <a:avLst/>
            </a:prstGeom>
            <a:solidFill>
              <a:srgbClr val="0E4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CA7D7200-67AB-516A-CC4A-39116A63E3D1}"/>
                </a:ext>
              </a:extLst>
            </p:cNvPr>
            <p:cNvSpPr txBox="1"/>
            <p:nvPr/>
          </p:nvSpPr>
          <p:spPr>
            <a:xfrm>
              <a:off x="637964" y="2538808"/>
              <a:ext cx="415498" cy="261610"/>
            </a:xfrm>
            <a:prstGeom prst="rect">
              <a:avLst/>
            </a:prstGeom>
            <a:noFill/>
          </p:spPr>
          <p:txBody>
            <a:bodyPr wrap="none" rtlCol="0">
              <a:spAutoFit/>
            </a:bodyPr>
            <a:lstStyle/>
            <a:p>
              <a:r>
                <a:rPr lang="lt-LT" sz="1100">
                  <a:solidFill>
                    <a:schemeClr val="bg1">
                      <a:lumMod val="65000"/>
                    </a:schemeClr>
                  </a:solidFill>
                </a:rPr>
                <a:t>VLN</a:t>
              </a:r>
              <a:endParaRPr lang="en-US" sz="1100">
                <a:solidFill>
                  <a:schemeClr val="bg1">
                    <a:lumMod val="65000"/>
                  </a:schemeClr>
                </a:solidFill>
              </a:endParaRPr>
            </a:p>
          </p:txBody>
        </p:sp>
        <p:sp>
          <p:nvSpPr>
            <p:cNvPr id="30" name="TextBox 29">
              <a:extLst>
                <a:ext uri="{FF2B5EF4-FFF2-40B4-BE49-F238E27FC236}">
                  <a16:creationId xmlns:a16="http://schemas.microsoft.com/office/drawing/2014/main" id="{C78C3B34-C878-EA68-9317-917DA5DCA9DF}"/>
                </a:ext>
              </a:extLst>
            </p:cNvPr>
            <p:cNvSpPr txBox="1"/>
            <p:nvPr/>
          </p:nvSpPr>
          <p:spPr>
            <a:xfrm>
              <a:off x="304347" y="2310240"/>
              <a:ext cx="413896" cy="261610"/>
            </a:xfrm>
            <a:prstGeom prst="rect">
              <a:avLst/>
            </a:prstGeom>
            <a:noFill/>
          </p:spPr>
          <p:txBody>
            <a:bodyPr wrap="none" rtlCol="0">
              <a:spAutoFit/>
            </a:bodyPr>
            <a:lstStyle/>
            <a:p>
              <a:r>
                <a:rPr lang="lt-LT" sz="1100">
                  <a:solidFill>
                    <a:schemeClr val="bg1">
                      <a:lumMod val="65000"/>
                    </a:schemeClr>
                  </a:solidFill>
                </a:rPr>
                <a:t>KNS</a:t>
              </a:r>
              <a:endParaRPr lang="en-US" sz="1100">
                <a:solidFill>
                  <a:schemeClr val="bg1">
                    <a:lumMod val="65000"/>
                  </a:schemeClr>
                </a:solidFill>
              </a:endParaRPr>
            </a:p>
          </p:txBody>
        </p:sp>
        <p:sp>
          <p:nvSpPr>
            <p:cNvPr id="31" name="TextBox 30">
              <a:extLst>
                <a:ext uri="{FF2B5EF4-FFF2-40B4-BE49-F238E27FC236}">
                  <a16:creationId xmlns:a16="http://schemas.microsoft.com/office/drawing/2014/main" id="{E044A35B-5DF0-2D2B-6133-89CAC8848FFF}"/>
                </a:ext>
              </a:extLst>
            </p:cNvPr>
            <p:cNvSpPr txBox="1"/>
            <p:nvPr/>
          </p:nvSpPr>
          <p:spPr>
            <a:xfrm>
              <a:off x="304347" y="853781"/>
              <a:ext cx="494046" cy="261610"/>
            </a:xfrm>
            <a:prstGeom prst="rect">
              <a:avLst/>
            </a:prstGeom>
            <a:noFill/>
          </p:spPr>
          <p:txBody>
            <a:bodyPr wrap="none" rtlCol="0">
              <a:spAutoFit/>
            </a:bodyPr>
            <a:lstStyle/>
            <a:p>
              <a:r>
                <a:rPr lang="lt-LT" sz="1100">
                  <a:solidFill>
                    <a:schemeClr val="bg1">
                      <a:lumMod val="65000"/>
                    </a:schemeClr>
                  </a:solidFill>
                </a:rPr>
                <a:t>PNVZ</a:t>
              </a:r>
              <a:endParaRPr lang="en-US" sz="1100">
                <a:solidFill>
                  <a:schemeClr val="bg1">
                    <a:lumMod val="65000"/>
                  </a:schemeClr>
                </a:solidFill>
              </a:endParaRPr>
            </a:p>
          </p:txBody>
        </p:sp>
      </p:grpSp>
      <p:sp>
        <p:nvSpPr>
          <p:cNvPr id="7" name="Rectangle 6">
            <a:extLst>
              <a:ext uri="{FF2B5EF4-FFF2-40B4-BE49-F238E27FC236}">
                <a16:creationId xmlns:a16="http://schemas.microsoft.com/office/drawing/2014/main" id="{97B21EAD-46F1-3AE2-F6BC-49F529B0F075}"/>
              </a:ext>
            </a:extLst>
          </p:cNvPr>
          <p:cNvSpPr/>
          <p:nvPr/>
        </p:nvSpPr>
        <p:spPr>
          <a:xfrm>
            <a:off x="52787" y="904552"/>
            <a:ext cx="3859023" cy="5889947"/>
          </a:xfrm>
          <a:prstGeom prst="rect">
            <a:avLst/>
          </a:prstGeom>
          <a:noFill/>
          <a:ln w="76200">
            <a:solidFill>
              <a:srgbClr val="0E41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Content Placeholder 7">
            <a:extLst>
              <a:ext uri="{FF2B5EF4-FFF2-40B4-BE49-F238E27FC236}">
                <a16:creationId xmlns:a16="http://schemas.microsoft.com/office/drawing/2014/main" id="{509BAA31-14D1-0950-D0FE-57317BE7BBBD}"/>
              </a:ext>
            </a:extLst>
          </p:cNvPr>
          <p:cNvGraphicFramePr>
            <a:graphicFrameLocks/>
          </p:cNvGraphicFramePr>
          <p:nvPr>
            <p:extLst>
              <p:ext uri="{D42A27DB-BD31-4B8C-83A1-F6EECF244321}">
                <p14:modId xmlns:p14="http://schemas.microsoft.com/office/powerpoint/2010/main" val="2447803434"/>
              </p:ext>
            </p:extLst>
          </p:nvPr>
        </p:nvGraphicFramePr>
        <p:xfrm>
          <a:off x="7880830" y="3784371"/>
          <a:ext cx="4187274" cy="762000"/>
        </p:xfrm>
        <a:graphic>
          <a:graphicData uri="http://schemas.openxmlformats.org/drawingml/2006/table">
            <a:tbl>
              <a:tblPr firstRow="1" firstCol="1" bandRow="1">
                <a:tableStyleId>{5A111915-BE36-4E01-A7E5-04B1672EAD32}</a:tableStyleId>
              </a:tblPr>
              <a:tblGrid>
                <a:gridCol w="4187274">
                  <a:extLst>
                    <a:ext uri="{9D8B030D-6E8A-4147-A177-3AD203B41FA5}">
                      <a16:colId xmlns:a16="http://schemas.microsoft.com/office/drawing/2014/main" val="1465318087"/>
                    </a:ext>
                  </a:extLst>
                </a:gridCol>
              </a:tblGrid>
              <a:tr h="0">
                <a:tc>
                  <a:txBody>
                    <a:bodyPr/>
                    <a:lstStyle/>
                    <a:p>
                      <a:pPr algn="ctr"/>
                      <a:r>
                        <a:rPr lang="lt-LT" sz="1000" dirty="0">
                          <a:effectLst/>
                        </a:rPr>
                        <a:t>Alternatyvų vertinimas</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66434873"/>
                  </a:ext>
                </a:extLst>
              </a:tr>
              <a:tr h="156845">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lt-LT" sz="1000" dirty="0">
                          <a:effectLst/>
                        </a:rPr>
                        <a:t>I ir II alternatyvos turi teigiamą poveikį aplinkos orui, klimato veiksniams, kraštovaizdžiui, žmonių sveikatai, materialiniams antropogeniniams ištekliams žmonių saugumui, žmonių gerovei</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lt-LT" sz="1000" dirty="0">
                          <a:effectLst/>
                        </a:rPr>
                        <a:t>I </a:t>
                      </a:r>
                      <a:r>
                        <a:rPr lang="lt-LT" sz="1000" dirty="0" err="1">
                          <a:effectLst/>
                        </a:rPr>
                        <a:t>alt</a:t>
                      </a:r>
                      <a:r>
                        <a:rPr lang="lt-LT" sz="1000" dirty="0">
                          <a:effectLst/>
                        </a:rPr>
                        <a:t>. nežymiai mažesni eksploataciniai kaštai, įgyvendinimo kaina</a:t>
                      </a:r>
                      <a:endParaRPr lang="en-US" sz="1000" u="sng"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439310"/>
                  </a:ext>
                </a:extLst>
              </a:tr>
            </a:tbl>
          </a:graphicData>
        </a:graphic>
      </p:graphicFrame>
      <p:sp>
        <p:nvSpPr>
          <p:cNvPr id="9" name="TextBox 8">
            <a:extLst>
              <a:ext uri="{FF2B5EF4-FFF2-40B4-BE49-F238E27FC236}">
                <a16:creationId xmlns:a16="http://schemas.microsoft.com/office/drawing/2014/main" id="{50EF306C-E85F-1454-58F7-26494F246D3D}"/>
              </a:ext>
            </a:extLst>
          </p:cNvPr>
          <p:cNvSpPr txBox="1"/>
          <p:nvPr/>
        </p:nvSpPr>
        <p:spPr>
          <a:xfrm>
            <a:off x="103296" y="961536"/>
            <a:ext cx="2151017" cy="1831271"/>
          </a:xfrm>
          <a:prstGeom prst="rect">
            <a:avLst/>
          </a:prstGeom>
          <a:solidFill>
            <a:schemeClr val="bg1">
              <a:alpha val="70000"/>
            </a:schemeClr>
          </a:solidFill>
        </p:spPr>
        <p:txBody>
          <a:bodyPr wrap="square" rtlCol="0">
            <a:spAutoFit/>
          </a:bodyPr>
          <a:lstStyle/>
          <a:p>
            <a:pPr marL="92075" indent="-92075">
              <a:buFont typeface="Arial" panose="020B0604020202020204" pitchFamily="34" charset="0"/>
              <a:buChar char="•"/>
            </a:pPr>
            <a:r>
              <a:rPr lang="lt-LT" sz="1100"/>
              <a:t>II tipas</a:t>
            </a:r>
          </a:p>
          <a:p>
            <a:pPr marL="92075" indent="-92075">
              <a:buFont typeface="Arial" panose="020B0604020202020204" pitchFamily="34" charset="0"/>
              <a:buChar char="•"/>
            </a:pPr>
            <a:r>
              <a:rPr lang="lt-LT" sz="1100"/>
              <a:t>2 peronai</a:t>
            </a:r>
          </a:p>
          <a:p>
            <a:pPr marL="92075" indent="-92075">
              <a:buFont typeface="Arial" panose="020B0604020202020204" pitchFamily="34" charset="0"/>
              <a:buChar char="•"/>
            </a:pPr>
            <a:r>
              <a:rPr lang="lt-LT" sz="1100"/>
              <a:t>pėsčiųjų viadukas</a:t>
            </a:r>
          </a:p>
          <a:p>
            <a:pPr marL="92075" indent="-92075">
              <a:buFont typeface="Arial" panose="020B0604020202020204" pitchFamily="34" charset="0"/>
              <a:buChar char="•"/>
            </a:pPr>
            <a:r>
              <a:rPr lang="lt-LT" sz="1100"/>
              <a:t>privažiavimas apie 560 m nuo kelio Nr. 1505</a:t>
            </a:r>
          </a:p>
          <a:p>
            <a:pPr marL="92075" indent="-92075">
              <a:buFont typeface="Arial" panose="020B0604020202020204" pitchFamily="34" charset="0"/>
              <a:buChar char="•"/>
            </a:pPr>
            <a:r>
              <a:rPr lang="lt-LT" sz="1100"/>
              <a:t>nuo Jonavos autobusų stoties važiuoti apie 5,2 km (apie 8 min automobiliu)</a:t>
            </a:r>
          </a:p>
          <a:p>
            <a:pPr marL="92075" indent="-92075">
              <a:buFont typeface="Arial" panose="020B0604020202020204" pitchFamily="34" charset="0"/>
              <a:buChar char="•"/>
            </a:pPr>
            <a:r>
              <a:rPr lang="lt-LT" sz="1100"/>
              <a:t>plėtrai reikalingas papildomas žemės plotas – apie 1,2 ha</a:t>
            </a:r>
            <a:r>
              <a:rPr lang="lt-LT" sz="1400"/>
              <a:t> </a:t>
            </a:r>
            <a:endParaRPr lang="en-US" sz="1400"/>
          </a:p>
        </p:txBody>
      </p:sp>
      <p:sp>
        <p:nvSpPr>
          <p:cNvPr id="14" name="TextBox 13">
            <a:extLst>
              <a:ext uri="{FF2B5EF4-FFF2-40B4-BE49-F238E27FC236}">
                <a16:creationId xmlns:a16="http://schemas.microsoft.com/office/drawing/2014/main" id="{17CD1E15-5034-3207-7A24-7D4AEE124CFF}"/>
              </a:ext>
            </a:extLst>
          </p:cNvPr>
          <p:cNvSpPr txBox="1"/>
          <p:nvPr/>
        </p:nvSpPr>
        <p:spPr>
          <a:xfrm>
            <a:off x="4039955" y="970591"/>
            <a:ext cx="2249818" cy="1277273"/>
          </a:xfrm>
          <a:prstGeom prst="rect">
            <a:avLst/>
          </a:prstGeom>
          <a:solidFill>
            <a:schemeClr val="bg1">
              <a:alpha val="70000"/>
            </a:schemeClr>
          </a:solidFill>
        </p:spPr>
        <p:txBody>
          <a:bodyPr wrap="square" rtlCol="0">
            <a:spAutoFit/>
          </a:bodyPr>
          <a:lstStyle/>
          <a:p>
            <a:pPr marL="92075" indent="-92075">
              <a:buFont typeface="Arial" panose="020B0604020202020204" pitchFamily="34" charset="0"/>
              <a:buChar char="•"/>
            </a:pPr>
            <a:r>
              <a:rPr lang="lt-LT" sz="1100" dirty="0"/>
              <a:t>II tipas</a:t>
            </a:r>
          </a:p>
          <a:p>
            <a:pPr marL="92075" indent="-92075">
              <a:buFont typeface="Arial" panose="020B0604020202020204" pitchFamily="34" charset="0"/>
              <a:buChar char="•"/>
            </a:pPr>
            <a:r>
              <a:rPr lang="lt-LT" sz="1100" dirty="0"/>
              <a:t>2 peronai</a:t>
            </a:r>
          </a:p>
          <a:p>
            <a:pPr marL="92075" indent="-92075">
              <a:buFont typeface="Arial" panose="020B0604020202020204" pitchFamily="34" charset="0"/>
              <a:buChar char="•"/>
            </a:pPr>
            <a:r>
              <a:rPr lang="lt-LT" sz="1100" dirty="0"/>
              <a:t>požeminė perėja</a:t>
            </a:r>
          </a:p>
          <a:p>
            <a:pPr marL="92075" indent="-92075">
              <a:buFont typeface="Arial" panose="020B0604020202020204" pitchFamily="34" charset="0"/>
              <a:buChar char="•"/>
            </a:pPr>
            <a:r>
              <a:rPr lang="lt-LT" sz="1100" dirty="0"/>
              <a:t>privažiavimas apie 510 m nuo kelio Nr. 1505</a:t>
            </a:r>
          </a:p>
          <a:p>
            <a:pPr marL="92075" indent="-92075">
              <a:buFont typeface="Arial" panose="020B0604020202020204" pitchFamily="34" charset="0"/>
              <a:buChar char="•"/>
            </a:pPr>
            <a:r>
              <a:rPr lang="lt-LT" sz="1100" dirty="0"/>
              <a:t>Plėtrai reikalingas papildomas žemės plotas – apie 0,05 ha </a:t>
            </a:r>
            <a:endParaRPr lang="en-US" sz="1100" dirty="0"/>
          </a:p>
        </p:txBody>
      </p:sp>
      <p:grpSp>
        <p:nvGrpSpPr>
          <p:cNvPr id="6" name="Group 5">
            <a:extLst>
              <a:ext uri="{FF2B5EF4-FFF2-40B4-BE49-F238E27FC236}">
                <a16:creationId xmlns:a16="http://schemas.microsoft.com/office/drawing/2014/main" id="{A6EF3579-03B8-0A91-B840-3F71F0CE6528}"/>
              </a:ext>
            </a:extLst>
          </p:cNvPr>
          <p:cNvGrpSpPr/>
          <p:nvPr/>
        </p:nvGrpSpPr>
        <p:grpSpPr>
          <a:xfrm>
            <a:off x="7880830" y="4754771"/>
            <a:ext cx="4211623" cy="1868181"/>
            <a:chOff x="7980377" y="4914720"/>
            <a:chExt cx="4211623" cy="1868181"/>
          </a:xfrm>
        </p:grpSpPr>
        <p:pic>
          <p:nvPicPr>
            <p:cNvPr id="17" name="Picture 16">
              <a:extLst>
                <a:ext uri="{FF2B5EF4-FFF2-40B4-BE49-F238E27FC236}">
                  <a16:creationId xmlns:a16="http://schemas.microsoft.com/office/drawing/2014/main" id="{A4C8AE06-1788-D08F-AE2C-74F36DD047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80377" y="4914720"/>
              <a:ext cx="4211623" cy="1868181"/>
            </a:xfrm>
            <a:prstGeom prst="rect">
              <a:avLst/>
            </a:prstGeom>
          </p:spPr>
        </p:pic>
        <p:sp>
          <p:nvSpPr>
            <p:cNvPr id="18" name="Rectangle: Rounded Corners 17">
              <a:extLst>
                <a:ext uri="{FF2B5EF4-FFF2-40B4-BE49-F238E27FC236}">
                  <a16:creationId xmlns:a16="http://schemas.microsoft.com/office/drawing/2014/main" id="{46F9C047-D79F-192A-994B-C802807170F6}"/>
                </a:ext>
              </a:extLst>
            </p:cNvPr>
            <p:cNvSpPr/>
            <p:nvPr/>
          </p:nvSpPr>
          <p:spPr>
            <a:xfrm>
              <a:off x="7980377" y="5331520"/>
              <a:ext cx="4187274" cy="256707"/>
            </a:xfrm>
            <a:prstGeom prst="roundRect">
              <a:avLst/>
            </a:prstGeom>
            <a:noFill/>
            <a:ln w="28575">
              <a:solidFill>
                <a:srgbClr val="0E41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7456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B9F856-D715-9D28-A5DC-7432CF7A312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6" y="2790236"/>
            <a:ext cx="6115050" cy="4076700"/>
          </a:xfrm>
          <a:prstGeom prst="rect">
            <a:avLst/>
          </a:prstGeom>
          <a:noFill/>
          <a:ln>
            <a:noFill/>
          </a:ln>
        </p:spPr>
      </p:pic>
      <p:pic>
        <p:nvPicPr>
          <p:cNvPr id="24" name="Picture 23" descr="Shape&#10;&#10;Description automatically generated with low confidence">
            <a:extLst>
              <a:ext uri="{FF2B5EF4-FFF2-40B4-BE49-F238E27FC236}">
                <a16:creationId xmlns:a16="http://schemas.microsoft.com/office/drawing/2014/main" id="{BA51F126-4084-F681-46FD-A68113E6B5D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0265" y="253456"/>
            <a:ext cx="996636" cy="738986"/>
          </a:xfrm>
          <a:prstGeom prst="rect">
            <a:avLst/>
          </a:prstGeom>
          <a:noFill/>
          <a:ln>
            <a:noFill/>
          </a:ln>
        </p:spPr>
      </p:pic>
      <p:sp>
        <p:nvSpPr>
          <p:cNvPr id="7" name="Rectangle 6">
            <a:extLst>
              <a:ext uri="{FF2B5EF4-FFF2-40B4-BE49-F238E27FC236}">
                <a16:creationId xmlns:a16="http://schemas.microsoft.com/office/drawing/2014/main" id="{94ED60AB-8AF4-4BF1-3579-0A4D69F6B97E}"/>
              </a:ext>
            </a:extLst>
          </p:cNvPr>
          <p:cNvSpPr/>
          <p:nvPr/>
        </p:nvSpPr>
        <p:spPr>
          <a:xfrm>
            <a:off x="3891653" y="1778678"/>
            <a:ext cx="8232369" cy="477054"/>
          </a:xfrm>
          <a:prstGeom prst="rect">
            <a:avLst/>
          </a:prstGeom>
        </p:spPr>
        <p:txBody>
          <a:bodyPr wrap="square" lIns="91440" tIns="45720" rIns="91440" bIns="45720" anchor="t">
            <a:spAutoFit/>
          </a:bodyPr>
          <a:lstStyle/>
          <a:p>
            <a:pPr>
              <a:lnSpc>
                <a:spcPts val="3000"/>
              </a:lnSpc>
            </a:pPr>
            <a:r>
              <a:rPr lang="lt-LT" sz="2800">
                <a:latin typeface="Segoe UI"/>
                <a:cs typeface="Segoe UI"/>
              </a:rPr>
              <a:t>JONAVOS PREKINĖ STOTIS</a:t>
            </a:r>
          </a:p>
        </p:txBody>
      </p:sp>
      <p:pic>
        <p:nvPicPr>
          <p:cNvPr id="10" name="Picture 9" descr="Logo, company name&#10;&#10;Description automatically generated">
            <a:extLst>
              <a:ext uri="{FF2B5EF4-FFF2-40B4-BE49-F238E27FC236}">
                <a16:creationId xmlns:a16="http://schemas.microsoft.com/office/drawing/2014/main" id="{41CB3688-B5F6-29E2-571B-0A8FD52231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030" t="35690" r="14868" b="37958"/>
          <a:stretch/>
        </p:blipFill>
        <p:spPr bwMode="auto">
          <a:xfrm>
            <a:off x="8524163" y="384421"/>
            <a:ext cx="1686102" cy="482089"/>
          </a:xfrm>
          <a:prstGeom prst="rect">
            <a:avLst/>
          </a:prstGeom>
          <a:noFill/>
          <a:ln>
            <a:noFill/>
          </a:ln>
          <a:extLst>
            <a:ext uri="{53640926-AAD7-44D8-BBD7-CCE9431645EC}">
              <a14:shadowObscured xmlns:a14="http://schemas.microsoft.com/office/drawing/2010/main"/>
            </a:ext>
          </a:extLst>
        </p:spPr>
      </p:pic>
      <p:sp>
        <p:nvSpPr>
          <p:cNvPr id="32" name="TextBox 31">
            <a:extLst>
              <a:ext uri="{FF2B5EF4-FFF2-40B4-BE49-F238E27FC236}">
                <a16:creationId xmlns:a16="http://schemas.microsoft.com/office/drawing/2014/main" id="{A0B7A3DC-87E9-972B-66F0-8BDB445FF5B0}"/>
              </a:ext>
            </a:extLst>
          </p:cNvPr>
          <p:cNvSpPr txBox="1"/>
          <p:nvPr/>
        </p:nvSpPr>
        <p:spPr>
          <a:xfrm>
            <a:off x="4421363" y="2484947"/>
            <a:ext cx="1701941" cy="369332"/>
          </a:xfrm>
          <a:prstGeom prst="rect">
            <a:avLst/>
          </a:prstGeom>
          <a:noFill/>
        </p:spPr>
        <p:txBody>
          <a:bodyPr wrap="none" rtlCol="0">
            <a:spAutoFit/>
          </a:bodyPr>
          <a:lstStyle/>
          <a:p>
            <a:r>
              <a:rPr lang="lt-LT" b="1">
                <a:solidFill>
                  <a:schemeClr val="accent6">
                    <a:lumMod val="75000"/>
                  </a:schemeClr>
                </a:solidFill>
              </a:rPr>
              <a:t>1 ALTERNATYVA</a:t>
            </a:r>
          </a:p>
        </p:txBody>
      </p:sp>
      <p:sp>
        <p:nvSpPr>
          <p:cNvPr id="33" name="TextBox 32">
            <a:extLst>
              <a:ext uri="{FF2B5EF4-FFF2-40B4-BE49-F238E27FC236}">
                <a16:creationId xmlns:a16="http://schemas.microsoft.com/office/drawing/2014/main" id="{1A0937CB-B86F-0890-7AB5-3087B5EBA6DE}"/>
              </a:ext>
            </a:extLst>
          </p:cNvPr>
          <p:cNvSpPr txBox="1"/>
          <p:nvPr/>
        </p:nvSpPr>
        <p:spPr>
          <a:xfrm>
            <a:off x="6096000" y="2493379"/>
            <a:ext cx="1701941" cy="369332"/>
          </a:xfrm>
          <a:prstGeom prst="rect">
            <a:avLst/>
          </a:prstGeom>
          <a:noFill/>
        </p:spPr>
        <p:txBody>
          <a:bodyPr wrap="none" rtlCol="0">
            <a:spAutoFit/>
          </a:bodyPr>
          <a:lstStyle/>
          <a:p>
            <a:r>
              <a:rPr lang="lt-LT" b="1">
                <a:solidFill>
                  <a:schemeClr val="accent6">
                    <a:lumMod val="75000"/>
                  </a:schemeClr>
                </a:solidFill>
              </a:rPr>
              <a:t>3 ALTERNATYVA</a:t>
            </a:r>
            <a:endParaRPr lang="en-US" b="1">
              <a:solidFill>
                <a:schemeClr val="accent6">
                  <a:lumMod val="75000"/>
                </a:schemeClr>
              </a:solidFill>
            </a:endParaRPr>
          </a:p>
        </p:txBody>
      </p:sp>
      <p:pic>
        <p:nvPicPr>
          <p:cNvPr id="3" name="Picture 2">
            <a:extLst>
              <a:ext uri="{FF2B5EF4-FFF2-40B4-BE49-F238E27FC236}">
                <a16:creationId xmlns:a16="http://schemas.microsoft.com/office/drawing/2014/main" id="{1709020A-D65A-4CE3-7FBB-50CEFF5BEA2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86476" y="2777558"/>
            <a:ext cx="6115050" cy="4076700"/>
          </a:xfrm>
          <a:prstGeom prst="rect">
            <a:avLst/>
          </a:prstGeom>
          <a:noFill/>
          <a:ln>
            <a:noFill/>
          </a:ln>
        </p:spPr>
      </p:pic>
      <p:grpSp>
        <p:nvGrpSpPr>
          <p:cNvPr id="4" name="Group 3">
            <a:extLst>
              <a:ext uri="{FF2B5EF4-FFF2-40B4-BE49-F238E27FC236}">
                <a16:creationId xmlns:a16="http://schemas.microsoft.com/office/drawing/2014/main" id="{546B91C8-E779-3340-C715-72CA9768C286}"/>
              </a:ext>
            </a:extLst>
          </p:cNvPr>
          <p:cNvGrpSpPr/>
          <p:nvPr/>
        </p:nvGrpSpPr>
        <p:grpSpPr>
          <a:xfrm>
            <a:off x="11320627" y="146456"/>
            <a:ext cx="897559" cy="2643814"/>
            <a:chOff x="155903" y="156604"/>
            <a:chExt cx="897559" cy="2643814"/>
          </a:xfrm>
        </p:grpSpPr>
        <p:grpSp>
          <p:nvGrpSpPr>
            <p:cNvPr id="9" name="Group 8">
              <a:extLst>
                <a:ext uri="{FF2B5EF4-FFF2-40B4-BE49-F238E27FC236}">
                  <a16:creationId xmlns:a16="http://schemas.microsoft.com/office/drawing/2014/main" id="{1F0D4D78-4A5A-A8E2-F74C-1558972BEEC0}"/>
                </a:ext>
              </a:extLst>
            </p:cNvPr>
            <p:cNvGrpSpPr/>
            <p:nvPr/>
          </p:nvGrpSpPr>
          <p:grpSpPr>
            <a:xfrm>
              <a:off x="213181" y="156604"/>
              <a:ext cx="582758" cy="2629221"/>
              <a:chOff x="7709619" y="918878"/>
              <a:chExt cx="921974" cy="4159657"/>
            </a:xfrm>
          </p:grpSpPr>
          <p:cxnSp>
            <p:nvCxnSpPr>
              <p:cNvPr id="27" name="Straight Connector 26">
                <a:extLst>
                  <a:ext uri="{FF2B5EF4-FFF2-40B4-BE49-F238E27FC236}">
                    <a16:creationId xmlns:a16="http://schemas.microsoft.com/office/drawing/2014/main" id="{C28BD6D5-F3A3-45FF-0EC8-90845B6846B8}"/>
                  </a:ext>
                </a:extLst>
              </p:cNvPr>
              <p:cNvCxnSpPr>
                <a:cxnSpLocks/>
              </p:cNvCxnSpPr>
              <p:nvPr/>
            </p:nvCxnSpPr>
            <p:spPr>
              <a:xfrm>
                <a:off x="7821737" y="918878"/>
                <a:ext cx="0" cy="4153349"/>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13D2A93-DA0B-D600-4353-FBC43C6A698B}"/>
                  </a:ext>
                </a:extLst>
              </p:cNvPr>
              <p:cNvCxnSpPr>
                <a:cxnSpLocks/>
              </p:cNvCxnSpPr>
              <p:nvPr/>
            </p:nvCxnSpPr>
            <p:spPr>
              <a:xfrm>
                <a:off x="7841618" y="4547370"/>
                <a:ext cx="789975" cy="53116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4F8A3BDB-DA48-B1F2-3FDF-6BE03D552D85}"/>
                  </a:ext>
                </a:extLst>
              </p:cNvPr>
              <p:cNvSpPr/>
              <p:nvPr/>
            </p:nvSpPr>
            <p:spPr>
              <a:xfrm>
                <a:off x="7746800" y="1401197"/>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A0D00EDB-F8E8-6B3D-BD65-F567EC635782}"/>
                  </a:ext>
                </a:extLst>
              </p:cNvPr>
              <p:cNvSpPr/>
              <p:nvPr/>
            </p:nvSpPr>
            <p:spPr>
              <a:xfrm>
                <a:off x="7746800" y="1772431"/>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7B384C87-F12E-2187-833E-531440FE7BF5}"/>
                  </a:ext>
                </a:extLst>
              </p:cNvPr>
              <p:cNvSpPr/>
              <p:nvPr/>
            </p:nvSpPr>
            <p:spPr>
              <a:xfrm>
                <a:off x="7746800" y="2519544"/>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52C143CB-E9F1-3261-F555-4B21F120EE32}"/>
                  </a:ext>
                </a:extLst>
              </p:cNvPr>
              <p:cNvSpPr/>
              <p:nvPr/>
            </p:nvSpPr>
            <p:spPr>
              <a:xfrm>
                <a:off x="7746800" y="2916557"/>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5C80D383-11AA-8655-D080-80735C97EE52}"/>
                  </a:ext>
                </a:extLst>
              </p:cNvPr>
              <p:cNvSpPr/>
              <p:nvPr/>
            </p:nvSpPr>
            <p:spPr>
              <a:xfrm>
                <a:off x="7746800" y="3292280"/>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02DCBF2F-CCB4-5E91-2008-4DEDCAFBEE63}"/>
                  </a:ext>
                </a:extLst>
              </p:cNvPr>
              <p:cNvSpPr/>
              <p:nvPr/>
            </p:nvSpPr>
            <p:spPr>
              <a:xfrm>
                <a:off x="7746800" y="3666805"/>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917D6A54-F860-7686-5B52-93F11B2B93A9}"/>
                  </a:ext>
                </a:extLst>
              </p:cNvPr>
              <p:cNvSpPr/>
              <p:nvPr/>
            </p:nvSpPr>
            <p:spPr>
              <a:xfrm>
                <a:off x="7746800" y="4058397"/>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976739D4-53B4-E052-16F4-4C9094FECC9E}"/>
                  </a:ext>
                </a:extLst>
              </p:cNvPr>
              <p:cNvSpPr/>
              <p:nvPr/>
            </p:nvSpPr>
            <p:spPr>
              <a:xfrm>
                <a:off x="7709910" y="2118252"/>
                <a:ext cx="223666" cy="223666"/>
              </a:xfrm>
              <a:prstGeom prst="ellipse">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1FFEFEFE-547E-475A-3F94-5AA1BDCEC06C}"/>
                  </a:ext>
                </a:extLst>
              </p:cNvPr>
              <p:cNvSpPr/>
              <p:nvPr/>
            </p:nvSpPr>
            <p:spPr>
              <a:xfrm>
                <a:off x="7709619" y="4442254"/>
                <a:ext cx="223666" cy="223666"/>
              </a:xfrm>
              <a:prstGeom prst="ellipse">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0F19C8EB-7A77-8B61-E1F9-F12F85764CD6}"/>
                  </a:ext>
                </a:extLst>
              </p:cNvPr>
              <p:cNvSpPr/>
              <p:nvPr/>
            </p:nvSpPr>
            <p:spPr>
              <a:xfrm>
                <a:off x="8250434" y="4782845"/>
                <a:ext cx="223666" cy="223666"/>
              </a:xfrm>
              <a:prstGeom prst="ellipse">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a:extLst>
                <a:ext uri="{FF2B5EF4-FFF2-40B4-BE49-F238E27FC236}">
                  <a16:creationId xmlns:a16="http://schemas.microsoft.com/office/drawing/2014/main" id="{B7E8378A-C760-083E-950B-E24DC1BC8795}"/>
                </a:ext>
              </a:extLst>
            </p:cNvPr>
            <p:cNvSpPr/>
            <p:nvPr/>
          </p:nvSpPr>
          <p:spPr>
            <a:xfrm>
              <a:off x="155903" y="1798494"/>
              <a:ext cx="250942" cy="250942"/>
            </a:xfrm>
            <a:prstGeom prst="ellipse">
              <a:avLst/>
            </a:prstGeom>
            <a:solidFill>
              <a:srgbClr val="0E4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890E97C-A2B9-34EF-F7CC-24A262357E87}"/>
                </a:ext>
              </a:extLst>
            </p:cNvPr>
            <p:cNvSpPr txBox="1"/>
            <p:nvPr/>
          </p:nvSpPr>
          <p:spPr>
            <a:xfrm>
              <a:off x="637964" y="2538808"/>
              <a:ext cx="415498" cy="261610"/>
            </a:xfrm>
            <a:prstGeom prst="rect">
              <a:avLst/>
            </a:prstGeom>
            <a:noFill/>
          </p:spPr>
          <p:txBody>
            <a:bodyPr wrap="none" rtlCol="0">
              <a:spAutoFit/>
            </a:bodyPr>
            <a:lstStyle/>
            <a:p>
              <a:r>
                <a:rPr lang="lt-LT" sz="1100">
                  <a:solidFill>
                    <a:schemeClr val="bg1">
                      <a:lumMod val="65000"/>
                    </a:schemeClr>
                  </a:solidFill>
                </a:rPr>
                <a:t>VLN</a:t>
              </a:r>
              <a:endParaRPr lang="en-US" sz="1100">
                <a:solidFill>
                  <a:schemeClr val="bg1">
                    <a:lumMod val="65000"/>
                  </a:schemeClr>
                </a:solidFill>
              </a:endParaRPr>
            </a:p>
          </p:txBody>
        </p:sp>
        <p:sp>
          <p:nvSpPr>
            <p:cNvPr id="25" name="TextBox 24">
              <a:extLst>
                <a:ext uri="{FF2B5EF4-FFF2-40B4-BE49-F238E27FC236}">
                  <a16:creationId xmlns:a16="http://schemas.microsoft.com/office/drawing/2014/main" id="{E7580BE6-98D0-2128-DDF8-4A84AFC4585C}"/>
                </a:ext>
              </a:extLst>
            </p:cNvPr>
            <p:cNvSpPr txBox="1"/>
            <p:nvPr/>
          </p:nvSpPr>
          <p:spPr>
            <a:xfrm>
              <a:off x="304347" y="2310240"/>
              <a:ext cx="413896" cy="261610"/>
            </a:xfrm>
            <a:prstGeom prst="rect">
              <a:avLst/>
            </a:prstGeom>
            <a:noFill/>
          </p:spPr>
          <p:txBody>
            <a:bodyPr wrap="none" rtlCol="0">
              <a:spAutoFit/>
            </a:bodyPr>
            <a:lstStyle/>
            <a:p>
              <a:r>
                <a:rPr lang="lt-LT" sz="1100">
                  <a:solidFill>
                    <a:schemeClr val="bg1">
                      <a:lumMod val="65000"/>
                    </a:schemeClr>
                  </a:solidFill>
                </a:rPr>
                <a:t>KNS</a:t>
              </a:r>
              <a:endParaRPr lang="en-US" sz="1100">
                <a:solidFill>
                  <a:schemeClr val="bg1">
                    <a:lumMod val="65000"/>
                  </a:schemeClr>
                </a:solidFill>
              </a:endParaRPr>
            </a:p>
          </p:txBody>
        </p:sp>
        <p:sp>
          <p:nvSpPr>
            <p:cNvPr id="26" name="TextBox 25">
              <a:extLst>
                <a:ext uri="{FF2B5EF4-FFF2-40B4-BE49-F238E27FC236}">
                  <a16:creationId xmlns:a16="http://schemas.microsoft.com/office/drawing/2014/main" id="{F1411BCC-D0E6-7E56-72E5-FE3A032539C4}"/>
                </a:ext>
              </a:extLst>
            </p:cNvPr>
            <p:cNvSpPr txBox="1"/>
            <p:nvPr/>
          </p:nvSpPr>
          <p:spPr>
            <a:xfrm>
              <a:off x="304347" y="853781"/>
              <a:ext cx="494046" cy="261610"/>
            </a:xfrm>
            <a:prstGeom prst="rect">
              <a:avLst/>
            </a:prstGeom>
            <a:noFill/>
          </p:spPr>
          <p:txBody>
            <a:bodyPr wrap="none" rtlCol="0">
              <a:spAutoFit/>
            </a:bodyPr>
            <a:lstStyle/>
            <a:p>
              <a:r>
                <a:rPr lang="lt-LT" sz="1100">
                  <a:solidFill>
                    <a:schemeClr val="bg1">
                      <a:lumMod val="65000"/>
                    </a:schemeClr>
                  </a:solidFill>
                </a:rPr>
                <a:t>PNVZ</a:t>
              </a:r>
              <a:endParaRPr lang="en-US" sz="1100">
                <a:solidFill>
                  <a:schemeClr val="bg1">
                    <a:lumMod val="65000"/>
                  </a:schemeClr>
                </a:solidFill>
              </a:endParaRPr>
            </a:p>
          </p:txBody>
        </p:sp>
      </p:grpSp>
    </p:spTree>
    <p:extLst>
      <p:ext uri="{BB962C8B-B14F-4D97-AF65-F5344CB8AC3E}">
        <p14:creationId xmlns:p14="http://schemas.microsoft.com/office/powerpoint/2010/main" val="3379168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1A6B5B-F2A0-2946-77E8-FB98D81EFF64}"/>
              </a:ext>
            </a:extLst>
          </p:cNvPr>
          <p:cNvSpPr/>
          <p:nvPr/>
        </p:nvSpPr>
        <p:spPr>
          <a:xfrm>
            <a:off x="0" y="4762491"/>
            <a:ext cx="12192000" cy="2095509"/>
          </a:xfrm>
          <a:prstGeom prst="rect">
            <a:avLst/>
          </a:prstGeom>
          <a:solidFill>
            <a:srgbClr val="649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1989544-CECE-839E-0F85-E43DCE02DED0}"/>
              </a:ext>
            </a:extLst>
          </p:cNvPr>
          <p:cNvSpPr txBox="1"/>
          <p:nvPr/>
        </p:nvSpPr>
        <p:spPr>
          <a:xfrm>
            <a:off x="425021" y="1084789"/>
            <a:ext cx="9456243" cy="3877985"/>
          </a:xfrm>
          <a:prstGeom prst="rect">
            <a:avLst/>
          </a:prstGeom>
          <a:noFill/>
        </p:spPr>
        <p:txBody>
          <a:bodyPr wrap="none" rtlCol="0">
            <a:spAutoFit/>
          </a:bodyPr>
          <a:lstStyle/>
          <a:p>
            <a:r>
              <a:rPr lang="lt-LT" b="1" dirty="0">
                <a:solidFill>
                  <a:srgbClr val="548235"/>
                </a:solidFill>
              </a:rPr>
              <a:t>1. </a:t>
            </a:r>
            <a:r>
              <a:rPr lang="en-US" b="1" dirty="0">
                <a:solidFill>
                  <a:srgbClr val="548235"/>
                </a:solidFill>
              </a:rPr>
              <a:t>Dalyvi</a:t>
            </a:r>
            <a:r>
              <a:rPr lang="lt-LT" b="1" dirty="0">
                <a:solidFill>
                  <a:srgbClr val="548235"/>
                </a:solidFill>
              </a:rPr>
              <a:t>ų</a:t>
            </a:r>
            <a:r>
              <a:rPr lang="en-US" b="1" dirty="0">
                <a:solidFill>
                  <a:srgbClr val="548235"/>
                </a:solidFill>
              </a:rPr>
              <a:t> registracija</a:t>
            </a:r>
            <a:endParaRPr lang="lt-LT" b="1" dirty="0">
              <a:solidFill>
                <a:srgbClr val="548235"/>
              </a:solidFill>
            </a:endParaRPr>
          </a:p>
          <a:p>
            <a:r>
              <a:rPr lang="lt-LT" dirty="0">
                <a:solidFill>
                  <a:srgbClr val="1B2911"/>
                </a:solidFill>
              </a:rPr>
              <a:t>	</a:t>
            </a:r>
            <a:r>
              <a:rPr lang="en-US" dirty="0">
                <a:solidFill>
                  <a:srgbClr val="1B2911"/>
                </a:solidFill>
              </a:rPr>
              <a:t>- </a:t>
            </a:r>
            <a:r>
              <a:rPr lang="lt-LT" dirty="0">
                <a:solidFill>
                  <a:srgbClr val="1B2911"/>
                </a:solidFill>
              </a:rPr>
              <a:t>Dalyviai registruojasi registracijos lape</a:t>
            </a:r>
          </a:p>
          <a:p>
            <a:r>
              <a:rPr lang="lt-LT" dirty="0">
                <a:solidFill>
                  <a:srgbClr val="1B2911"/>
                </a:solidFill>
              </a:rPr>
              <a:t>	</a:t>
            </a:r>
            <a:r>
              <a:rPr lang="en-US" dirty="0">
                <a:solidFill>
                  <a:srgbClr val="1B2911"/>
                </a:solidFill>
              </a:rPr>
              <a:t>- </a:t>
            </a:r>
            <a:r>
              <a:rPr lang="lt-LT" dirty="0">
                <a:solidFill>
                  <a:srgbClr val="1B2911"/>
                </a:solidFill>
              </a:rPr>
              <a:t>Nuotoliu prisijungę dalyviai registruojasi el. paštu </a:t>
            </a:r>
            <a:r>
              <a:rPr lang="lt-LT" dirty="0" err="1">
                <a:solidFill>
                  <a:srgbClr val="1B2911"/>
                </a:solidFill>
                <a:hlinkClick r:id="rId3">
                  <a:extLst>
                    <a:ext uri="{A12FA001-AC4F-418D-AE19-62706E023703}">
                      <ahyp:hlinkClr xmlns:ahyp="http://schemas.microsoft.com/office/drawing/2018/hyperlinkcolor" val="tx"/>
                    </a:ext>
                  </a:extLst>
                </a:hlinkClick>
              </a:rPr>
              <a:t>kristina.pauziene</a:t>
            </a:r>
            <a:r>
              <a:rPr lang="en-US" dirty="0">
                <a:solidFill>
                  <a:srgbClr val="1B2911"/>
                </a:solidFill>
                <a:hlinkClick r:id="rId3">
                  <a:extLst>
                    <a:ext uri="{A12FA001-AC4F-418D-AE19-62706E023703}">
                      <ahyp:hlinkClr xmlns:ahyp="http://schemas.microsoft.com/office/drawing/2018/hyperlinkcolor" val="tx"/>
                    </a:ext>
                  </a:extLst>
                </a:hlinkClick>
              </a:rPr>
              <a:t>@kelprojektas.lt</a:t>
            </a:r>
            <a:endParaRPr lang="en-US" dirty="0">
              <a:solidFill>
                <a:srgbClr val="1B2911"/>
              </a:solidFill>
            </a:endParaRPr>
          </a:p>
          <a:p>
            <a:r>
              <a:rPr lang="en-US" sz="1800" b="1" dirty="0">
                <a:solidFill>
                  <a:srgbClr val="1B2911"/>
                </a:solidFill>
                <a:latin typeface="Segoe UI" panose="020B0502040204020203" pitchFamily="34" charset="0"/>
                <a:cs typeface="Segoe UI" panose="020B0502040204020203" pitchFamily="34" charset="0"/>
              </a:rPr>
              <a:t>	</a:t>
            </a:r>
            <a:r>
              <a:rPr lang="en-US" sz="1200" dirty="0">
                <a:solidFill>
                  <a:srgbClr val="1B2911"/>
                </a:solidFill>
                <a:latin typeface="Segoe UI" panose="020B0502040204020203" pitchFamily="34" charset="0"/>
                <a:cs typeface="Segoe UI" panose="020B0502040204020203" pitchFamily="34" charset="0"/>
              </a:rPr>
              <a:t>nurodoma (</a:t>
            </a:r>
            <a:r>
              <a:rPr lang="lt-LT" sz="1200" dirty="0">
                <a:solidFill>
                  <a:srgbClr val="1B2911"/>
                </a:solidFill>
                <a:latin typeface="Segoe UI" panose="020B0502040204020203" pitchFamily="34" charset="0"/>
                <a:cs typeface="Segoe UI" panose="020B0502040204020203" pitchFamily="34" charset="0"/>
              </a:rPr>
              <a:t>vardas, pavardė, adresas, telefono numeris, elektroninis paštas / atstovaujama institucija (jei ne privatus asmuo). </a:t>
            </a:r>
            <a:endParaRPr lang="lt-LT" sz="1200" dirty="0">
              <a:solidFill>
                <a:srgbClr val="1B2911"/>
              </a:solidFill>
            </a:endParaRPr>
          </a:p>
          <a:p>
            <a:r>
              <a:rPr lang="en-US" dirty="0">
                <a:solidFill>
                  <a:srgbClr val="1B2911"/>
                </a:solidFill>
              </a:rPr>
              <a:t>	- Nuotoliu prisijung</a:t>
            </a:r>
            <a:r>
              <a:rPr lang="lt-LT" dirty="0">
                <a:solidFill>
                  <a:srgbClr val="1B2911"/>
                </a:solidFill>
              </a:rPr>
              <a:t>ę</a:t>
            </a:r>
            <a:r>
              <a:rPr lang="en-US" dirty="0">
                <a:solidFill>
                  <a:srgbClr val="1B2911"/>
                </a:solidFill>
              </a:rPr>
              <a:t> dalyviai gali registruotis pokalbi</a:t>
            </a:r>
            <a:r>
              <a:rPr lang="lt-LT" dirty="0">
                <a:solidFill>
                  <a:srgbClr val="1B2911"/>
                </a:solidFill>
              </a:rPr>
              <a:t>ų</a:t>
            </a:r>
            <a:r>
              <a:rPr lang="en-US" dirty="0">
                <a:solidFill>
                  <a:srgbClr val="1B2911"/>
                </a:solidFill>
              </a:rPr>
              <a:t> skiltyje (“chat”)</a:t>
            </a:r>
            <a:endParaRPr lang="lt-LT" dirty="0">
              <a:solidFill>
                <a:srgbClr val="1B2911"/>
              </a:solidFill>
            </a:endParaRPr>
          </a:p>
          <a:p>
            <a:r>
              <a:rPr lang="lt-LT" dirty="0">
                <a:solidFill>
                  <a:srgbClr val="1B2911"/>
                </a:solidFill>
              </a:rPr>
              <a:t>	</a:t>
            </a:r>
            <a:r>
              <a:rPr lang="en-US" sz="1200" dirty="0">
                <a:solidFill>
                  <a:srgbClr val="1B2911"/>
                </a:solidFill>
                <a:latin typeface="Segoe UI" panose="020B0502040204020203" pitchFamily="34" charset="0"/>
                <a:cs typeface="Segoe UI" panose="020B0502040204020203" pitchFamily="34" charset="0"/>
              </a:rPr>
              <a:t>nurodoma (</a:t>
            </a:r>
            <a:r>
              <a:rPr lang="lt-LT" sz="1200" dirty="0">
                <a:solidFill>
                  <a:srgbClr val="1B2911"/>
                </a:solidFill>
                <a:latin typeface="Segoe UI" panose="020B0502040204020203" pitchFamily="34" charset="0"/>
                <a:cs typeface="Segoe UI" panose="020B0502040204020203" pitchFamily="34" charset="0"/>
              </a:rPr>
              <a:t>vardas, pavardė, adresas, telefono numeris, elektroninis paštas / atstovaujama institucija (jei ne privatus asmuo). </a:t>
            </a:r>
            <a:endParaRPr lang="lt-LT" sz="1200" dirty="0">
              <a:solidFill>
                <a:srgbClr val="1B2911"/>
              </a:solidFill>
            </a:endParaRPr>
          </a:p>
          <a:p>
            <a:endParaRPr lang="lt-LT" sz="1200" dirty="0">
              <a:solidFill>
                <a:srgbClr val="1B2911"/>
              </a:solidFill>
            </a:endParaRPr>
          </a:p>
          <a:p>
            <a:r>
              <a:rPr lang="lt-LT" b="1" dirty="0">
                <a:solidFill>
                  <a:srgbClr val="548235"/>
                </a:solidFill>
              </a:rPr>
              <a:t>2. SPAV ir bendrųjų sprendinių pristatymas</a:t>
            </a:r>
          </a:p>
          <a:p>
            <a:endParaRPr lang="lt-LT" b="1" dirty="0">
              <a:solidFill>
                <a:srgbClr val="548235"/>
              </a:solidFill>
            </a:endParaRPr>
          </a:p>
          <a:p>
            <a:r>
              <a:rPr lang="lt-LT" b="1" dirty="0">
                <a:solidFill>
                  <a:srgbClr val="548235"/>
                </a:solidFill>
              </a:rPr>
              <a:t>3. Klausimai-atsakymai</a:t>
            </a:r>
          </a:p>
          <a:p>
            <a:r>
              <a:rPr lang="lt-LT" dirty="0">
                <a:solidFill>
                  <a:srgbClr val="1B2911"/>
                </a:solidFill>
              </a:rPr>
              <a:t>	- Klausimai užduodami ir pasiūlymai teikiami po viso pristatymo</a:t>
            </a:r>
          </a:p>
          <a:p>
            <a:r>
              <a:rPr lang="lt-LT" dirty="0">
                <a:solidFill>
                  <a:srgbClr val="1B2911"/>
                </a:solidFill>
              </a:rPr>
              <a:t>	- Klausimai užduodami ir pasiūlymai teikiami prieš tai prisistačius</a:t>
            </a:r>
          </a:p>
          <a:p>
            <a:r>
              <a:rPr lang="lt-LT" dirty="0">
                <a:solidFill>
                  <a:srgbClr val="1B2911"/>
                </a:solidFill>
              </a:rPr>
              <a:t>	- Klausimai užduodami ir pasiūlymai teikiami </a:t>
            </a:r>
            <a:r>
              <a:rPr lang="en-US" dirty="0" err="1">
                <a:solidFill>
                  <a:srgbClr val="1B2911"/>
                </a:solidFill>
              </a:rPr>
              <a:t>pokalbi</a:t>
            </a:r>
            <a:r>
              <a:rPr lang="lt-LT" dirty="0">
                <a:solidFill>
                  <a:srgbClr val="1B2911"/>
                </a:solidFill>
              </a:rPr>
              <a:t>ų</a:t>
            </a:r>
            <a:r>
              <a:rPr lang="en-US" dirty="0">
                <a:solidFill>
                  <a:srgbClr val="1B2911"/>
                </a:solidFill>
              </a:rPr>
              <a:t> skiltyje (“chat”)</a:t>
            </a:r>
            <a:endParaRPr lang="lt-LT" dirty="0">
              <a:solidFill>
                <a:srgbClr val="1B2911"/>
              </a:solidFill>
            </a:endParaRPr>
          </a:p>
          <a:p>
            <a:endParaRPr lang="en-US" b="1" dirty="0">
              <a:solidFill>
                <a:srgbClr val="1B2911"/>
              </a:solidFill>
            </a:endParaRPr>
          </a:p>
        </p:txBody>
      </p:sp>
      <p:grpSp>
        <p:nvGrpSpPr>
          <p:cNvPr id="7" name="Group 6">
            <a:extLst>
              <a:ext uri="{FF2B5EF4-FFF2-40B4-BE49-F238E27FC236}">
                <a16:creationId xmlns:a16="http://schemas.microsoft.com/office/drawing/2014/main" id="{B7191ABA-D34A-F409-A6BE-E1136337C166}"/>
              </a:ext>
            </a:extLst>
          </p:cNvPr>
          <p:cNvGrpSpPr/>
          <p:nvPr/>
        </p:nvGrpSpPr>
        <p:grpSpPr>
          <a:xfrm>
            <a:off x="7982465" y="2915943"/>
            <a:ext cx="4111742" cy="790982"/>
            <a:chOff x="6560986" y="4996817"/>
            <a:chExt cx="4981473" cy="958293"/>
          </a:xfrm>
        </p:grpSpPr>
        <p:pic>
          <p:nvPicPr>
            <p:cNvPr id="8" name="Picture 7">
              <a:extLst>
                <a:ext uri="{FF2B5EF4-FFF2-40B4-BE49-F238E27FC236}">
                  <a16:creationId xmlns:a16="http://schemas.microsoft.com/office/drawing/2014/main" id="{D62FA0D6-D5C9-5A2C-2C15-F1F08BEB1286}"/>
                </a:ext>
              </a:extLst>
            </p:cNvPr>
            <p:cNvPicPr>
              <a:picLocks noChangeAspect="1"/>
            </p:cNvPicPr>
            <p:nvPr/>
          </p:nvPicPr>
          <p:blipFill>
            <a:blip r:embed="rId4"/>
            <a:stretch>
              <a:fillRect/>
            </a:stretch>
          </p:blipFill>
          <p:spPr>
            <a:xfrm>
              <a:off x="6560986" y="4996817"/>
              <a:ext cx="4981473" cy="958293"/>
            </a:xfrm>
            <a:prstGeom prst="rect">
              <a:avLst/>
            </a:prstGeom>
          </p:spPr>
        </p:pic>
        <p:sp>
          <p:nvSpPr>
            <p:cNvPr id="9" name="Rectangle 8">
              <a:extLst>
                <a:ext uri="{FF2B5EF4-FFF2-40B4-BE49-F238E27FC236}">
                  <a16:creationId xmlns:a16="http://schemas.microsoft.com/office/drawing/2014/main" id="{4B33EE3C-2639-09FD-8099-5275AAE196F8}"/>
                </a:ext>
              </a:extLst>
            </p:cNvPr>
            <p:cNvSpPr/>
            <p:nvPr/>
          </p:nvSpPr>
          <p:spPr>
            <a:xfrm>
              <a:off x="6622743" y="5223081"/>
              <a:ext cx="646038" cy="6319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grpSp>
      <p:sp>
        <p:nvSpPr>
          <p:cNvPr id="11" name="TextBox 10">
            <a:extLst>
              <a:ext uri="{FF2B5EF4-FFF2-40B4-BE49-F238E27FC236}">
                <a16:creationId xmlns:a16="http://schemas.microsoft.com/office/drawing/2014/main" id="{D5A364EA-8650-7C1B-445B-5F6CE60215DE}"/>
              </a:ext>
            </a:extLst>
          </p:cNvPr>
          <p:cNvSpPr txBox="1"/>
          <p:nvPr/>
        </p:nvSpPr>
        <p:spPr>
          <a:xfrm>
            <a:off x="1331744" y="4762492"/>
            <a:ext cx="8301206" cy="2000548"/>
          </a:xfrm>
          <a:prstGeom prst="rect">
            <a:avLst/>
          </a:prstGeom>
          <a:noFill/>
        </p:spPr>
        <p:txBody>
          <a:bodyPr wrap="square">
            <a:spAutoFit/>
          </a:bodyPr>
          <a:lstStyle/>
          <a:p>
            <a:pPr algn="just"/>
            <a:r>
              <a:rPr lang="en-US" b="1" dirty="0">
                <a:solidFill>
                  <a:schemeClr val="bg1"/>
                </a:solidFill>
                <a:latin typeface="Segoe UI" panose="020B0502040204020203" pitchFamily="34" charset="0"/>
                <a:cs typeface="Segoe UI" panose="020B0502040204020203" pitchFamily="34" charset="0"/>
              </a:rPr>
              <a:t>!</a:t>
            </a:r>
            <a:r>
              <a:rPr lang="en-US" sz="1400" dirty="0">
                <a:solidFill>
                  <a:schemeClr val="bg1"/>
                </a:solidFill>
                <a:latin typeface="Segoe UI" panose="020B0502040204020203" pitchFamily="34" charset="0"/>
                <a:cs typeface="Segoe UI" panose="020B0502040204020203" pitchFamily="34" charset="0"/>
              </a:rPr>
              <a:t> </a:t>
            </a:r>
            <a:r>
              <a:rPr lang="lt-LT" sz="1400" dirty="0">
                <a:solidFill>
                  <a:schemeClr val="bg1"/>
                </a:solidFill>
                <a:latin typeface="Segoe UI" panose="020B0502040204020203" pitchFamily="34" charset="0"/>
                <a:cs typeface="Segoe UI" panose="020B0502040204020203" pitchFamily="34" charset="0"/>
              </a:rPr>
              <a:t>Susirinkimas yra </a:t>
            </a:r>
            <a:r>
              <a:rPr lang="lt-LT" sz="1400" b="1" dirty="0">
                <a:solidFill>
                  <a:schemeClr val="bg1"/>
                </a:solidFill>
                <a:latin typeface="Segoe UI" panose="020B0502040204020203" pitchFamily="34" charset="0"/>
                <a:cs typeface="Segoe UI" panose="020B0502040204020203" pitchFamily="34" charset="0"/>
              </a:rPr>
              <a:t>protokoluojamas</a:t>
            </a:r>
            <a:r>
              <a:rPr lang="lt-LT" sz="1400" dirty="0">
                <a:solidFill>
                  <a:schemeClr val="bg1"/>
                </a:solidFill>
                <a:latin typeface="Segoe UI" panose="020B0502040204020203" pitchFamily="34" charset="0"/>
                <a:cs typeface="Segoe UI" panose="020B0502040204020203" pitchFamily="34" charset="0"/>
              </a:rPr>
              <a:t>. Susirinkimo metu </a:t>
            </a:r>
            <a:r>
              <a:rPr lang="lt-LT" sz="1400" b="1" dirty="0">
                <a:solidFill>
                  <a:schemeClr val="bg1"/>
                </a:solidFill>
                <a:latin typeface="Segoe UI" panose="020B0502040204020203" pitchFamily="34" charset="0"/>
                <a:cs typeface="Segoe UI" panose="020B0502040204020203" pitchFamily="34" charset="0"/>
              </a:rPr>
              <a:t>daromas vaizdo ir garso įrašas </a:t>
            </a:r>
            <a:r>
              <a:rPr lang="lt-LT" sz="1400" dirty="0">
                <a:solidFill>
                  <a:schemeClr val="bg1"/>
                </a:solidFill>
                <a:latin typeface="Segoe UI" panose="020B0502040204020203" pitchFamily="34" charset="0"/>
                <a:cs typeface="Segoe UI" panose="020B0502040204020203" pitchFamily="34" charset="0"/>
              </a:rPr>
              <a:t>(viešo svarstymo įrašas nebus viešinamas). </a:t>
            </a:r>
          </a:p>
          <a:p>
            <a:pPr algn="just"/>
            <a:endParaRPr lang="lt-LT" sz="1400" dirty="0">
              <a:solidFill>
                <a:schemeClr val="bg1"/>
              </a:solidFill>
              <a:latin typeface="Segoe UI" panose="020B0502040204020203" pitchFamily="34" charset="0"/>
              <a:cs typeface="Segoe UI" panose="020B0502040204020203" pitchFamily="34" charset="0"/>
            </a:endParaRPr>
          </a:p>
          <a:p>
            <a:pPr algn="just"/>
            <a:r>
              <a:rPr lang="en-US" b="1" dirty="0">
                <a:solidFill>
                  <a:schemeClr val="bg1"/>
                </a:solidFill>
                <a:latin typeface="Segoe UI" panose="020B0502040204020203" pitchFamily="34" charset="0"/>
                <a:cs typeface="Segoe UI" panose="020B0502040204020203" pitchFamily="34" charset="0"/>
              </a:rPr>
              <a:t>!</a:t>
            </a:r>
            <a:r>
              <a:rPr lang="lt-LT" sz="1400" b="1" dirty="0">
                <a:solidFill>
                  <a:srgbClr val="FF0000"/>
                </a:solidFill>
                <a:latin typeface="Segoe UI" panose="020B0502040204020203" pitchFamily="34" charset="0"/>
                <a:cs typeface="Segoe UI" panose="020B0502040204020203" pitchFamily="34" charset="0"/>
              </a:rPr>
              <a:t> </a:t>
            </a:r>
            <a:r>
              <a:rPr lang="lt-LT" sz="1400" b="1" dirty="0">
                <a:solidFill>
                  <a:schemeClr val="bg1"/>
                </a:solidFill>
                <a:latin typeface="Segoe UI" panose="020B0502040204020203" pitchFamily="34" charset="0"/>
                <a:cs typeface="Segoe UI" panose="020B0502040204020203" pitchFamily="34" charset="0"/>
              </a:rPr>
              <a:t> </a:t>
            </a:r>
            <a:r>
              <a:rPr lang="lt-LT" sz="1400" dirty="0">
                <a:solidFill>
                  <a:schemeClr val="bg1"/>
                </a:solidFill>
                <a:latin typeface="Segoe UI" panose="020B0502040204020203" pitchFamily="34" charset="0"/>
                <a:cs typeface="Segoe UI" panose="020B0502040204020203" pitchFamily="34" charset="0"/>
              </a:rPr>
              <a:t>Visus pasisakančius viešo svarstymo dalyvius prašome </a:t>
            </a:r>
            <a:r>
              <a:rPr lang="lt-LT" sz="1400" b="1" dirty="0">
                <a:solidFill>
                  <a:schemeClr val="bg1"/>
                </a:solidFill>
                <a:latin typeface="Segoe UI" panose="020B0502040204020203" pitchFamily="34" charset="0"/>
                <a:cs typeface="Segoe UI" panose="020B0502040204020203" pitchFamily="34" charset="0"/>
              </a:rPr>
              <a:t>prisistatyti</a:t>
            </a:r>
            <a:r>
              <a:rPr lang="lt-LT" sz="1400" dirty="0">
                <a:solidFill>
                  <a:schemeClr val="bg1"/>
                </a:solidFill>
                <a:latin typeface="Segoe UI" panose="020B0502040204020203" pitchFamily="34" charset="0"/>
                <a:cs typeface="Segoe UI" panose="020B0502040204020203" pitchFamily="34" charset="0"/>
              </a:rPr>
              <a:t> nurodant savo vardą ir pavardę.</a:t>
            </a:r>
          </a:p>
          <a:p>
            <a:pPr algn="just"/>
            <a:endParaRPr lang="lt-LT" sz="1400" dirty="0">
              <a:solidFill>
                <a:schemeClr val="bg1"/>
              </a:solidFill>
              <a:latin typeface="Segoe UI" panose="020B0502040204020203" pitchFamily="34" charset="0"/>
              <a:cs typeface="Segoe UI" panose="020B0502040204020203" pitchFamily="34" charset="0"/>
            </a:endParaRPr>
          </a:p>
          <a:p>
            <a:pPr algn="just"/>
            <a:r>
              <a:rPr lang="en-US" b="1" dirty="0">
                <a:solidFill>
                  <a:schemeClr val="bg1"/>
                </a:solidFill>
                <a:latin typeface="Segoe UI" panose="020B0502040204020203" pitchFamily="34" charset="0"/>
                <a:cs typeface="Segoe UI" panose="020B0502040204020203" pitchFamily="34" charset="0"/>
              </a:rPr>
              <a:t>!</a:t>
            </a:r>
            <a:r>
              <a:rPr lang="en-US" sz="1400" b="1" dirty="0">
                <a:solidFill>
                  <a:schemeClr val="bg1"/>
                </a:solidFill>
                <a:latin typeface="Segoe UI" panose="020B0502040204020203" pitchFamily="34" charset="0"/>
                <a:cs typeface="Segoe UI" panose="020B0502040204020203" pitchFamily="34" charset="0"/>
              </a:rPr>
              <a:t> </a:t>
            </a:r>
            <a:r>
              <a:rPr lang="lt-LT" sz="1400" dirty="0">
                <a:solidFill>
                  <a:schemeClr val="bg1"/>
                </a:solidFill>
                <a:latin typeface="Segoe UI" panose="020B0502040204020203" pitchFamily="34" charset="0"/>
                <a:cs typeface="Segoe UI" panose="020B0502040204020203" pitchFamily="34" charset="0"/>
              </a:rPr>
              <a:t>Vadovaujantis Lietuvos Respublikos asmens duomenų teisinės apsaugos įstatymu, kontaktiniai duomenys nebus viešinami, TPDRIS informacinėje sistemoje bus pateikiama nuasmeninta informacija.</a:t>
            </a:r>
          </a:p>
          <a:p>
            <a:pPr algn="just"/>
            <a:endParaRPr lang="lt-LT" sz="1400" dirty="0">
              <a:solidFill>
                <a:schemeClr val="bg1"/>
              </a:solidFill>
              <a:latin typeface="Segoe UI" panose="020B0502040204020203" pitchFamily="34" charset="0"/>
              <a:cs typeface="Segoe UI" panose="020B0502040204020203" pitchFamily="34" charset="0"/>
            </a:endParaRPr>
          </a:p>
        </p:txBody>
      </p:sp>
      <p:pic>
        <p:nvPicPr>
          <p:cNvPr id="16" name="Picture 15" descr="Logo, company name&#10;&#10;Description automatically generated">
            <a:extLst>
              <a:ext uri="{FF2B5EF4-FFF2-40B4-BE49-F238E27FC236}">
                <a16:creationId xmlns:a16="http://schemas.microsoft.com/office/drawing/2014/main" id="{68B30C5E-EE13-2659-57DB-690B3FFEDA7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030" t="35690" r="14868" b="37958"/>
          <a:stretch/>
        </p:blipFill>
        <p:spPr bwMode="auto">
          <a:xfrm>
            <a:off x="8524163" y="384421"/>
            <a:ext cx="1686102" cy="482089"/>
          </a:xfrm>
          <a:prstGeom prst="rect">
            <a:avLst/>
          </a:prstGeom>
          <a:noFill/>
          <a:ln>
            <a:noFill/>
          </a:ln>
          <a:extLst>
            <a:ext uri="{53640926-AAD7-44D8-BBD7-CCE9431645EC}">
              <a14:shadowObscured xmlns:a14="http://schemas.microsoft.com/office/drawing/2010/main"/>
            </a:ext>
          </a:extLst>
        </p:spPr>
      </p:pic>
      <p:pic>
        <p:nvPicPr>
          <p:cNvPr id="17" name="Picture 16" descr="Shape&#10;&#10;Description automatically generated with low confidence">
            <a:extLst>
              <a:ext uri="{FF2B5EF4-FFF2-40B4-BE49-F238E27FC236}">
                <a16:creationId xmlns:a16="http://schemas.microsoft.com/office/drawing/2014/main" id="{65A328E7-826F-2175-DFCE-4D359AF372E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10265" y="253456"/>
            <a:ext cx="996636" cy="738986"/>
          </a:xfrm>
          <a:prstGeom prst="rect">
            <a:avLst/>
          </a:prstGeom>
          <a:noFill/>
          <a:ln>
            <a:noFill/>
          </a:ln>
        </p:spPr>
      </p:pic>
      <p:sp>
        <p:nvSpPr>
          <p:cNvPr id="2" name="Rectangle 1">
            <a:extLst>
              <a:ext uri="{FF2B5EF4-FFF2-40B4-BE49-F238E27FC236}">
                <a16:creationId xmlns:a16="http://schemas.microsoft.com/office/drawing/2014/main" id="{59947D21-17B7-9256-78E8-A060AC5B6C9B}"/>
              </a:ext>
            </a:extLst>
          </p:cNvPr>
          <p:cNvSpPr/>
          <p:nvPr/>
        </p:nvSpPr>
        <p:spPr>
          <a:xfrm>
            <a:off x="426168" y="515388"/>
            <a:ext cx="7101359" cy="477054"/>
          </a:xfrm>
          <a:prstGeom prst="rect">
            <a:avLst/>
          </a:prstGeom>
        </p:spPr>
        <p:txBody>
          <a:bodyPr wrap="square">
            <a:spAutoFit/>
          </a:bodyPr>
          <a:lstStyle/>
          <a:p>
            <a:pPr>
              <a:lnSpc>
                <a:spcPts val="3000"/>
              </a:lnSpc>
            </a:pPr>
            <a:r>
              <a:rPr lang="lt-LT" sz="2800" dirty="0">
                <a:solidFill>
                  <a:srgbClr val="548235"/>
                </a:solidFill>
                <a:latin typeface="Segoe UI" panose="020B0502040204020203" pitchFamily="34" charset="0"/>
                <a:cs typeface="Segoe UI" panose="020B0502040204020203" pitchFamily="34" charset="0"/>
              </a:rPr>
              <a:t>SUSIRINKIMO </a:t>
            </a:r>
            <a:r>
              <a:rPr lang="en-US" sz="2800" dirty="0">
                <a:solidFill>
                  <a:srgbClr val="548235"/>
                </a:solidFill>
                <a:latin typeface="Segoe UI" panose="020B0502040204020203" pitchFamily="34" charset="0"/>
                <a:cs typeface="Segoe UI" panose="020B0502040204020203" pitchFamily="34" charset="0"/>
              </a:rPr>
              <a:t>EIGA IR TVARKA</a:t>
            </a:r>
            <a:endParaRPr lang="lt-LT" sz="2800" dirty="0">
              <a:solidFill>
                <a:srgbClr val="548235"/>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5224800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CF0ADCA-24B1-4659-84AD-5DFD4E10C9D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202099" y="843632"/>
            <a:ext cx="6202525" cy="6014367"/>
          </a:xfrm>
          <a:prstGeom prst="rect">
            <a:avLst/>
          </a:prstGeom>
        </p:spPr>
      </p:pic>
      <p:sp>
        <p:nvSpPr>
          <p:cNvPr id="13" name="Rectangle 12">
            <a:extLst>
              <a:ext uri="{FF2B5EF4-FFF2-40B4-BE49-F238E27FC236}">
                <a16:creationId xmlns:a16="http://schemas.microsoft.com/office/drawing/2014/main" id="{3B2FBADE-2B08-378E-3C28-14146B549D6F}"/>
              </a:ext>
            </a:extLst>
          </p:cNvPr>
          <p:cNvSpPr/>
          <p:nvPr/>
        </p:nvSpPr>
        <p:spPr>
          <a:xfrm>
            <a:off x="4356350" y="904552"/>
            <a:ext cx="3004749" cy="5897640"/>
          </a:xfrm>
          <a:prstGeom prst="rect">
            <a:avLst/>
          </a:prstGeom>
          <a:noFill/>
          <a:ln w="76200">
            <a:solidFill>
              <a:srgbClr val="0E41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EEF8BC2-0944-1443-CEEE-6F56739A9992}"/>
              </a:ext>
            </a:extLst>
          </p:cNvPr>
          <p:cNvSpPr/>
          <p:nvPr/>
        </p:nvSpPr>
        <p:spPr>
          <a:xfrm>
            <a:off x="1155032" y="384422"/>
            <a:ext cx="8232369" cy="477054"/>
          </a:xfrm>
          <a:prstGeom prst="rect">
            <a:avLst/>
          </a:prstGeom>
        </p:spPr>
        <p:txBody>
          <a:bodyPr wrap="square" lIns="91440" tIns="45720" rIns="91440" bIns="45720" anchor="t">
            <a:spAutoFit/>
          </a:bodyPr>
          <a:lstStyle/>
          <a:p>
            <a:pPr>
              <a:lnSpc>
                <a:spcPts val="3000"/>
              </a:lnSpc>
            </a:pPr>
            <a:r>
              <a:rPr lang="lt-LT" sz="2800">
                <a:solidFill>
                  <a:schemeClr val="bg1">
                    <a:lumMod val="75000"/>
                  </a:schemeClr>
                </a:solidFill>
                <a:latin typeface="Segoe UI"/>
                <a:cs typeface="Segoe UI"/>
              </a:rPr>
              <a:t>JONAVOS PREKINĖ STOTIS</a:t>
            </a:r>
          </a:p>
        </p:txBody>
      </p:sp>
      <p:pic>
        <p:nvPicPr>
          <p:cNvPr id="44" name="Picture 43" descr="Shape&#10;&#10;Description automatically generated with low confidence">
            <a:extLst>
              <a:ext uri="{FF2B5EF4-FFF2-40B4-BE49-F238E27FC236}">
                <a16:creationId xmlns:a16="http://schemas.microsoft.com/office/drawing/2014/main" id="{09C6CFDA-8770-A04B-9BE6-BC3CD40BA90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0265" y="253456"/>
            <a:ext cx="996636" cy="738986"/>
          </a:xfrm>
          <a:prstGeom prst="rect">
            <a:avLst/>
          </a:prstGeom>
          <a:noFill/>
          <a:ln>
            <a:noFill/>
          </a:ln>
        </p:spPr>
      </p:pic>
      <p:pic>
        <p:nvPicPr>
          <p:cNvPr id="45" name="Picture 44" descr="Logo, company name&#10;&#10;Description automatically generated">
            <a:extLst>
              <a:ext uri="{FF2B5EF4-FFF2-40B4-BE49-F238E27FC236}">
                <a16:creationId xmlns:a16="http://schemas.microsoft.com/office/drawing/2014/main" id="{ACA60D8D-96FF-E269-47DF-B23C0307ED5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030" t="35690" r="14868" b="37958"/>
          <a:stretch/>
        </p:blipFill>
        <p:spPr bwMode="auto">
          <a:xfrm>
            <a:off x="8524163" y="384421"/>
            <a:ext cx="1686102" cy="482089"/>
          </a:xfrm>
          <a:prstGeom prst="rect">
            <a:avLst/>
          </a:prstGeom>
          <a:noFill/>
          <a:ln>
            <a:noFill/>
          </a:ln>
          <a:extLst>
            <a:ext uri="{53640926-AAD7-44D8-BBD7-CCE9431645EC}">
              <a14:shadowObscured xmlns:a14="http://schemas.microsoft.com/office/drawing/2010/main"/>
            </a:ext>
          </a:extLst>
        </p:spPr>
      </p:pic>
      <p:grpSp>
        <p:nvGrpSpPr>
          <p:cNvPr id="47" name="Group 46">
            <a:extLst>
              <a:ext uri="{FF2B5EF4-FFF2-40B4-BE49-F238E27FC236}">
                <a16:creationId xmlns:a16="http://schemas.microsoft.com/office/drawing/2014/main" id="{A56E13A7-0FDF-D801-40D0-5628B5B16C39}"/>
              </a:ext>
            </a:extLst>
          </p:cNvPr>
          <p:cNvGrpSpPr/>
          <p:nvPr/>
        </p:nvGrpSpPr>
        <p:grpSpPr>
          <a:xfrm>
            <a:off x="11320627" y="146456"/>
            <a:ext cx="897559" cy="2643814"/>
            <a:chOff x="155903" y="156604"/>
            <a:chExt cx="897559" cy="2643814"/>
          </a:xfrm>
        </p:grpSpPr>
        <p:grpSp>
          <p:nvGrpSpPr>
            <p:cNvPr id="48" name="Group 47">
              <a:extLst>
                <a:ext uri="{FF2B5EF4-FFF2-40B4-BE49-F238E27FC236}">
                  <a16:creationId xmlns:a16="http://schemas.microsoft.com/office/drawing/2014/main" id="{61AD9A06-AF10-CBEB-CA92-5D7582F19C0B}"/>
                </a:ext>
              </a:extLst>
            </p:cNvPr>
            <p:cNvGrpSpPr/>
            <p:nvPr/>
          </p:nvGrpSpPr>
          <p:grpSpPr>
            <a:xfrm>
              <a:off x="213181" y="156604"/>
              <a:ext cx="582758" cy="2629221"/>
              <a:chOff x="7709619" y="918878"/>
              <a:chExt cx="921974" cy="4159657"/>
            </a:xfrm>
          </p:grpSpPr>
          <p:cxnSp>
            <p:nvCxnSpPr>
              <p:cNvPr id="53" name="Straight Connector 52">
                <a:extLst>
                  <a:ext uri="{FF2B5EF4-FFF2-40B4-BE49-F238E27FC236}">
                    <a16:creationId xmlns:a16="http://schemas.microsoft.com/office/drawing/2014/main" id="{C546ABDE-E752-E2D9-A84E-15CA7110CEE0}"/>
                  </a:ext>
                </a:extLst>
              </p:cNvPr>
              <p:cNvCxnSpPr>
                <a:cxnSpLocks/>
              </p:cNvCxnSpPr>
              <p:nvPr/>
            </p:nvCxnSpPr>
            <p:spPr>
              <a:xfrm>
                <a:off x="7821737" y="918878"/>
                <a:ext cx="0" cy="4153349"/>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A46BEC1-E79B-226B-C8AD-D959C935D51A}"/>
                  </a:ext>
                </a:extLst>
              </p:cNvPr>
              <p:cNvCxnSpPr>
                <a:cxnSpLocks/>
              </p:cNvCxnSpPr>
              <p:nvPr/>
            </p:nvCxnSpPr>
            <p:spPr>
              <a:xfrm>
                <a:off x="7841618" y="4547370"/>
                <a:ext cx="789975" cy="53116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FCB3B5A6-D240-187E-0D47-020898ABF475}"/>
                  </a:ext>
                </a:extLst>
              </p:cNvPr>
              <p:cNvSpPr/>
              <p:nvPr/>
            </p:nvSpPr>
            <p:spPr>
              <a:xfrm>
                <a:off x="7746800" y="1401197"/>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4C8B13C4-57E5-D38A-29BD-6E7390126E3A}"/>
                  </a:ext>
                </a:extLst>
              </p:cNvPr>
              <p:cNvSpPr/>
              <p:nvPr/>
            </p:nvSpPr>
            <p:spPr>
              <a:xfrm>
                <a:off x="7746800" y="1772431"/>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9F984A5C-BC6F-C838-28DC-DD3E5D7B932F}"/>
                  </a:ext>
                </a:extLst>
              </p:cNvPr>
              <p:cNvSpPr/>
              <p:nvPr/>
            </p:nvSpPr>
            <p:spPr>
              <a:xfrm>
                <a:off x="7746800" y="2519544"/>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0AFECBCC-8ED6-6B67-1991-7BA8BEF87916}"/>
                  </a:ext>
                </a:extLst>
              </p:cNvPr>
              <p:cNvSpPr/>
              <p:nvPr/>
            </p:nvSpPr>
            <p:spPr>
              <a:xfrm>
                <a:off x="7746800" y="2916557"/>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2B431BDF-3E9B-F227-3F1F-FA6C7EEA048F}"/>
                  </a:ext>
                </a:extLst>
              </p:cNvPr>
              <p:cNvSpPr/>
              <p:nvPr/>
            </p:nvSpPr>
            <p:spPr>
              <a:xfrm>
                <a:off x="7746800" y="3292280"/>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36E8109C-0256-0F0D-F82D-D26235954066}"/>
                  </a:ext>
                </a:extLst>
              </p:cNvPr>
              <p:cNvSpPr/>
              <p:nvPr/>
            </p:nvSpPr>
            <p:spPr>
              <a:xfrm>
                <a:off x="7746800" y="3666805"/>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4441DB6A-6D70-578E-B632-A6B407DC1D67}"/>
                  </a:ext>
                </a:extLst>
              </p:cNvPr>
              <p:cNvSpPr/>
              <p:nvPr/>
            </p:nvSpPr>
            <p:spPr>
              <a:xfrm>
                <a:off x="7746800" y="4058397"/>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7A7E4AB6-86A2-6E41-B1B0-C5C643A20D0D}"/>
                  </a:ext>
                </a:extLst>
              </p:cNvPr>
              <p:cNvSpPr/>
              <p:nvPr/>
            </p:nvSpPr>
            <p:spPr>
              <a:xfrm>
                <a:off x="7709910" y="2118252"/>
                <a:ext cx="223666" cy="223666"/>
              </a:xfrm>
              <a:prstGeom prst="ellipse">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E5B7C697-41E6-6F9B-85E4-7C5772CFE9FE}"/>
                  </a:ext>
                </a:extLst>
              </p:cNvPr>
              <p:cNvSpPr/>
              <p:nvPr/>
            </p:nvSpPr>
            <p:spPr>
              <a:xfrm>
                <a:off x="7709619" y="4442254"/>
                <a:ext cx="223666" cy="223666"/>
              </a:xfrm>
              <a:prstGeom prst="ellipse">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98E511C-C964-3B5A-9A2D-5F4BCF22076D}"/>
                  </a:ext>
                </a:extLst>
              </p:cNvPr>
              <p:cNvSpPr/>
              <p:nvPr/>
            </p:nvSpPr>
            <p:spPr>
              <a:xfrm>
                <a:off x="8250434" y="4782845"/>
                <a:ext cx="223666" cy="223666"/>
              </a:xfrm>
              <a:prstGeom prst="ellipse">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Oval 48">
              <a:extLst>
                <a:ext uri="{FF2B5EF4-FFF2-40B4-BE49-F238E27FC236}">
                  <a16:creationId xmlns:a16="http://schemas.microsoft.com/office/drawing/2014/main" id="{CC097892-56A2-8C7D-870E-A8ADAFC27BCD}"/>
                </a:ext>
              </a:extLst>
            </p:cNvPr>
            <p:cNvSpPr/>
            <p:nvPr/>
          </p:nvSpPr>
          <p:spPr>
            <a:xfrm>
              <a:off x="155903" y="1798494"/>
              <a:ext cx="250942" cy="250942"/>
            </a:xfrm>
            <a:prstGeom prst="ellipse">
              <a:avLst/>
            </a:prstGeom>
            <a:solidFill>
              <a:srgbClr val="0E4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29A472D3-2C64-CCE2-748A-7A7E656BB0DA}"/>
                </a:ext>
              </a:extLst>
            </p:cNvPr>
            <p:cNvSpPr txBox="1"/>
            <p:nvPr/>
          </p:nvSpPr>
          <p:spPr>
            <a:xfrm>
              <a:off x="637964" y="2538808"/>
              <a:ext cx="415498" cy="261610"/>
            </a:xfrm>
            <a:prstGeom prst="rect">
              <a:avLst/>
            </a:prstGeom>
            <a:noFill/>
          </p:spPr>
          <p:txBody>
            <a:bodyPr wrap="none" rtlCol="0">
              <a:spAutoFit/>
            </a:bodyPr>
            <a:lstStyle/>
            <a:p>
              <a:r>
                <a:rPr lang="lt-LT" sz="1100">
                  <a:solidFill>
                    <a:schemeClr val="bg1">
                      <a:lumMod val="65000"/>
                    </a:schemeClr>
                  </a:solidFill>
                </a:rPr>
                <a:t>VLN</a:t>
              </a:r>
              <a:endParaRPr lang="en-US" sz="1100">
                <a:solidFill>
                  <a:schemeClr val="bg1">
                    <a:lumMod val="65000"/>
                  </a:schemeClr>
                </a:solidFill>
              </a:endParaRPr>
            </a:p>
          </p:txBody>
        </p:sp>
        <p:sp>
          <p:nvSpPr>
            <p:cNvPr id="51" name="TextBox 50">
              <a:extLst>
                <a:ext uri="{FF2B5EF4-FFF2-40B4-BE49-F238E27FC236}">
                  <a16:creationId xmlns:a16="http://schemas.microsoft.com/office/drawing/2014/main" id="{18A65EC0-29FD-A9DD-369E-A52153C78AA2}"/>
                </a:ext>
              </a:extLst>
            </p:cNvPr>
            <p:cNvSpPr txBox="1"/>
            <p:nvPr/>
          </p:nvSpPr>
          <p:spPr>
            <a:xfrm>
              <a:off x="304347" y="2310240"/>
              <a:ext cx="413896" cy="261610"/>
            </a:xfrm>
            <a:prstGeom prst="rect">
              <a:avLst/>
            </a:prstGeom>
            <a:noFill/>
          </p:spPr>
          <p:txBody>
            <a:bodyPr wrap="none" rtlCol="0">
              <a:spAutoFit/>
            </a:bodyPr>
            <a:lstStyle/>
            <a:p>
              <a:r>
                <a:rPr lang="lt-LT" sz="1100">
                  <a:solidFill>
                    <a:schemeClr val="bg1">
                      <a:lumMod val="65000"/>
                    </a:schemeClr>
                  </a:solidFill>
                </a:rPr>
                <a:t>KNS</a:t>
              </a:r>
              <a:endParaRPr lang="en-US" sz="1100">
                <a:solidFill>
                  <a:schemeClr val="bg1">
                    <a:lumMod val="65000"/>
                  </a:schemeClr>
                </a:solidFill>
              </a:endParaRPr>
            </a:p>
          </p:txBody>
        </p:sp>
        <p:sp>
          <p:nvSpPr>
            <p:cNvPr id="52" name="TextBox 51">
              <a:extLst>
                <a:ext uri="{FF2B5EF4-FFF2-40B4-BE49-F238E27FC236}">
                  <a16:creationId xmlns:a16="http://schemas.microsoft.com/office/drawing/2014/main" id="{06C3B154-1511-5120-BE8D-B5A945FC7D60}"/>
                </a:ext>
              </a:extLst>
            </p:cNvPr>
            <p:cNvSpPr txBox="1"/>
            <p:nvPr/>
          </p:nvSpPr>
          <p:spPr>
            <a:xfrm>
              <a:off x="304347" y="853781"/>
              <a:ext cx="494046" cy="261610"/>
            </a:xfrm>
            <a:prstGeom prst="rect">
              <a:avLst/>
            </a:prstGeom>
            <a:noFill/>
          </p:spPr>
          <p:txBody>
            <a:bodyPr wrap="none" rtlCol="0">
              <a:spAutoFit/>
            </a:bodyPr>
            <a:lstStyle/>
            <a:p>
              <a:r>
                <a:rPr lang="lt-LT" sz="1100">
                  <a:solidFill>
                    <a:schemeClr val="bg1">
                      <a:lumMod val="65000"/>
                    </a:schemeClr>
                  </a:solidFill>
                </a:rPr>
                <a:t>PNVZ</a:t>
              </a:r>
              <a:endParaRPr lang="en-US" sz="1100">
                <a:solidFill>
                  <a:schemeClr val="bg1">
                    <a:lumMod val="65000"/>
                  </a:schemeClr>
                </a:solidFill>
              </a:endParaRPr>
            </a:p>
          </p:txBody>
        </p:sp>
      </p:grpSp>
      <p:graphicFrame>
        <p:nvGraphicFramePr>
          <p:cNvPr id="4" name="Content Placeholder 7">
            <a:extLst>
              <a:ext uri="{FF2B5EF4-FFF2-40B4-BE49-F238E27FC236}">
                <a16:creationId xmlns:a16="http://schemas.microsoft.com/office/drawing/2014/main" id="{DE4EDA12-37AD-B07F-19B8-FB83CCC46E7E}"/>
              </a:ext>
            </a:extLst>
          </p:cNvPr>
          <p:cNvGraphicFramePr>
            <a:graphicFrameLocks/>
          </p:cNvGraphicFramePr>
          <p:nvPr>
            <p:extLst>
              <p:ext uri="{D42A27DB-BD31-4B8C-83A1-F6EECF244321}">
                <p14:modId xmlns:p14="http://schemas.microsoft.com/office/powerpoint/2010/main" val="1134202095"/>
              </p:ext>
            </p:extLst>
          </p:nvPr>
        </p:nvGraphicFramePr>
        <p:xfrm>
          <a:off x="7812231" y="3615228"/>
          <a:ext cx="4196725" cy="1066800"/>
        </p:xfrm>
        <a:graphic>
          <a:graphicData uri="http://schemas.openxmlformats.org/drawingml/2006/table">
            <a:tbl>
              <a:tblPr firstRow="1" firstCol="1" bandRow="1">
                <a:tableStyleId>{5A111915-BE36-4E01-A7E5-04B1672EAD32}</a:tableStyleId>
              </a:tblPr>
              <a:tblGrid>
                <a:gridCol w="4196725">
                  <a:extLst>
                    <a:ext uri="{9D8B030D-6E8A-4147-A177-3AD203B41FA5}">
                      <a16:colId xmlns:a16="http://schemas.microsoft.com/office/drawing/2014/main" val="1465318087"/>
                    </a:ext>
                  </a:extLst>
                </a:gridCol>
              </a:tblGrid>
              <a:tr h="0">
                <a:tc>
                  <a:txBody>
                    <a:bodyPr/>
                    <a:lstStyle/>
                    <a:p>
                      <a:pPr algn="ctr"/>
                      <a:r>
                        <a:rPr lang="lt-LT" sz="1000" dirty="0">
                          <a:effectLst/>
                        </a:rPr>
                        <a:t>Alternatyvų vertinimas</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66434873"/>
                  </a:ext>
                </a:extLst>
              </a:tr>
              <a:tr h="156845">
                <a:tc>
                  <a:txBody>
                    <a:bodyPr/>
                    <a:lstStyle/>
                    <a:p>
                      <a:pPr marL="171450" indent="-171450">
                        <a:buFont typeface="Wingdings" panose="05000000000000000000" pitchFamily="2" charset="2"/>
                        <a:buChar char="§"/>
                      </a:pPr>
                      <a:r>
                        <a:rPr lang="lt-LT" sz="1000" dirty="0">
                          <a:effectLst/>
                        </a:rPr>
                        <a:t>I ir III alternatyvos turi teigiamą poveikį aplinkos orui, klimato veiksniams, materialiniams antropogeniniams ištekliams, žmonių saugumui, žmonių gerovei</a:t>
                      </a:r>
                    </a:p>
                    <a:p>
                      <a:pPr marL="171450" indent="-171450">
                        <a:buFont typeface="Wingdings" panose="05000000000000000000" pitchFamily="2" charset="2"/>
                        <a:buChar char="§"/>
                      </a:pPr>
                      <a:r>
                        <a:rPr lang="lt-LT" sz="1000" dirty="0">
                          <a:effectLst/>
                        </a:rPr>
                        <a:t>III </a:t>
                      </a:r>
                      <a:r>
                        <a:rPr lang="lt-LT" sz="1000" dirty="0" err="1">
                          <a:effectLst/>
                        </a:rPr>
                        <a:t>alt</a:t>
                      </a:r>
                      <a:r>
                        <a:rPr lang="lt-LT" sz="1000" dirty="0">
                          <a:effectLst/>
                        </a:rPr>
                        <a:t>. palankesnė biologinei įvairovei</a:t>
                      </a:r>
                    </a:p>
                    <a:p>
                      <a:pPr marL="171450" indent="-171450">
                        <a:buFont typeface="Wingdings" panose="05000000000000000000" pitchFamily="2" charset="2"/>
                        <a:buChar char="§"/>
                      </a:pPr>
                      <a:r>
                        <a:rPr lang="lt-LT" sz="1000" dirty="0">
                          <a:effectLst/>
                        </a:rPr>
                        <a:t>I </a:t>
                      </a:r>
                      <a:r>
                        <a:rPr lang="lt-LT" sz="1000" dirty="0" err="1">
                          <a:effectLst/>
                        </a:rPr>
                        <a:t>alt</a:t>
                      </a:r>
                      <a:r>
                        <a:rPr lang="lt-LT" sz="1000" dirty="0">
                          <a:effectLst/>
                        </a:rPr>
                        <a:t>. reikalingas automobilių viaduko, tunelio prailginimas</a:t>
                      </a:r>
                    </a:p>
                    <a:p>
                      <a:pPr marL="171450" indent="-171450">
                        <a:buFont typeface="Wingdings" panose="05000000000000000000" pitchFamily="2" charset="2"/>
                        <a:buChar char="§"/>
                      </a:pPr>
                      <a:r>
                        <a:rPr lang="lt-LT" sz="1000" dirty="0">
                          <a:effectLst/>
                        </a:rPr>
                        <a:t>III </a:t>
                      </a:r>
                      <a:r>
                        <a:rPr lang="lt-LT" sz="1000" dirty="0" err="1">
                          <a:effectLst/>
                        </a:rPr>
                        <a:t>alt</a:t>
                      </a:r>
                      <a:r>
                        <a:rPr lang="lt-LT" sz="1000" dirty="0">
                          <a:effectLst/>
                        </a:rPr>
                        <a:t>. išsaugoma numatyto gyvūnų praėjimo vieta</a:t>
                      </a:r>
                      <a:endParaRPr lang="en-US" sz="1000" dirty="0">
                        <a:effectLst/>
                      </a:endParaRPr>
                    </a:p>
                  </a:txBody>
                  <a:tcPr marL="68580" marR="68580" marT="0" marB="0"/>
                </a:tc>
                <a:extLst>
                  <a:ext uri="{0D108BD9-81ED-4DB2-BD59-A6C34878D82A}">
                    <a16:rowId xmlns:a16="http://schemas.microsoft.com/office/drawing/2014/main" val="22439310"/>
                  </a:ext>
                </a:extLst>
              </a:tr>
            </a:tbl>
          </a:graphicData>
        </a:graphic>
      </p:graphicFrame>
      <p:sp>
        <p:nvSpPr>
          <p:cNvPr id="9" name="TextBox 8">
            <a:extLst>
              <a:ext uri="{FF2B5EF4-FFF2-40B4-BE49-F238E27FC236}">
                <a16:creationId xmlns:a16="http://schemas.microsoft.com/office/drawing/2014/main" id="{20A81AD4-F514-0886-BD49-F438ED80FC8B}"/>
              </a:ext>
            </a:extLst>
          </p:cNvPr>
          <p:cNvSpPr txBox="1"/>
          <p:nvPr/>
        </p:nvSpPr>
        <p:spPr>
          <a:xfrm>
            <a:off x="1246567" y="894491"/>
            <a:ext cx="2746095" cy="1446550"/>
          </a:xfrm>
          <a:prstGeom prst="rect">
            <a:avLst/>
          </a:prstGeom>
          <a:solidFill>
            <a:schemeClr val="bg1">
              <a:alpha val="70000"/>
            </a:schemeClr>
          </a:solidFill>
        </p:spPr>
        <p:txBody>
          <a:bodyPr wrap="square" rtlCol="0">
            <a:spAutoFit/>
          </a:bodyPr>
          <a:lstStyle/>
          <a:p>
            <a:pPr marL="92075" indent="-92075">
              <a:buFont typeface="Arial" panose="020B0604020202020204" pitchFamily="34" charset="0"/>
              <a:buChar char="•"/>
            </a:pPr>
            <a:r>
              <a:rPr lang="lt-LT" sz="1100"/>
              <a:t>privažiavimas apie 900 m nuo kelio Nr. 144</a:t>
            </a:r>
          </a:p>
          <a:p>
            <a:pPr marL="92075" indent="-92075">
              <a:buFont typeface="Arial" panose="020B0604020202020204" pitchFamily="34" charset="0"/>
              <a:buChar char="•"/>
            </a:pPr>
            <a:r>
              <a:rPr lang="lt-LT" sz="1100"/>
              <a:t>nuo Jonavos autobusų stoties važiuoti apie 7,3 km (apie 8,5 min automobiliu)</a:t>
            </a:r>
          </a:p>
          <a:p>
            <a:pPr marL="92075" indent="-92075">
              <a:buFont typeface="Arial" panose="020B0604020202020204" pitchFamily="34" charset="0"/>
              <a:buChar char="•"/>
            </a:pPr>
            <a:r>
              <a:rPr lang="lt-LT" sz="1100"/>
              <a:t>plėtrai reikalingas papildomas žemės plotas – apie 18 ha </a:t>
            </a:r>
          </a:p>
          <a:p>
            <a:pPr marL="92075" indent="-92075">
              <a:buFont typeface="Arial" panose="020B0604020202020204" pitchFamily="34" charset="0"/>
              <a:buChar char="•"/>
            </a:pPr>
            <a:r>
              <a:rPr lang="lt-LT" sz="1100"/>
              <a:t>reikalingas automobilių viaduko, tunelio prailginimas</a:t>
            </a:r>
          </a:p>
          <a:p>
            <a:pPr marL="92075" indent="-92075">
              <a:buFont typeface="Arial" panose="020B0604020202020204" pitchFamily="34" charset="0"/>
              <a:buChar char="•"/>
            </a:pPr>
            <a:r>
              <a:rPr lang="lt-LT" sz="1100"/>
              <a:t>naikinama gyvūnų perėja</a:t>
            </a:r>
            <a:endParaRPr lang="en-US" sz="1100"/>
          </a:p>
        </p:txBody>
      </p:sp>
      <p:sp>
        <p:nvSpPr>
          <p:cNvPr id="11" name="TextBox 10">
            <a:extLst>
              <a:ext uri="{FF2B5EF4-FFF2-40B4-BE49-F238E27FC236}">
                <a16:creationId xmlns:a16="http://schemas.microsoft.com/office/drawing/2014/main" id="{E7D1D209-2626-94EB-C077-8D1500040071}"/>
              </a:ext>
            </a:extLst>
          </p:cNvPr>
          <p:cNvSpPr txBox="1"/>
          <p:nvPr/>
        </p:nvSpPr>
        <p:spPr>
          <a:xfrm>
            <a:off x="4420886" y="938181"/>
            <a:ext cx="2367589" cy="1492716"/>
          </a:xfrm>
          <a:prstGeom prst="rect">
            <a:avLst/>
          </a:prstGeom>
          <a:solidFill>
            <a:schemeClr val="bg1">
              <a:alpha val="70000"/>
            </a:schemeClr>
          </a:solidFill>
        </p:spPr>
        <p:txBody>
          <a:bodyPr wrap="square" rtlCol="0">
            <a:spAutoFit/>
          </a:bodyPr>
          <a:lstStyle/>
          <a:p>
            <a:pPr marL="92075" indent="-92075">
              <a:buFont typeface="Arial" panose="020B0604020202020204" pitchFamily="34" charset="0"/>
              <a:buChar char="•"/>
            </a:pPr>
            <a:r>
              <a:rPr lang="lt-LT" sz="1100"/>
              <a:t>privažiavimas apie 1,6 km nuo kelio Nr. 144</a:t>
            </a:r>
          </a:p>
          <a:p>
            <a:pPr marL="92075" indent="-92075">
              <a:buFont typeface="Arial" panose="020B0604020202020204" pitchFamily="34" charset="0"/>
              <a:buChar char="•"/>
            </a:pPr>
            <a:r>
              <a:rPr lang="lt-LT" sz="1100"/>
              <a:t>nuo Jonavos autobusų stoties važiuoti apie 8 km (apie 9,5 min automobiliu)</a:t>
            </a:r>
          </a:p>
          <a:p>
            <a:pPr marL="92075" indent="-92075">
              <a:buFont typeface="Arial" panose="020B0604020202020204" pitchFamily="34" charset="0"/>
              <a:buChar char="•"/>
            </a:pPr>
            <a:r>
              <a:rPr lang="lt-LT" sz="1100"/>
              <a:t>plėtrai reikalingas papildomas žemės plotas – apie 25,8 ha</a:t>
            </a:r>
          </a:p>
          <a:p>
            <a:pPr marL="92075" indent="-92075">
              <a:buFont typeface="Arial" panose="020B0604020202020204" pitchFamily="34" charset="0"/>
              <a:buChar char="•"/>
            </a:pPr>
            <a:r>
              <a:rPr lang="lt-LT" sz="1100"/>
              <a:t>išsaugoma gyvūnų perėja</a:t>
            </a:r>
            <a:r>
              <a:rPr lang="lt-LT" sz="1400"/>
              <a:t> </a:t>
            </a:r>
            <a:endParaRPr lang="en-US" sz="1400"/>
          </a:p>
        </p:txBody>
      </p:sp>
      <p:grpSp>
        <p:nvGrpSpPr>
          <p:cNvPr id="5" name="Group 4">
            <a:extLst>
              <a:ext uri="{FF2B5EF4-FFF2-40B4-BE49-F238E27FC236}">
                <a16:creationId xmlns:a16="http://schemas.microsoft.com/office/drawing/2014/main" id="{F5F604F5-45AA-409C-0CED-D5BAB2BDED85}"/>
              </a:ext>
            </a:extLst>
          </p:cNvPr>
          <p:cNvGrpSpPr/>
          <p:nvPr/>
        </p:nvGrpSpPr>
        <p:grpSpPr>
          <a:xfrm>
            <a:off x="7812231" y="4853977"/>
            <a:ext cx="4211623" cy="1868181"/>
            <a:chOff x="7892510" y="4883533"/>
            <a:chExt cx="4211623" cy="1868181"/>
          </a:xfrm>
        </p:grpSpPr>
        <p:pic>
          <p:nvPicPr>
            <p:cNvPr id="3" name="Picture 2">
              <a:extLst>
                <a:ext uri="{FF2B5EF4-FFF2-40B4-BE49-F238E27FC236}">
                  <a16:creationId xmlns:a16="http://schemas.microsoft.com/office/drawing/2014/main" id="{7271F55B-61C8-9840-506E-3E4E5F42A8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92510" y="4883533"/>
              <a:ext cx="4211623" cy="1868181"/>
            </a:xfrm>
            <a:prstGeom prst="rect">
              <a:avLst/>
            </a:prstGeom>
          </p:spPr>
        </p:pic>
        <p:sp>
          <p:nvSpPr>
            <p:cNvPr id="7" name="Rectangle: Rounded Corners 6">
              <a:extLst>
                <a:ext uri="{FF2B5EF4-FFF2-40B4-BE49-F238E27FC236}">
                  <a16:creationId xmlns:a16="http://schemas.microsoft.com/office/drawing/2014/main" id="{47EFE225-7055-E5DD-A42A-21BAC713D47A}"/>
                </a:ext>
              </a:extLst>
            </p:cNvPr>
            <p:cNvSpPr/>
            <p:nvPr/>
          </p:nvSpPr>
          <p:spPr>
            <a:xfrm>
              <a:off x="7907408" y="5489509"/>
              <a:ext cx="4187274" cy="256707"/>
            </a:xfrm>
            <a:prstGeom prst="roundRect">
              <a:avLst/>
            </a:prstGeom>
            <a:noFill/>
            <a:ln w="28575">
              <a:solidFill>
                <a:srgbClr val="0E41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977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Shape&#10;&#10;Description automatically generated with low confidence">
            <a:extLst>
              <a:ext uri="{FF2B5EF4-FFF2-40B4-BE49-F238E27FC236}">
                <a16:creationId xmlns:a16="http://schemas.microsoft.com/office/drawing/2014/main" id="{BA51F126-4084-F681-46FD-A68113E6B5D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0265" y="253456"/>
            <a:ext cx="996636" cy="738986"/>
          </a:xfrm>
          <a:prstGeom prst="rect">
            <a:avLst/>
          </a:prstGeom>
          <a:noFill/>
          <a:ln>
            <a:noFill/>
          </a:ln>
        </p:spPr>
      </p:pic>
      <p:sp>
        <p:nvSpPr>
          <p:cNvPr id="7" name="Rectangle 6">
            <a:extLst>
              <a:ext uri="{FF2B5EF4-FFF2-40B4-BE49-F238E27FC236}">
                <a16:creationId xmlns:a16="http://schemas.microsoft.com/office/drawing/2014/main" id="{94ED60AB-8AF4-4BF1-3579-0A4D69F6B97E}"/>
              </a:ext>
            </a:extLst>
          </p:cNvPr>
          <p:cNvSpPr/>
          <p:nvPr/>
        </p:nvSpPr>
        <p:spPr>
          <a:xfrm>
            <a:off x="3570319" y="1851149"/>
            <a:ext cx="8232369" cy="477054"/>
          </a:xfrm>
          <a:prstGeom prst="rect">
            <a:avLst/>
          </a:prstGeom>
        </p:spPr>
        <p:txBody>
          <a:bodyPr wrap="square" lIns="91440" tIns="45720" rIns="91440" bIns="45720" anchor="t">
            <a:spAutoFit/>
          </a:bodyPr>
          <a:lstStyle/>
          <a:p>
            <a:pPr>
              <a:lnSpc>
                <a:spcPts val="3000"/>
              </a:lnSpc>
            </a:pPr>
            <a:r>
              <a:rPr lang="lt-LT" sz="2800">
                <a:latin typeface="Segoe UI"/>
                <a:cs typeface="Segoe UI"/>
              </a:rPr>
              <a:t>RUČIŪNŲ KELEIVINĖ STOTELĖ </a:t>
            </a:r>
          </a:p>
        </p:txBody>
      </p:sp>
      <p:pic>
        <p:nvPicPr>
          <p:cNvPr id="10" name="Picture 9" descr="Logo, company name&#10;&#10;Description automatically generated">
            <a:extLst>
              <a:ext uri="{FF2B5EF4-FFF2-40B4-BE49-F238E27FC236}">
                <a16:creationId xmlns:a16="http://schemas.microsoft.com/office/drawing/2014/main" id="{41CB3688-B5F6-29E2-571B-0A8FD52231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030" t="35690" r="14868" b="37958"/>
          <a:stretch/>
        </p:blipFill>
        <p:spPr bwMode="auto">
          <a:xfrm>
            <a:off x="8524163" y="384421"/>
            <a:ext cx="1686102" cy="482089"/>
          </a:xfrm>
          <a:prstGeom prst="rect">
            <a:avLst/>
          </a:prstGeom>
          <a:noFill/>
          <a:ln>
            <a:noFill/>
          </a:ln>
          <a:extLst>
            <a:ext uri="{53640926-AAD7-44D8-BBD7-CCE9431645EC}">
              <a14:shadowObscured xmlns:a14="http://schemas.microsoft.com/office/drawing/2010/main"/>
            </a:ext>
          </a:extLst>
        </p:spPr>
      </p:pic>
      <p:sp>
        <p:nvSpPr>
          <p:cNvPr id="32" name="TextBox 31">
            <a:extLst>
              <a:ext uri="{FF2B5EF4-FFF2-40B4-BE49-F238E27FC236}">
                <a16:creationId xmlns:a16="http://schemas.microsoft.com/office/drawing/2014/main" id="{A0B7A3DC-87E9-972B-66F0-8BDB445FF5B0}"/>
              </a:ext>
            </a:extLst>
          </p:cNvPr>
          <p:cNvSpPr txBox="1"/>
          <p:nvPr/>
        </p:nvSpPr>
        <p:spPr>
          <a:xfrm>
            <a:off x="4420245" y="2484947"/>
            <a:ext cx="1701941" cy="369332"/>
          </a:xfrm>
          <a:prstGeom prst="rect">
            <a:avLst/>
          </a:prstGeom>
          <a:noFill/>
        </p:spPr>
        <p:txBody>
          <a:bodyPr wrap="none" rtlCol="0">
            <a:spAutoFit/>
          </a:bodyPr>
          <a:lstStyle/>
          <a:p>
            <a:r>
              <a:rPr lang="lt-LT" b="1">
                <a:solidFill>
                  <a:schemeClr val="accent6">
                    <a:lumMod val="75000"/>
                  </a:schemeClr>
                </a:solidFill>
              </a:rPr>
              <a:t>1 ALTERNATYVA</a:t>
            </a:r>
          </a:p>
        </p:txBody>
      </p:sp>
      <p:sp>
        <p:nvSpPr>
          <p:cNvPr id="33" name="TextBox 32">
            <a:extLst>
              <a:ext uri="{FF2B5EF4-FFF2-40B4-BE49-F238E27FC236}">
                <a16:creationId xmlns:a16="http://schemas.microsoft.com/office/drawing/2014/main" id="{1A0937CB-B86F-0890-7AB5-3087B5EBA6DE}"/>
              </a:ext>
            </a:extLst>
          </p:cNvPr>
          <p:cNvSpPr txBox="1"/>
          <p:nvPr/>
        </p:nvSpPr>
        <p:spPr>
          <a:xfrm>
            <a:off x="6069814" y="2485066"/>
            <a:ext cx="1701941" cy="369332"/>
          </a:xfrm>
          <a:prstGeom prst="rect">
            <a:avLst/>
          </a:prstGeom>
          <a:noFill/>
        </p:spPr>
        <p:txBody>
          <a:bodyPr wrap="none" rtlCol="0">
            <a:spAutoFit/>
          </a:bodyPr>
          <a:lstStyle/>
          <a:p>
            <a:r>
              <a:rPr lang="lt-LT" b="1">
                <a:solidFill>
                  <a:schemeClr val="accent6">
                    <a:lumMod val="75000"/>
                  </a:schemeClr>
                </a:solidFill>
              </a:rPr>
              <a:t>2 ALTERNATYVA</a:t>
            </a:r>
            <a:endParaRPr lang="en-US" b="1">
              <a:solidFill>
                <a:schemeClr val="accent6">
                  <a:lumMod val="75000"/>
                </a:schemeClr>
              </a:solidFill>
            </a:endParaRPr>
          </a:p>
        </p:txBody>
      </p:sp>
      <p:pic>
        <p:nvPicPr>
          <p:cNvPr id="2" name="Picture 1">
            <a:extLst>
              <a:ext uri="{FF2B5EF4-FFF2-40B4-BE49-F238E27FC236}">
                <a16:creationId xmlns:a16="http://schemas.microsoft.com/office/drawing/2014/main" id="{47C959D5-A6E9-B342-6F82-C0E6E1C21F9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01" y="2781838"/>
            <a:ext cx="6115685" cy="4073525"/>
          </a:xfrm>
          <a:prstGeom prst="rect">
            <a:avLst/>
          </a:prstGeom>
          <a:noFill/>
          <a:ln>
            <a:noFill/>
          </a:ln>
        </p:spPr>
      </p:pic>
      <p:pic>
        <p:nvPicPr>
          <p:cNvPr id="3" name="Picture 2">
            <a:extLst>
              <a:ext uri="{FF2B5EF4-FFF2-40B4-BE49-F238E27FC236}">
                <a16:creationId xmlns:a16="http://schemas.microsoft.com/office/drawing/2014/main" id="{48990607-F00D-71DD-8E32-2D3460D7893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69814" y="2780877"/>
            <a:ext cx="6115685" cy="4074486"/>
          </a:xfrm>
          <a:prstGeom prst="rect">
            <a:avLst/>
          </a:prstGeom>
          <a:noFill/>
          <a:ln>
            <a:noFill/>
          </a:ln>
        </p:spPr>
      </p:pic>
      <p:grpSp>
        <p:nvGrpSpPr>
          <p:cNvPr id="4" name="Group 3">
            <a:extLst>
              <a:ext uri="{FF2B5EF4-FFF2-40B4-BE49-F238E27FC236}">
                <a16:creationId xmlns:a16="http://schemas.microsoft.com/office/drawing/2014/main" id="{EA7C026A-D25E-9589-F6EB-C30DE5CE9F9D}"/>
              </a:ext>
            </a:extLst>
          </p:cNvPr>
          <p:cNvGrpSpPr/>
          <p:nvPr/>
        </p:nvGrpSpPr>
        <p:grpSpPr>
          <a:xfrm>
            <a:off x="11320627" y="146456"/>
            <a:ext cx="897559" cy="2643814"/>
            <a:chOff x="155903" y="156604"/>
            <a:chExt cx="897559" cy="2643814"/>
          </a:xfrm>
        </p:grpSpPr>
        <p:grpSp>
          <p:nvGrpSpPr>
            <p:cNvPr id="9" name="Group 8">
              <a:extLst>
                <a:ext uri="{FF2B5EF4-FFF2-40B4-BE49-F238E27FC236}">
                  <a16:creationId xmlns:a16="http://schemas.microsoft.com/office/drawing/2014/main" id="{914BDE72-29DF-2655-25EE-6A741CBB79B5}"/>
                </a:ext>
              </a:extLst>
            </p:cNvPr>
            <p:cNvGrpSpPr/>
            <p:nvPr/>
          </p:nvGrpSpPr>
          <p:grpSpPr>
            <a:xfrm>
              <a:off x="213181" y="156604"/>
              <a:ext cx="582758" cy="2629221"/>
              <a:chOff x="7709619" y="918878"/>
              <a:chExt cx="921974" cy="4159657"/>
            </a:xfrm>
          </p:grpSpPr>
          <p:cxnSp>
            <p:nvCxnSpPr>
              <p:cNvPr id="27" name="Straight Connector 26">
                <a:extLst>
                  <a:ext uri="{FF2B5EF4-FFF2-40B4-BE49-F238E27FC236}">
                    <a16:creationId xmlns:a16="http://schemas.microsoft.com/office/drawing/2014/main" id="{762589C3-AA0D-5846-ADD4-D18770373015}"/>
                  </a:ext>
                </a:extLst>
              </p:cNvPr>
              <p:cNvCxnSpPr>
                <a:cxnSpLocks/>
              </p:cNvCxnSpPr>
              <p:nvPr/>
            </p:nvCxnSpPr>
            <p:spPr>
              <a:xfrm>
                <a:off x="7821737" y="918878"/>
                <a:ext cx="0" cy="4153349"/>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965D3DF-4CB5-14FE-3225-7502AB93345B}"/>
                  </a:ext>
                </a:extLst>
              </p:cNvPr>
              <p:cNvCxnSpPr>
                <a:cxnSpLocks/>
              </p:cNvCxnSpPr>
              <p:nvPr/>
            </p:nvCxnSpPr>
            <p:spPr>
              <a:xfrm>
                <a:off x="7841618" y="4547370"/>
                <a:ext cx="789975" cy="53116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68A3CED3-FF49-D3FE-29BD-879F288CE2C2}"/>
                  </a:ext>
                </a:extLst>
              </p:cNvPr>
              <p:cNvSpPr/>
              <p:nvPr/>
            </p:nvSpPr>
            <p:spPr>
              <a:xfrm>
                <a:off x="7746800" y="1401197"/>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DC30D6BD-6BC4-C087-C4F6-92306752BD6A}"/>
                  </a:ext>
                </a:extLst>
              </p:cNvPr>
              <p:cNvSpPr/>
              <p:nvPr/>
            </p:nvSpPr>
            <p:spPr>
              <a:xfrm>
                <a:off x="7746800" y="1772431"/>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4B84410B-36B4-14B1-DCC3-563B66E44043}"/>
                  </a:ext>
                </a:extLst>
              </p:cNvPr>
              <p:cNvSpPr/>
              <p:nvPr/>
            </p:nvSpPr>
            <p:spPr>
              <a:xfrm>
                <a:off x="7746800" y="2519544"/>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980CA0F6-1FA2-9C07-3D1E-F9EF7B9F5FC8}"/>
                  </a:ext>
                </a:extLst>
              </p:cNvPr>
              <p:cNvSpPr/>
              <p:nvPr/>
            </p:nvSpPr>
            <p:spPr>
              <a:xfrm>
                <a:off x="7746800" y="2916557"/>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26894098-BD07-8F4B-E6B8-F012148C88D1}"/>
                  </a:ext>
                </a:extLst>
              </p:cNvPr>
              <p:cNvSpPr/>
              <p:nvPr/>
            </p:nvSpPr>
            <p:spPr>
              <a:xfrm>
                <a:off x="7746800" y="3292280"/>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C4C9EE07-1681-AA03-9D15-5C8AD8FE1396}"/>
                  </a:ext>
                </a:extLst>
              </p:cNvPr>
              <p:cNvSpPr/>
              <p:nvPr/>
            </p:nvSpPr>
            <p:spPr>
              <a:xfrm>
                <a:off x="7746800" y="3666805"/>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E1AC6480-B1E3-524A-2727-56A12F2EAD52}"/>
                  </a:ext>
                </a:extLst>
              </p:cNvPr>
              <p:cNvSpPr/>
              <p:nvPr/>
            </p:nvSpPr>
            <p:spPr>
              <a:xfrm>
                <a:off x="7746800" y="4058397"/>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B37CD2F1-7B1A-A043-7B99-1A0C73958306}"/>
                  </a:ext>
                </a:extLst>
              </p:cNvPr>
              <p:cNvSpPr/>
              <p:nvPr/>
            </p:nvSpPr>
            <p:spPr>
              <a:xfrm>
                <a:off x="7709910" y="2118252"/>
                <a:ext cx="223666" cy="223666"/>
              </a:xfrm>
              <a:prstGeom prst="ellipse">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3DB561AD-6CFB-B094-C341-4CB53D9F41CB}"/>
                  </a:ext>
                </a:extLst>
              </p:cNvPr>
              <p:cNvSpPr/>
              <p:nvPr/>
            </p:nvSpPr>
            <p:spPr>
              <a:xfrm>
                <a:off x="7709619" y="4442254"/>
                <a:ext cx="223666" cy="223666"/>
              </a:xfrm>
              <a:prstGeom prst="ellipse">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88597490-5D4E-F475-3DDE-9DCADD7D0FC5}"/>
                  </a:ext>
                </a:extLst>
              </p:cNvPr>
              <p:cNvSpPr/>
              <p:nvPr/>
            </p:nvSpPr>
            <p:spPr>
              <a:xfrm>
                <a:off x="8250434" y="4782845"/>
                <a:ext cx="223666" cy="223666"/>
              </a:xfrm>
              <a:prstGeom prst="ellipse">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a:extLst>
                <a:ext uri="{FF2B5EF4-FFF2-40B4-BE49-F238E27FC236}">
                  <a16:creationId xmlns:a16="http://schemas.microsoft.com/office/drawing/2014/main" id="{1C1B0AC9-D5A3-FAD1-0CDD-F683A8C7D2CD}"/>
                </a:ext>
              </a:extLst>
            </p:cNvPr>
            <p:cNvSpPr/>
            <p:nvPr/>
          </p:nvSpPr>
          <p:spPr>
            <a:xfrm>
              <a:off x="155903" y="1567331"/>
              <a:ext cx="250942" cy="250942"/>
            </a:xfrm>
            <a:prstGeom prst="ellipse">
              <a:avLst/>
            </a:prstGeom>
            <a:solidFill>
              <a:srgbClr val="0E4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085AF0D-8028-5594-C2A6-08B84AFE8617}"/>
                </a:ext>
              </a:extLst>
            </p:cNvPr>
            <p:cNvSpPr txBox="1"/>
            <p:nvPr/>
          </p:nvSpPr>
          <p:spPr>
            <a:xfrm>
              <a:off x="637964" y="2538808"/>
              <a:ext cx="415498" cy="261610"/>
            </a:xfrm>
            <a:prstGeom prst="rect">
              <a:avLst/>
            </a:prstGeom>
            <a:noFill/>
          </p:spPr>
          <p:txBody>
            <a:bodyPr wrap="none" rtlCol="0">
              <a:spAutoFit/>
            </a:bodyPr>
            <a:lstStyle/>
            <a:p>
              <a:r>
                <a:rPr lang="lt-LT" sz="1100">
                  <a:solidFill>
                    <a:schemeClr val="bg1">
                      <a:lumMod val="65000"/>
                    </a:schemeClr>
                  </a:solidFill>
                </a:rPr>
                <a:t>VLN</a:t>
              </a:r>
              <a:endParaRPr lang="en-US" sz="1100">
                <a:solidFill>
                  <a:schemeClr val="bg1">
                    <a:lumMod val="65000"/>
                  </a:schemeClr>
                </a:solidFill>
              </a:endParaRPr>
            </a:p>
          </p:txBody>
        </p:sp>
        <p:sp>
          <p:nvSpPr>
            <p:cNvPr id="25" name="TextBox 24">
              <a:extLst>
                <a:ext uri="{FF2B5EF4-FFF2-40B4-BE49-F238E27FC236}">
                  <a16:creationId xmlns:a16="http://schemas.microsoft.com/office/drawing/2014/main" id="{657E2CF4-534D-5927-45F2-08AD48F2870B}"/>
                </a:ext>
              </a:extLst>
            </p:cNvPr>
            <p:cNvSpPr txBox="1"/>
            <p:nvPr/>
          </p:nvSpPr>
          <p:spPr>
            <a:xfrm>
              <a:off x="304347" y="2310240"/>
              <a:ext cx="413896" cy="261610"/>
            </a:xfrm>
            <a:prstGeom prst="rect">
              <a:avLst/>
            </a:prstGeom>
            <a:noFill/>
          </p:spPr>
          <p:txBody>
            <a:bodyPr wrap="none" rtlCol="0">
              <a:spAutoFit/>
            </a:bodyPr>
            <a:lstStyle/>
            <a:p>
              <a:r>
                <a:rPr lang="lt-LT" sz="1100">
                  <a:solidFill>
                    <a:schemeClr val="bg1">
                      <a:lumMod val="65000"/>
                    </a:schemeClr>
                  </a:solidFill>
                </a:rPr>
                <a:t>KNS</a:t>
              </a:r>
              <a:endParaRPr lang="en-US" sz="1100">
                <a:solidFill>
                  <a:schemeClr val="bg1">
                    <a:lumMod val="65000"/>
                  </a:schemeClr>
                </a:solidFill>
              </a:endParaRPr>
            </a:p>
          </p:txBody>
        </p:sp>
        <p:sp>
          <p:nvSpPr>
            <p:cNvPr id="26" name="TextBox 25">
              <a:extLst>
                <a:ext uri="{FF2B5EF4-FFF2-40B4-BE49-F238E27FC236}">
                  <a16:creationId xmlns:a16="http://schemas.microsoft.com/office/drawing/2014/main" id="{F4F8F3C4-4CD3-6C09-6410-E0BB5803B167}"/>
                </a:ext>
              </a:extLst>
            </p:cNvPr>
            <p:cNvSpPr txBox="1"/>
            <p:nvPr/>
          </p:nvSpPr>
          <p:spPr>
            <a:xfrm>
              <a:off x="304347" y="853781"/>
              <a:ext cx="494046" cy="261610"/>
            </a:xfrm>
            <a:prstGeom prst="rect">
              <a:avLst/>
            </a:prstGeom>
            <a:noFill/>
          </p:spPr>
          <p:txBody>
            <a:bodyPr wrap="none" rtlCol="0">
              <a:spAutoFit/>
            </a:bodyPr>
            <a:lstStyle/>
            <a:p>
              <a:r>
                <a:rPr lang="lt-LT" sz="1100">
                  <a:solidFill>
                    <a:schemeClr val="bg1">
                      <a:lumMod val="65000"/>
                    </a:schemeClr>
                  </a:solidFill>
                </a:rPr>
                <a:t>PNVZ</a:t>
              </a:r>
              <a:endParaRPr lang="en-US" sz="1100">
                <a:solidFill>
                  <a:schemeClr val="bg1">
                    <a:lumMod val="65000"/>
                  </a:schemeClr>
                </a:solidFill>
              </a:endParaRPr>
            </a:p>
          </p:txBody>
        </p:sp>
      </p:grpSp>
    </p:spTree>
    <p:extLst>
      <p:ext uri="{BB962C8B-B14F-4D97-AF65-F5344CB8AC3E}">
        <p14:creationId xmlns:p14="http://schemas.microsoft.com/office/powerpoint/2010/main" val="41880647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7E0EDF3-F1A9-D1D6-12F8-EA9334AD789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707" y="992442"/>
            <a:ext cx="7706983" cy="5865558"/>
          </a:xfrm>
          <a:prstGeom prst="rect">
            <a:avLst/>
          </a:prstGeom>
        </p:spPr>
      </p:pic>
      <p:sp>
        <p:nvSpPr>
          <p:cNvPr id="16" name="Rectangle 15">
            <a:extLst>
              <a:ext uri="{FF2B5EF4-FFF2-40B4-BE49-F238E27FC236}">
                <a16:creationId xmlns:a16="http://schemas.microsoft.com/office/drawing/2014/main" id="{58DD79F6-B3F8-0461-56B0-3776FE49E8A9}"/>
              </a:ext>
            </a:extLst>
          </p:cNvPr>
          <p:cNvSpPr/>
          <p:nvPr/>
        </p:nvSpPr>
        <p:spPr>
          <a:xfrm>
            <a:off x="3908584" y="1048556"/>
            <a:ext cx="3760339" cy="5751114"/>
          </a:xfrm>
          <a:prstGeom prst="rect">
            <a:avLst/>
          </a:prstGeom>
          <a:noFill/>
          <a:ln w="76200">
            <a:solidFill>
              <a:srgbClr val="0E41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Shape&#10;&#10;Description automatically generated with low confidence">
            <a:extLst>
              <a:ext uri="{FF2B5EF4-FFF2-40B4-BE49-F238E27FC236}">
                <a16:creationId xmlns:a16="http://schemas.microsoft.com/office/drawing/2014/main" id="{BA51F126-4084-F681-46FD-A68113E6B5D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0265" y="253456"/>
            <a:ext cx="996636" cy="738986"/>
          </a:xfrm>
          <a:prstGeom prst="rect">
            <a:avLst/>
          </a:prstGeom>
          <a:noFill/>
          <a:ln>
            <a:noFill/>
          </a:ln>
        </p:spPr>
      </p:pic>
      <p:sp>
        <p:nvSpPr>
          <p:cNvPr id="7" name="Rectangle 6">
            <a:extLst>
              <a:ext uri="{FF2B5EF4-FFF2-40B4-BE49-F238E27FC236}">
                <a16:creationId xmlns:a16="http://schemas.microsoft.com/office/drawing/2014/main" id="{94ED60AB-8AF4-4BF1-3579-0A4D69F6B97E}"/>
              </a:ext>
            </a:extLst>
          </p:cNvPr>
          <p:cNvSpPr/>
          <p:nvPr/>
        </p:nvSpPr>
        <p:spPr>
          <a:xfrm>
            <a:off x="1155032" y="384422"/>
            <a:ext cx="8232369" cy="477054"/>
          </a:xfrm>
          <a:prstGeom prst="rect">
            <a:avLst/>
          </a:prstGeom>
        </p:spPr>
        <p:txBody>
          <a:bodyPr wrap="square" lIns="91440" tIns="45720" rIns="91440" bIns="45720" anchor="t">
            <a:spAutoFit/>
          </a:bodyPr>
          <a:lstStyle/>
          <a:p>
            <a:pPr>
              <a:lnSpc>
                <a:spcPts val="3000"/>
              </a:lnSpc>
            </a:pPr>
            <a:r>
              <a:rPr lang="lt-LT" sz="2800">
                <a:solidFill>
                  <a:schemeClr val="bg1">
                    <a:lumMod val="75000"/>
                  </a:schemeClr>
                </a:solidFill>
                <a:latin typeface="Segoe UI"/>
                <a:cs typeface="Segoe UI"/>
              </a:rPr>
              <a:t>RUČIŪNŲ KELEIVINĖ STOTELĖ</a:t>
            </a:r>
          </a:p>
        </p:txBody>
      </p:sp>
      <p:pic>
        <p:nvPicPr>
          <p:cNvPr id="10" name="Picture 9" descr="Logo, company name&#10;&#10;Description automatically generated">
            <a:extLst>
              <a:ext uri="{FF2B5EF4-FFF2-40B4-BE49-F238E27FC236}">
                <a16:creationId xmlns:a16="http://schemas.microsoft.com/office/drawing/2014/main" id="{41CB3688-B5F6-29E2-571B-0A8FD52231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030" t="35690" r="14868" b="37958"/>
          <a:stretch/>
        </p:blipFill>
        <p:spPr bwMode="auto">
          <a:xfrm>
            <a:off x="8524163" y="384421"/>
            <a:ext cx="1686102" cy="482089"/>
          </a:xfrm>
          <a:prstGeom prst="rect">
            <a:avLst/>
          </a:prstGeom>
          <a:noFill/>
          <a:ln>
            <a:noFill/>
          </a:ln>
          <a:extLst>
            <a:ext uri="{53640926-AAD7-44D8-BBD7-CCE9431645EC}">
              <a14:shadowObscured xmlns:a14="http://schemas.microsoft.com/office/drawing/2010/main"/>
            </a:ext>
          </a:extLst>
        </p:spPr>
      </p:pic>
      <p:grpSp>
        <p:nvGrpSpPr>
          <p:cNvPr id="21" name="Group 20">
            <a:extLst>
              <a:ext uri="{FF2B5EF4-FFF2-40B4-BE49-F238E27FC236}">
                <a16:creationId xmlns:a16="http://schemas.microsoft.com/office/drawing/2014/main" id="{83343440-D3C9-5B7D-6525-2F8327B96738}"/>
              </a:ext>
            </a:extLst>
          </p:cNvPr>
          <p:cNvGrpSpPr/>
          <p:nvPr/>
        </p:nvGrpSpPr>
        <p:grpSpPr>
          <a:xfrm>
            <a:off x="11320627" y="146456"/>
            <a:ext cx="897559" cy="2643814"/>
            <a:chOff x="155903" y="156604"/>
            <a:chExt cx="897559" cy="2643814"/>
          </a:xfrm>
        </p:grpSpPr>
        <p:grpSp>
          <p:nvGrpSpPr>
            <p:cNvPr id="23" name="Group 22">
              <a:extLst>
                <a:ext uri="{FF2B5EF4-FFF2-40B4-BE49-F238E27FC236}">
                  <a16:creationId xmlns:a16="http://schemas.microsoft.com/office/drawing/2014/main" id="{ABEBDBF5-143F-6860-4966-2C90FE5D674B}"/>
                </a:ext>
              </a:extLst>
            </p:cNvPr>
            <p:cNvGrpSpPr/>
            <p:nvPr/>
          </p:nvGrpSpPr>
          <p:grpSpPr>
            <a:xfrm>
              <a:off x="213181" y="156604"/>
              <a:ext cx="582758" cy="2629221"/>
              <a:chOff x="7709619" y="918878"/>
              <a:chExt cx="921974" cy="4159657"/>
            </a:xfrm>
          </p:grpSpPr>
          <p:cxnSp>
            <p:nvCxnSpPr>
              <p:cNvPr id="35" name="Straight Connector 34">
                <a:extLst>
                  <a:ext uri="{FF2B5EF4-FFF2-40B4-BE49-F238E27FC236}">
                    <a16:creationId xmlns:a16="http://schemas.microsoft.com/office/drawing/2014/main" id="{B72D1C6E-5295-B071-3AE7-4881D96C021C}"/>
                  </a:ext>
                </a:extLst>
              </p:cNvPr>
              <p:cNvCxnSpPr>
                <a:cxnSpLocks/>
              </p:cNvCxnSpPr>
              <p:nvPr/>
            </p:nvCxnSpPr>
            <p:spPr>
              <a:xfrm>
                <a:off x="7821737" y="918878"/>
                <a:ext cx="0" cy="4153349"/>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72EC68C-5EE9-F02E-67C6-3A74E43443AA}"/>
                  </a:ext>
                </a:extLst>
              </p:cNvPr>
              <p:cNvCxnSpPr>
                <a:cxnSpLocks/>
              </p:cNvCxnSpPr>
              <p:nvPr/>
            </p:nvCxnSpPr>
            <p:spPr>
              <a:xfrm>
                <a:off x="7841618" y="4547370"/>
                <a:ext cx="789975" cy="53116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DC947006-42EC-526B-4004-0CC20D718111}"/>
                  </a:ext>
                </a:extLst>
              </p:cNvPr>
              <p:cNvSpPr/>
              <p:nvPr/>
            </p:nvSpPr>
            <p:spPr>
              <a:xfrm>
                <a:off x="7746800" y="1401197"/>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A7842A06-0832-6326-3075-BC568E45096D}"/>
                  </a:ext>
                </a:extLst>
              </p:cNvPr>
              <p:cNvSpPr/>
              <p:nvPr/>
            </p:nvSpPr>
            <p:spPr>
              <a:xfrm>
                <a:off x="7746800" y="1772431"/>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85B7C527-2465-731D-DBA2-4B9F45505558}"/>
                  </a:ext>
                </a:extLst>
              </p:cNvPr>
              <p:cNvSpPr/>
              <p:nvPr/>
            </p:nvSpPr>
            <p:spPr>
              <a:xfrm>
                <a:off x="7746800" y="2519544"/>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3843D3F3-A6DA-729E-6328-672B38561661}"/>
                  </a:ext>
                </a:extLst>
              </p:cNvPr>
              <p:cNvSpPr/>
              <p:nvPr/>
            </p:nvSpPr>
            <p:spPr>
              <a:xfrm>
                <a:off x="7746800" y="2916557"/>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57F6762-90B8-BC5C-7FB6-412F29E09E37}"/>
                  </a:ext>
                </a:extLst>
              </p:cNvPr>
              <p:cNvSpPr/>
              <p:nvPr/>
            </p:nvSpPr>
            <p:spPr>
              <a:xfrm>
                <a:off x="7746800" y="3292280"/>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8BB7ED44-5768-8153-E6E0-2828BC0EE8BC}"/>
                  </a:ext>
                </a:extLst>
              </p:cNvPr>
              <p:cNvSpPr/>
              <p:nvPr/>
            </p:nvSpPr>
            <p:spPr>
              <a:xfrm>
                <a:off x="7746800" y="3666805"/>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090382B5-6D13-3D49-EF39-60CCD277E2FC}"/>
                  </a:ext>
                </a:extLst>
              </p:cNvPr>
              <p:cNvSpPr/>
              <p:nvPr/>
            </p:nvSpPr>
            <p:spPr>
              <a:xfrm>
                <a:off x="7746800" y="4058397"/>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E6F50EA0-22F2-DF04-28B7-428E9535DE95}"/>
                  </a:ext>
                </a:extLst>
              </p:cNvPr>
              <p:cNvSpPr/>
              <p:nvPr/>
            </p:nvSpPr>
            <p:spPr>
              <a:xfrm>
                <a:off x="7709910" y="2118252"/>
                <a:ext cx="223666" cy="223666"/>
              </a:xfrm>
              <a:prstGeom prst="ellipse">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3AD4B03C-6190-F7E0-B58B-437848F085F5}"/>
                  </a:ext>
                </a:extLst>
              </p:cNvPr>
              <p:cNvSpPr/>
              <p:nvPr/>
            </p:nvSpPr>
            <p:spPr>
              <a:xfrm>
                <a:off x="7709619" y="4442254"/>
                <a:ext cx="223666" cy="223666"/>
              </a:xfrm>
              <a:prstGeom prst="ellipse">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33A30722-3EB5-7F53-1BB1-765EAB9BD4C0}"/>
                  </a:ext>
                </a:extLst>
              </p:cNvPr>
              <p:cNvSpPr/>
              <p:nvPr/>
            </p:nvSpPr>
            <p:spPr>
              <a:xfrm>
                <a:off x="8250434" y="4782845"/>
                <a:ext cx="223666" cy="223666"/>
              </a:xfrm>
              <a:prstGeom prst="ellipse">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Oval 24">
              <a:extLst>
                <a:ext uri="{FF2B5EF4-FFF2-40B4-BE49-F238E27FC236}">
                  <a16:creationId xmlns:a16="http://schemas.microsoft.com/office/drawing/2014/main" id="{117B13A6-13E5-0B20-D0A7-4BA9CB2B10EE}"/>
                </a:ext>
              </a:extLst>
            </p:cNvPr>
            <p:cNvSpPr/>
            <p:nvPr/>
          </p:nvSpPr>
          <p:spPr>
            <a:xfrm>
              <a:off x="155903" y="1567331"/>
              <a:ext cx="250942" cy="250942"/>
            </a:xfrm>
            <a:prstGeom prst="ellipse">
              <a:avLst/>
            </a:prstGeom>
            <a:solidFill>
              <a:srgbClr val="0E4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2553AC64-8DB6-D934-3A41-34D38A100B69}"/>
                </a:ext>
              </a:extLst>
            </p:cNvPr>
            <p:cNvSpPr txBox="1"/>
            <p:nvPr/>
          </p:nvSpPr>
          <p:spPr>
            <a:xfrm>
              <a:off x="637964" y="2538808"/>
              <a:ext cx="415498" cy="261610"/>
            </a:xfrm>
            <a:prstGeom prst="rect">
              <a:avLst/>
            </a:prstGeom>
            <a:noFill/>
          </p:spPr>
          <p:txBody>
            <a:bodyPr wrap="none" rtlCol="0">
              <a:spAutoFit/>
            </a:bodyPr>
            <a:lstStyle/>
            <a:p>
              <a:r>
                <a:rPr lang="lt-LT" sz="1100">
                  <a:solidFill>
                    <a:schemeClr val="bg1">
                      <a:lumMod val="65000"/>
                    </a:schemeClr>
                  </a:solidFill>
                </a:rPr>
                <a:t>VLN</a:t>
              </a:r>
              <a:endParaRPr lang="en-US" sz="1100">
                <a:solidFill>
                  <a:schemeClr val="bg1">
                    <a:lumMod val="65000"/>
                  </a:schemeClr>
                </a:solidFill>
              </a:endParaRPr>
            </a:p>
          </p:txBody>
        </p:sp>
        <p:sp>
          <p:nvSpPr>
            <p:cNvPr id="27" name="TextBox 26">
              <a:extLst>
                <a:ext uri="{FF2B5EF4-FFF2-40B4-BE49-F238E27FC236}">
                  <a16:creationId xmlns:a16="http://schemas.microsoft.com/office/drawing/2014/main" id="{68D36CBF-16AA-A4B0-E0A1-12AD5933162D}"/>
                </a:ext>
              </a:extLst>
            </p:cNvPr>
            <p:cNvSpPr txBox="1"/>
            <p:nvPr/>
          </p:nvSpPr>
          <p:spPr>
            <a:xfrm>
              <a:off x="304347" y="2310240"/>
              <a:ext cx="413896" cy="261610"/>
            </a:xfrm>
            <a:prstGeom prst="rect">
              <a:avLst/>
            </a:prstGeom>
            <a:noFill/>
          </p:spPr>
          <p:txBody>
            <a:bodyPr wrap="none" rtlCol="0">
              <a:spAutoFit/>
            </a:bodyPr>
            <a:lstStyle/>
            <a:p>
              <a:r>
                <a:rPr lang="lt-LT" sz="1100">
                  <a:solidFill>
                    <a:schemeClr val="bg1">
                      <a:lumMod val="65000"/>
                    </a:schemeClr>
                  </a:solidFill>
                </a:rPr>
                <a:t>KNS</a:t>
              </a:r>
              <a:endParaRPr lang="en-US" sz="1100">
                <a:solidFill>
                  <a:schemeClr val="bg1">
                    <a:lumMod val="65000"/>
                  </a:schemeClr>
                </a:solidFill>
              </a:endParaRPr>
            </a:p>
          </p:txBody>
        </p:sp>
        <p:sp>
          <p:nvSpPr>
            <p:cNvPr id="34" name="TextBox 33">
              <a:extLst>
                <a:ext uri="{FF2B5EF4-FFF2-40B4-BE49-F238E27FC236}">
                  <a16:creationId xmlns:a16="http://schemas.microsoft.com/office/drawing/2014/main" id="{98E62F48-8B4F-A458-1542-4345BD5A528D}"/>
                </a:ext>
              </a:extLst>
            </p:cNvPr>
            <p:cNvSpPr txBox="1"/>
            <p:nvPr/>
          </p:nvSpPr>
          <p:spPr>
            <a:xfrm>
              <a:off x="304347" y="853781"/>
              <a:ext cx="494046" cy="261610"/>
            </a:xfrm>
            <a:prstGeom prst="rect">
              <a:avLst/>
            </a:prstGeom>
            <a:noFill/>
          </p:spPr>
          <p:txBody>
            <a:bodyPr wrap="none" rtlCol="0">
              <a:spAutoFit/>
            </a:bodyPr>
            <a:lstStyle/>
            <a:p>
              <a:r>
                <a:rPr lang="lt-LT" sz="1100">
                  <a:solidFill>
                    <a:schemeClr val="bg1">
                      <a:lumMod val="65000"/>
                    </a:schemeClr>
                  </a:solidFill>
                </a:rPr>
                <a:t>PNVZ</a:t>
              </a:r>
              <a:endParaRPr lang="en-US" sz="1100">
                <a:solidFill>
                  <a:schemeClr val="bg1">
                    <a:lumMod val="65000"/>
                  </a:schemeClr>
                </a:solidFill>
              </a:endParaRPr>
            </a:p>
          </p:txBody>
        </p:sp>
      </p:grpSp>
      <p:graphicFrame>
        <p:nvGraphicFramePr>
          <p:cNvPr id="8" name="Content Placeholder 7">
            <a:extLst>
              <a:ext uri="{FF2B5EF4-FFF2-40B4-BE49-F238E27FC236}">
                <a16:creationId xmlns:a16="http://schemas.microsoft.com/office/drawing/2014/main" id="{52680595-8F65-BC12-503A-425E66E9AA01}"/>
              </a:ext>
            </a:extLst>
          </p:cNvPr>
          <p:cNvGraphicFramePr>
            <a:graphicFrameLocks/>
          </p:cNvGraphicFramePr>
          <p:nvPr>
            <p:extLst>
              <p:ext uri="{D42A27DB-BD31-4B8C-83A1-F6EECF244321}">
                <p14:modId xmlns:p14="http://schemas.microsoft.com/office/powerpoint/2010/main" val="3913361316"/>
              </p:ext>
            </p:extLst>
          </p:nvPr>
        </p:nvGraphicFramePr>
        <p:xfrm>
          <a:off x="7895711" y="3441628"/>
          <a:ext cx="4187273" cy="1219200"/>
        </p:xfrm>
        <a:graphic>
          <a:graphicData uri="http://schemas.openxmlformats.org/drawingml/2006/table">
            <a:tbl>
              <a:tblPr firstRow="1" firstCol="1" bandRow="1">
                <a:tableStyleId>{5A111915-BE36-4E01-A7E5-04B1672EAD32}</a:tableStyleId>
              </a:tblPr>
              <a:tblGrid>
                <a:gridCol w="4187273">
                  <a:extLst>
                    <a:ext uri="{9D8B030D-6E8A-4147-A177-3AD203B41FA5}">
                      <a16:colId xmlns:a16="http://schemas.microsoft.com/office/drawing/2014/main" val="1465318087"/>
                    </a:ext>
                  </a:extLst>
                </a:gridCol>
              </a:tblGrid>
              <a:tr h="0">
                <a:tc>
                  <a:txBody>
                    <a:bodyPr/>
                    <a:lstStyle/>
                    <a:p>
                      <a:pPr algn="ctr"/>
                      <a:r>
                        <a:rPr lang="lt-LT" sz="1000">
                          <a:effectLst/>
                        </a:rPr>
                        <a:t>Alternatyvų vertinimas</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66434873"/>
                  </a:ext>
                </a:extLst>
              </a:tr>
              <a:tr h="156845">
                <a:tc>
                  <a:txBody>
                    <a:bodyPr/>
                    <a:lstStyle/>
                    <a:p>
                      <a:pPr marL="171450" indent="-171450">
                        <a:buFont typeface="Wingdings" panose="05000000000000000000" pitchFamily="2" charset="2"/>
                        <a:buChar char="§"/>
                      </a:pPr>
                      <a:r>
                        <a:rPr lang="lt-LT" sz="1000" dirty="0">
                          <a:effectLst/>
                        </a:rPr>
                        <a:t>I ir II alternatyvos turi teigiamą poveikį aplinkos orui, klimato veiksniams, kraštovaizdžiui, žmonių sveikatai, materialiniams antropogeniniams ištekliams, žmonių saugumui.</a:t>
                      </a:r>
                    </a:p>
                    <a:p>
                      <a:pPr marL="171450" indent="-171450">
                        <a:buFont typeface="Wingdings" panose="05000000000000000000" pitchFamily="2" charset="2"/>
                        <a:buChar char="§"/>
                      </a:pPr>
                      <a:r>
                        <a:rPr lang="lt-LT" sz="1000" u="none" dirty="0">
                          <a:effectLst/>
                        </a:rPr>
                        <a:t>II alternatyva palankesnė žmonių gerovei, nes geresnės mobilumo sąlygos</a:t>
                      </a:r>
                    </a:p>
                    <a:p>
                      <a:pPr marL="171450" indent="-171450">
                        <a:buFont typeface="Wingdings" panose="05000000000000000000" pitchFamily="2" charset="2"/>
                        <a:buChar char="§"/>
                      </a:pPr>
                      <a:r>
                        <a:rPr lang="lt-LT" sz="1000" u="none" dirty="0">
                          <a:effectLst/>
                        </a:rPr>
                        <a:t>I alternatyvoje komplikuotas privažiavimas</a:t>
                      </a:r>
                    </a:p>
                    <a:p>
                      <a:pPr marL="171450" indent="-171450">
                        <a:buFont typeface="Wingdings" panose="05000000000000000000" pitchFamily="2" charset="2"/>
                        <a:buChar char="§"/>
                      </a:pPr>
                      <a:r>
                        <a:rPr lang="lt-LT" sz="1000" u="none" dirty="0">
                          <a:effectLst/>
                        </a:rPr>
                        <a:t>II alternatyvoje geresnis potencialas plėtrai</a:t>
                      </a:r>
                    </a:p>
                  </a:txBody>
                  <a:tcPr marL="68580" marR="68580" marT="0" marB="0"/>
                </a:tc>
                <a:extLst>
                  <a:ext uri="{0D108BD9-81ED-4DB2-BD59-A6C34878D82A}">
                    <a16:rowId xmlns:a16="http://schemas.microsoft.com/office/drawing/2014/main" val="22439310"/>
                  </a:ext>
                </a:extLst>
              </a:tr>
            </a:tbl>
          </a:graphicData>
        </a:graphic>
      </p:graphicFrame>
      <p:sp>
        <p:nvSpPr>
          <p:cNvPr id="9" name="TextBox 8">
            <a:extLst>
              <a:ext uri="{FF2B5EF4-FFF2-40B4-BE49-F238E27FC236}">
                <a16:creationId xmlns:a16="http://schemas.microsoft.com/office/drawing/2014/main" id="{56A23C05-C2AA-C8D6-ED15-0B9C56DE0637}"/>
              </a:ext>
            </a:extLst>
          </p:cNvPr>
          <p:cNvSpPr txBox="1"/>
          <p:nvPr/>
        </p:nvSpPr>
        <p:spPr>
          <a:xfrm>
            <a:off x="1767743" y="4642696"/>
            <a:ext cx="1993494" cy="1492716"/>
          </a:xfrm>
          <a:prstGeom prst="rect">
            <a:avLst/>
          </a:prstGeom>
          <a:solidFill>
            <a:schemeClr val="bg1">
              <a:alpha val="70000"/>
            </a:schemeClr>
          </a:solidFill>
        </p:spPr>
        <p:txBody>
          <a:bodyPr wrap="square" rtlCol="0">
            <a:spAutoFit/>
          </a:bodyPr>
          <a:lstStyle/>
          <a:p>
            <a:pPr marL="92075" indent="-92075">
              <a:buFont typeface="Arial" panose="020B0604020202020204" pitchFamily="34" charset="0"/>
              <a:buChar char="•"/>
            </a:pPr>
            <a:r>
              <a:rPr lang="lt-LT" sz="1100" dirty="0"/>
              <a:t>III tipas</a:t>
            </a:r>
          </a:p>
          <a:p>
            <a:pPr marL="92075" indent="-92075">
              <a:buFont typeface="Arial" panose="020B0604020202020204" pitchFamily="34" charset="0"/>
              <a:buChar char="•"/>
            </a:pPr>
            <a:r>
              <a:rPr lang="lt-LT" sz="1100" dirty="0"/>
              <a:t>2 peronai</a:t>
            </a:r>
          </a:p>
          <a:p>
            <a:pPr marL="92075" indent="-92075">
              <a:buFont typeface="Arial" panose="020B0604020202020204" pitchFamily="34" charset="0"/>
              <a:buChar char="•"/>
            </a:pPr>
            <a:r>
              <a:rPr lang="lt-LT" sz="1100" dirty="0"/>
              <a:t>pėsčiųjų viadukas ir požeminė perėja</a:t>
            </a:r>
          </a:p>
          <a:p>
            <a:pPr marL="92075" indent="-92075">
              <a:buFont typeface="Arial" panose="020B0604020202020204" pitchFamily="34" charset="0"/>
              <a:buChar char="•"/>
            </a:pPr>
            <a:r>
              <a:rPr lang="lt-LT" sz="1100" dirty="0"/>
              <a:t>privažiavimas apie 5,2 km nuo kelio Nr. 1513</a:t>
            </a:r>
          </a:p>
          <a:p>
            <a:pPr marL="92075" indent="-92075">
              <a:buFont typeface="Arial" panose="020B0604020202020204" pitchFamily="34" charset="0"/>
              <a:buChar char="•"/>
            </a:pPr>
            <a:r>
              <a:rPr lang="lt-LT" sz="1100" dirty="0"/>
              <a:t>plėtrai reikalingas papildomas žemės plotas – apie 1,0 ha</a:t>
            </a:r>
            <a:r>
              <a:rPr lang="lt-LT" sz="1400" dirty="0"/>
              <a:t> </a:t>
            </a:r>
            <a:endParaRPr lang="en-US" sz="1400" dirty="0"/>
          </a:p>
        </p:txBody>
      </p:sp>
      <p:sp>
        <p:nvSpPr>
          <p:cNvPr id="12" name="TextBox 11">
            <a:extLst>
              <a:ext uri="{FF2B5EF4-FFF2-40B4-BE49-F238E27FC236}">
                <a16:creationId xmlns:a16="http://schemas.microsoft.com/office/drawing/2014/main" id="{4A8FB5ED-1D77-48FA-ED32-9B098FCA1BC3}"/>
              </a:ext>
            </a:extLst>
          </p:cNvPr>
          <p:cNvSpPr txBox="1"/>
          <p:nvPr/>
        </p:nvSpPr>
        <p:spPr>
          <a:xfrm>
            <a:off x="5520083" y="1085537"/>
            <a:ext cx="2110008" cy="1277273"/>
          </a:xfrm>
          <a:prstGeom prst="rect">
            <a:avLst/>
          </a:prstGeom>
          <a:solidFill>
            <a:schemeClr val="bg1">
              <a:alpha val="70000"/>
            </a:schemeClr>
          </a:solidFill>
        </p:spPr>
        <p:txBody>
          <a:bodyPr wrap="square" rtlCol="0">
            <a:spAutoFit/>
          </a:bodyPr>
          <a:lstStyle/>
          <a:p>
            <a:pPr marL="92075" indent="-92075">
              <a:buFont typeface="Arial" panose="020B0604020202020204" pitchFamily="34" charset="0"/>
              <a:buChar char="•"/>
            </a:pPr>
            <a:r>
              <a:rPr lang="lt-LT" sz="1100" dirty="0"/>
              <a:t>II tipas</a:t>
            </a:r>
          </a:p>
          <a:p>
            <a:pPr marL="92075" indent="-92075">
              <a:buFont typeface="Arial" panose="020B0604020202020204" pitchFamily="34" charset="0"/>
              <a:buChar char="•"/>
            </a:pPr>
            <a:r>
              <a:rPr lang="lt-LT" sz="1100" dirty="0"/>
              <a:t>2 peronai</a:t>
            </a:r>
          </a:p>
          <a:p>
            <a:pPr marL="92075" indent="-92075">
              <a:buFont typeface="Arial" panose="020B0604020202020204" pitchFamily="34" charset="0"/>
              <a:buChar char="•"/>
            </a:pPr>
            <a:r>
              <a:rPr lang="lt-LT" sz="1100" dirty="0"/>
              <a:t>pėsčiųjų viadukas ir požeminė perėja</a:t>
            </a:r>
          </a:p>
          <a:p>
            <a:pPr marL="92075" indent="-92075">
              <a:buFont typeface="Arial" panose="020B0604020202020204" pitchFamily="34" charset="0"/>
              <a:buChar char="•"/>
            </a:pPr>
            <a:r>
              <a:rPr lang="lt-LT" sz="1100" dirty="0"/>
              <a:t>privažiavimas nuo kelio Nr. 144</a:t>
            </a:r>
          </a:p>
          <a:p>
            <a:pPr marL="92075" indent="-92075">
              <a:buFont typeface="Arial" panose="020B0604020202020204" pitchFamily="34" charset="0"/>
              <a:buChar char="•"/>
            </a:pPr>
            <a:r>
              <a:rPr lang="lt-LT" sz="1100" dirty="0"/>
              <a:t>Plėtrai reikalingas papildomas žemės plotas – apie 1,5 ha </a:t>
            </a:r>
            <a:endParaRPr lang="en-US" sz="1100" dirty="0"/>
          </a:p>
        </p:txBody>
      </p:sp>
      <p:grpSp>
        <p:nvGrpSpPr>
          <p:cNvPr id="2" name="Group 1">
            <a:extLst>
              <a:ext uri="{FF2B5EF4-FFF2-40B4-BE49-F238E27FC236}">
                <a16:creationId xmlns:a16="http://schemas.microsoft.com/office/drawing/2014/main" id="{A516C23F-FCE9-15B9-85AF-22CFA6B0FEB7}"/>
              </a:ext>
            </a:extLst>
          </p:cNvPr>
          <p:cNvGrpSpPr/>
          <p:nvPr/>
        </p:nvGrpSpPr>
        <p:grpSpPr>
          <a:xfrm>
            <a:off x="7883537" y="4791794"/>
            <a:ext cx="4211623" cy="1868181"/>
            <a:chOff x="7980377" y="4914720"/>
            <a:chExt cx="4211623" cy="1868181"/>
          </a:xfrm>
        </p:grpSpPr>
        <p:pic>
          <p:nvPicPr>
            <p:cNvPr id="13" name="Picture 12">
              <a:extLst>
                <a:ext uri="{FF2B5EF4-FFF2-40B4-BE49-F238E27FC236}">
                  <a16:creationId xmlns:a16="http://schemas.microsoft.com/office/drawing/2014/main" id="{78ABC2E1-749C-6B23-85AD-5A1F950334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80377" y="4914720"/>
              <a:ext cx="4211623" cy="1868181"/>
            </a:xfrm>
            <a:prstGeom prst="rect">
              <a:avLst/>
            </a:prstGeom>
          </p:spPr>
        </p:pic>
        <p:sp>
          <p:nvSpPr>
            <p:cNvPr id="14" name="Rectangle: Rounded Corners 13">
              <a:extLst>
                <a:ext uri="{FF2B5EF4-FFF2-40B4-BE49-F238E27FC236}">
                  <a16:creationId xmlns:a16="http://schemas.microsoft.com/office/drawing/2014/main" id="{116B0AD2-BF44-0E95-B4E1-086DA7D695B1}"/>
                </a:ext>
              </a:extLst>
            </p:cNvPr>
            <p:cNvSpPr/>
            <p:nvPr/>
          </p:nvSpPr>
          <p:spPr>
            <a:xfrm>
              <a:off x="7980377" y="5731358"/>
              <a:ext cx="4187274" cy="256707"/>
            </a:xfrm>
            <a:prstGeom prst="roundRect">
              <a:avLst/>
            </a:prstGeom>
            <a:noFill/>
            <a:ln w="28575">
              <a:solidFill>
                <a:srgbClr val="0E41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8219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Shape&#10;&#10;Description automatically generated with low confidence">
            <a:extLst>
              <a:ext uri="{FF2B5EF4-FFF2-40B4-BE49-F238E27FC236}">
                <a16:creationId xmlns:a16="http://schemas.microsoft.com/office/drawing/2014/main" id="{BA51F126-4084-F681-46FD-A68113E6B5D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0265" y="253456"/>
            <a:ext cx="996636" cy="738986"/>
          </a:xfrm>
          <a:prstGeom prst="rect">
            <a:avLst/>
          </a:prstGeom>
          <a:noFill/>
          <a:ln>
            <a:noFill/>
          </a:ln>
        </p:spPr>
      </p:pic>
      <p:pic>
        <p:nvPicPr>
          <p:cNvPr id="10" name="Picture 9" descr="Logo, company name&#10;&#10;Description automatically generated">
            <a:extLst>
              <a:ext uri="{FF2B5EF4-FFF2-40B4-BE49-F238E27FC236}">
                <a16:creationId xmlns:a16="http://schemas.microsoft.com/office/drawing/2014/main" id="{41CB3688-B5F6-29E2-571B-0A8FD52231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030" t="35690" r="14868" b="37958"/>
          <a:stretch/>
        </p:blipFill>
        <p:spPr bwMode="auto">
          <a:xfrm>
            <a:off x="8524163" y="384421"/>
            <a:ext cx="1686102" cy="482089"/>
          </a:xfrm>
          <a:prstGeom prst="rect">
            <a:avLst/>
          </a:prstGeom>
          <a:noFill/>
          <a:ln>
            <a:noFill/>
          </a:ln>
          <a:extLst>
            <a:ext uri="{53640926-AAD7-44D8-BBD7-CCE9431645EC}">
              <a14:shadowObscured xmlns:a14="http://schemas.microsoft.com/office/drawing/2010/main"/>
            </a:ext>
          </a:extLst>
        </p:spPr>
      </p:pic>
      <p:sp>
        <p:nvSpPr>
          <p:cNvPr id="32" name="TextBox 31">
            <a:extLst>
              <a:ext uri="{FF2B5EF4-FFF2-40B4-BE49-F238E27FC236}">
                <a16:creationId xmlns:a16="http://schemas.microsoft.com/office/drawing/2014/main" id="{A0B7A3DC-87E9-972B-66F0-8BDB445FF5B0}"/>
              </a:ext>
            </a:extLst>
          </p:cNvPr>
          <p:cNvSpPr txBox="1"/>
          <p:nvPr/>
        </p:nvSpPr>
        <p:spPr>
          <a:xfrm>
            <a:off x="4420245" y="2484947"/>
            <a:ext cx="1701941" cy="369332"/>
          </a:xfrm>
          <a:prstGeom prst="rect">
            <a:avLst/>
          </a:prstGeom>
          <a:noFill/>
        </p:spPr>
        <p:txBody>
          <a:bodyPr wrap="none" rtlCol="0">
            <a:spAutoFit/>
          </a:bodyPr>
          <a:lstStyle/>
          <a:p>
            <a:r>
              <a:rPr lang="lt-LT" b="1">
                <a:solidFill>
                  <a:schemeClr val="accent6">
                    <a:lumMod val="75000"/>
                  </a:schemeClr>
                </a:solidFill>
              </a:rPr>
              <a:t>1 ALTERNATYVA</a:t>
            </a:r>
          </a:p>
        </p:txBody>
      </p:sp>
      <p:sp>
        <p:nvSpPr>
          <p:cNvPr id="33" name="TextBox 32">
            <a:extLst>
              <a:ext uri="{FF2B5EF4-FFF2-40B4-BE49-F238E27FC236}">
                <a16:creationId xmlns:a16="http://schemas.microsoft.com/office/drawing/2014/main" id="{1A0937CB-B86F-0890-7AB5-3087B5EBA6DE}"/>
              </a:ext>
            </a:extLst>
          </p:cNvPr>
          <p:cNvSpPr txBox="1"/>
          <p:nvPr/>
        </p:nvSpPr>
        <p:spPr>
          <a:xfrm>
            <a:off x="6069814" y="2485066"/>
            <a:ext cx="1701941" cy="369332"/>
          </a:xfrm>
          <a:prstGeom prst="rect">
            <a:avLst/>
          </a:prstGeom>
          <a:noFill/>
        </p:spPr>
        <p:txBody>
          <a:bodyPr wrap="none" rtlCol="0">
            <a:spAutoFit/>
          </a:bodyPr>
          <a:lstStyle/>
          <a:p>
            <a:r>
              <a:rPr lang="lt-LT" b="1">
                <a:solidFill>
                  <a:schemeClr val="accent6">
                    <a:lumMod val="75000"/>
                  </a:schemeClr>
                </a:solidFill>
              </a:rPr>
              <a:t>2 ALTERNATYVA</a:t>
            </a:r>
            <a:endParaRPr lang="en-US" b="1">
              <a:solidFill>
                <a:schemeClr val="accent6">
                  <a:lumMod val="75000"/>
                </a:schemeClr>
              </a:solidFill>
            </a:endParaRPr>
          </a:p>
        </p:txBody>
      </p:sp>
      <p:pic>
        <p:nvPicPr>
          <p:cNvPr id="4" name="Picture 3">
            <a:extLst>
              <a:ext uri="{FF2B5EF4-FFF2-40B4-BE49-F238E27FC236}">
                <a16:creationId xmlns:a16="http://schemas.microsoft.com/office/drawing/2014/main" id="{48B46370-30BB-61D6-604C-91A1B895885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46" y="2778663"/>
            <a:ext cx="6111240" cy="4076700"/>
          </a:xfrm>
          <a:prstGeom prst="rect">
            <a:avLst/>
          </a:prstGeom>
          <a:noFill/>
          <a:ln>
            <a:noFill/>
          </a:ln>
        </p:spPr>
      </p:pic>
      <p:pic>
        <p:nvPicPr>
          <p:cNvPr id="9" name="Picture 8">
            <a:extLst>
              <a:ext uri="{FF2B5EF4-FFF2-40B4-BE49-F238E27FC236}">
                <a16:creationId xmlns:a16="http://schemas.microsoft.com/office/drawing/2014/main" id="{69770FBC-3CC1-620A-F3EF-683A61B43CE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69814" y="2780713"/>
            <a:ext cx="6122186" cy="4077287"/>
          </a:xfrm>
          <a:prstGeom prst="rect">
            <a:avLst/>
          </a:prstGeom>
          <a:noFill/>
          <a:ln>
            <a:noFill/>
          </a:ln>
        </p:spPr>
      </p:pic>
      <p:sp>
        <p:nvSpPr>
          <p:cNvPr id="21" name="Rectangle 20">
            <a:extLst>
              <a:ext uri="{FF2B5EF4-FFF2-40B4-BE49-F238E27FC236}">
                <a16:creationId xmlns:a16="http://schemas.microsoft.com/office/drawing/2014/main" id="{06B67616-97C3-4702-6D71-E062A794E563}"/>
              </a:ext>
            </a:extLst>
          </p:cNvPr>
          <p:cNvSpPr/>
          <p:nvPr/>
        </p:nvSpPr>
        <p:spPr>
          <a:xfrm>
            <a:off x="3297843" y="1878320"/>
            <a:ext cx="8824427" cy="477054"/>
          </a:xfrm>
          <a:prstGeom prst="rect">
            <a:avLst/>
          </a:prstGeom>
        </p:spPr>
        <p:txBody>
          <a:bodyPr wrap="square" lIns="91440" tIns="45720" rIns="91440" bIns="45720" anchor="t">
            <a:spAutoFit/>
          </a:bodyPr>
          <a:lstStyle/>
          <a:p>
            <a:pPr>
              <a:lnSpc>
                <a:spcPts val="3000"/>
              </a:lnSpc>
            </a:pPr>
            <a:r>
              <a:rPr lang="lt-LT" sz="2800">
                <a:latin typeface="Segoe UI"/>
                <a:cs typeface="Segoe UI"/>
              </a:rPr>
              <a:t>PASRAUČIŲ KELEIVINĖ STOTELĖ</a:t>
            </a:r>
          </a:p>
        </p:txBody>
      </p:sp>
      <p:grpSp>
        <p:nvGrpSpPr>
          <p:cNvPr id="2" name="Group 1">
            <a:extLst>
              <a:ext uri="{FF2B5EF4-FFF2-40B4-BE49-F238E27FC236}">
                <a16:creationId xmlns:a16="http://schemas.microsoft.com/office/drawing/2014/main" id="{69037A15-4646-1219-86DA-05B0DBA59E82}"/>
              </a:ext>
            </a:extLst>
          </p:cNvPr>
          <p:cNvGrpSpPr/>
          <p:nvPr/>
        </p:nvGrpSpPr>
        <p:grpSpPr>
          <a:xfrm>
            <a:off x="11320627" y="146456"/>
            <a:ext cx="897559" cy="2643814"/>
            <a:chOff x="155903" y="156604"/>
            <a:chExt cx="897559" cy="2643814"/>
          </a:xfrm>
        </p:grpSpPr>
        <p:grpSp>
          <p:nvGrpSpPr>
            <p:cNvPr id="3" name="Group 2">
              <a:extLst>
                <a:ext uri="{FF2B5EF4-FFF2-40B4-BE49-F238E27FC236}">
                  <a16:creationId xmlns:a16="http://schemas.microsoft.com/office/drawing/2014/main" id="{ABB4A25B-BDEA-63B9-4487-5556A1C5D3AC}"/>
                </a:ext>
              </a:extLst>
            </p:cNvPr>
            <p:cNvGrpSpPr/>
            <p:nvPr/>
          </p:nvGrpSpPr>
          <p:grpSpPr>
            <a:xfrm>
              <a:off x="213181" y="156604"/>
              <a:ext cx="582758" cy="2629221"/>
              <a:chOff x="7709619" y="918878"/>
              <a:chExt cx="921974" cy="4159657"/>
            </a:xfrm>
          </p:grpSpPr>
          <p:cxnSp>
            <p:nvCxnSpPr>
              <p:cNvPr id="27" name="Straight Connector 26">
                <a:extLst>
                  <a:ext uri="{FF2B5EF4-FFF2-40B4-BE49-F238E27FC236}">
                    <a16:creationId xmlns:a16="http://schemas.microsoft.com/office/drawing/2014/main" id="{5E4BF326-F830-F2B1-D44E-DF3E43F8BC03}"/>
                  </a:ext>
                </a:extLst>
              </p:cNvPr>
              <p:cNvCxnSpPr>
                <a:cxnSpLocks/>
              </p:cNvCxnSpPr>
              <p:nvPr/>
            </p:nvCxnSpPr>
            <p:spPr>
              <a:xfrm>
                <a:off x="7821737" y="918878"/>
                <a:ext cx="0" cy="4153349"/>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C99895D-0B88-93CD-5667-130708E33E92}"/>
                  </a:ext>
                </a:extLst>
              </p:cNvPr>
              <p:cNvCxnSpPr>
                <a:cxnSpLocks/>
              </p:cNvCxnSpPr>
              <p:nvPr/>
            </p:nvCxnSpPr>
            <p:spPr>
              <a:xfrm>
                <a:off x="7841618" y="4547370"/>
                <a:ext cx="789975" cy="53116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B9A07F17-FCF1-38D3-299D-17971C799DB6}"/>
                  </a:ext>
                </a:extLst>
              </p:cNvPr>
              <p:cNvSpPr/>
              <p:nvPr/>
            </p:nvSpPr>
            <p:spPr>
              <a:xfrm>
                <a:off x="7746800" y="1401197"/>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D19C3FF-8C2B-B1C4-629B-752F2A195FA1}"/>
                  </a:ext>
                </a:extLst>
              </p:cNvPr>
              <p:cNvSpPr/>
              <p:nvPr/>
            </p:nvSpPr>
            <p:spPr>
              <a:xfrm>
                <a:off x="7746800" y="1772431"/>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C4E603E-FEED-CAF4-1DF5-8A171BBD7ED6}"/>
                  </a:ext>
                </a:extLst>
              </p:cNvPr>
              <p:cNvSpPr/>
              <p:nvPr/>
            </p:nvSpPr>
            <p:spPr>
              <a:xfrm>
                <a:off x="7746800" y="2519544"/>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5666CCF5-947E-0B04-F963-8B73B064ED57}"/>
                  </a:ext>
                </a:extLst>
              </p:cNvPr>
              <p:cNvSpPr/>
              <p:nvPr/>
            </p:nvSpPr>
            <p:spPr>
              <a:xfrm>
                <a:off x="7746800" y="2916557"/>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BA33568C-1F9E-A447-EC95-4FF08FF2C598}"/>
                  </a:ext>
                </a:extLst>
              </p:cNvPr>
              <p:cNvSpPr/>
              <p:nvPr/>
            </p:nvSpPr>
            <p:spPr>
              <a:xfrm>
                <a:off x="7746800" y="3292280"/>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CE50C9E5-F681-4FB6-91AB-F6CD1DF2F9DA}"/>
                  </a:ext>
                </a:extLst>
              </p:cNvPr>
              <p:cNvSpPr/>
              <p:nvPr/>
            </p:nvSpPr>
            <p:spPr>
              <a:xfrm>
                <a:off x="7746800" y="3666805"/>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E0E54B4-B64D-50EC-0D63-C6EBE0AB5BB1}"/>
                  </a:ext>
                </a:extLst>
              </p:cNvPr>
              <p:cNvSpPr/>
              <p:nvPr/>
            </p:nvSpPr>
            <p:spPr>
              <a:xfrm>
                <a:off x="7746800" y="4058397"/>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56EA82B8-02BF-80E0-3485-D429E3B4DC50}"/>
                  </a:ext>
                </a:extLst>
              </p:cNvPr>
              <p:cNvSpPr/>
              <p:nvPr/>
            </p:nvSpPr>
            <p:spPr>
              <a:xfrm>
                <a:off x="7709910" y="2118252"/>
                <a:ext cx="223666" cy="223666"/>
              </a:xfrm>
              <a:prstGeom prst="ellipse">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255BFDE0-AC08-A6B4-320B-E140C2634597}"/>
                  </a:ext>
                </a:extLst>
              </p:cNvPr>
              <p:cNvSpPr/>
              <p:nvPr/>
            </p:nvSpPr>
            <p:spPr>
              <a:xfrm>
                <a:off x="7709619" y="4442254"/>
                <a:ext cx="223666" cy="223666"/>
              </a:xfrm>
              <a:prstGeom prst="ellipse">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DE1A089D-44AE-2F65-A5C9-058DCFC4F7D7}"/>
                  </a:ext>
                </a:extLst>
              </p:cNvPr>
              <p:cNvSpPr/>
              <p:nvPr/>
            </p:nvSpPr>
            <p:spPr>
              <a:xfrm>
                <a:off x="8250434" y="4782845"/>
                <a:ext cx="223666" cy="223666"/>
              </a:xfrm>
              <a:prstGeom prst="ellipse">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Oval 6">
              <a:extLst>
                <a:ext uri="{FF2B5EF4-FFF2-40B4-BE49-F238E27FC236}">
                  <a16:creationId xmlns:a16="http://schemas.microsoft.com/office/drawing/2014/main" id="{CB6757FA-6BE1-D8F8-93EA-C88ED4ECDB30}"/>
                </a:ext>
              </a:extLst>
            </p:cNvPr>
            <p:cNvSpPr/>
            <p:nvPr/>
          </p:nvSpPr>
          <p:spPr>
            <a:xfrm>
              <a:off x="155903" y="1316036"/>
              <a:ext cx="250942" cy="250942"/>
            </a:xfrm>
            <a:prstGeom prst="ellipse">
              <a:avLst/>
            </a:prstGeom>
            <a:solidFill>
              <a:srgbClr val="0E4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853B058-41F1-C461-D734-7BB8A8C14CA6}"/>
                </a:ext>
              </a:extLst>
            </p:cNvPr>
            <p:cNvSpPr txBox="1"/>
            <p:nvPr/>
          </p:nvSpPr>
          <p:spPr>
            <a:xfrm>
              <a:off x="637964" y="2538808"/>
              <a:ext cx="415498" cy="261610"/>
            </a:xfrm>
            <a:prstGeom prst="rect">
              <a:avLst/>
            </a:prstGeom>
            <a:noFill/>
          </p:spPr>
          <p:txBody>
            <a:bodyPr wrap="none" rtlCol="0">
              <a:spAutoFit/>
            </a:bodyPr>
            <a:lstStyle/>
            <a:p>
              <a:r>
                <a:rPr lang="lt-LT" sz="1100">
                  <a:solidFill>
                    <a:schemeClr val="bg1">
                      <a:lumMod val="65000"/>
                    </a:schemeClr>
                  </a:solidFill>
                </a:rPr>
                <a:t>VLN</a:t>
              </a:r>
              <a:endParaRPr lang="en-US" sz="1100">
                <a:solidFill>
                  <a:schemeClr val="bg1">
                    <a:lumMod val="65000"/>
                  </a:schemeClr>
                </a:solidFill>
              </a:endParaRPr>
            </a:p>
          </p:txBody>
        </p:sp>
        <p:sp>
          <p:nvSpPr>
            <p:cNvPr id="25" name="TextBox 24">
              <a:extLst>
                <a:ext uri="{FF2B5EF4-FFF2-40B4-BE49-F238E27FC236}">
                  <a16:creationId xmlns:a16="http://schemas.microsoft.com/office/drawing/2014/main" id="{51A2EE9E-F6E2-DF53-BD4D-1EA615A6F7C2}"/>
                </a:ext>
              </a:extLst>
            </p:cNvPr>
            <p:cNvSpPr txBox="1"/>
            <p:nvPr/>
          </p:nvSpPr>
          <p:spPr>
            <a:xfrm>
              <a:off x="304347" y="2310240"/>
              <a:ext cx="413896" cy="261610"/>
            </a:xfrm>
            <a:prstGeom prst="rect">
              <a:avLst/>
            </a:prstGeom>
            <a:noFill/>
          </p:spPr>
          <p:txBody>
            <a:bodyPr wrap="none" rtlCol="0">
              <a:spAutoFit/>
            </a:bodyPr>
            <a:lstStyle/>
            <a:p>
              <a:r>
                <a:rPr lang="lt-LT" sz="1100">
                  <a:solidFill>
                    <a:schemeClr val="bg1">
                      <a:lumMod val="65000"/>
                    </a:schemeClr>
                  </a:solidFill>
                </a:rPr>
                <a:t>KNS</a:t>
              </a:r>
              <a:endParaRPr lang="en-US" sz="1100">
                <a:solidFill>
                  <a:schemeClr val="bg1">
                    <a:lumMod val="65000"/>
                  </a:schemeClr>
                </a:solidFill>
              </a:endParaRPr>
            </a:p>
          </p:txBody>
        </p:sp>
        <p:sp>
          <p:nvSpPr>
            <p:cNvPr id="26" name="TextBox 25">
              <a:extLst>
                <a:ext uri="{FF2B5EF4-FFF2-40B4-BE49-F238E27FC236}">
                  <a16:creationId xmlns:a16="http://schemas.microsoft.com/office/drawing/2014/main" id="{4408E92F-B05B-E143-F8CE-AC1A5DC45341}"/>
                </a:ext>
              </a:extLst>
            </p:cNvPr>
            <p:cNvSpPr txBox="1"/>
            <p:nvPr/>
          </p:nvSpPr>
          <p:spPr>
            <a:xfrm>
              <a:off x="304347" y="853781"/>
              <a:ext cx="494046" cy="261610"/>
            </a:xfrm>
            <a:prstGeom prst="rect">
              <a:avLst/>
            </a:prstGeom>
            <a:noFill/>
          </p:spPr>
          <p:txBody>
            <a:bodyPr wrap="none" rtlCol="0">
              <a:spAutoFit/>
            </a:bodyPr>
            <a:lstStyle/>
            <a:p>
              <a:r>
                <a:rPr lang="lt-LT" sz="1100">
                  <a:solidFill>
                    <a:schemeClr val="bg1">
                      <a:lumMod val="65000"/>
                    </a:schemeClr>
                  </a:solidFill>
                </a:rPr>
                <a:t>PNVZ</a:t>
              </a:r>
              <a:endParaRPr lang="en-US" sz="1100">
                <a:solidFill>
                  <a:schemeClr val="bg1">
                    <a:lumMod val="65000"/>
                  </a:schemeClr>
                </a:solidFill>
              </a:endParaRPr>
            </a:p>
          </p:txBody>
        </p:sp>
      </p:grpSp>
    </p:spTree>
    <p:extLst>
      <p:ext uri="{BB962C8B-B14F-4D97-AF65-F5344CB8AC3E}">
        <p14:creationId xmlns:p14="http://schemas.microsoft.com/office/powerpoint/2010/main" val="16329094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E6EB6AB-BAA5-4466-9311-40FB5B0C7E6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904552"/>
            <a:ext cx="7821175" cy="5953448"/>
          </a:xfrm>
          <a:prstGeom prst="rect">
            <a:avLst/>
          </a:prstGeom>
        </p:spPr>
      </p:pic>
      <p:sp>
        <p:nvSpPr>
          <p:cNvPr id="14" name="Rectangle 13">
            <a:extLst>
              <a:ext uri="{FF2B5EF4-FFF2-40B4-BE49-F238E27FC236}">
                <a16:creationId xmlns:a16="http://schemas.microsoft.com/office/drawing/2014/main" id="{4CD780A7-6F41-4739-0B96-F154C92FCF0C}"/>
              </a:ext>
            </a:extLst>
          </p:cNvPr>
          <p:cNvSpPr/>
          <p:nvPr/>
        </p:nvSpPr>
        <p:spPr>
          <a:xfrm>
            <a:off x="57281" y="958720"/>
            <a:ext cx="3830564" cy="5844038"/>
          </a:xfrm>
          <a:prstGeom prst="rect">
            <a:avLst/>
          </a:prstGeom>
          <a:noFill/>
          <a:ln w="76200">
            <a:solidFill>
              <a:srgbClr val="0E41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Shape&#10;&#10;Description automatically generated with low confidence">
            <a:extLst>
              <a:ext uri="{FF2B5EF4-FFF2-40B4-BE49-F238E27FC236}">
                <a16:creationId xmlns:a16="http://schemas.microsoft.com/office/drawing/2014/main" id="{BA51F126-4084-F681-46FD-A68113E6B5D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0265" y="253456"/>
            <a:ext cx="996636" cy="738986"/>
          </a:xfrm>
          <a:prstGeom prst="rect">
            <a:avLst/>
          </a:prstGeom>
          <a:noFill/>
          <a:ln>
            <a:noFill/>
          </a:ln>
        </p:spPr>
      </p:pic>
      <p:pic>
        <p:nvPicPr>
          <p:cNvPr id="10" name="Picture 9" descr="Logo, company name&#10;&#10;Description automatically generated">
            <a:extLst>
              <a:ext uri="{FF2B5EF4-FFF2-40B4-BE49-F238E27FC236}">
                <a16:creationId xmlns:a16="http://schemas.microsoft.com/office/drawing/2014/main" id="{41CB3688-B5F6-29E2-571B-0A8FD52231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030" t="35690" r="14868" b="37958"/>
          <a:stretch/>
        </p:blipFill>
        <p:spPr bwMode="auto">
          <a:xfrm>
            <a:off x="8524163" y="384421"/>
            <a:ext cx="1686102" cy="482089"/>
          </a:xfrm>
          <a:prstGeom prst="rect">
            <a:avLst/>
          </a:prstGeom>
          <a:noFill/>
          <a:ln>
            <a:noFill/>
          </a:ln>
          <a:extLst>
            <a:ext uri="{53640926-AAD7-44D8-BBD7-CCE9431645EC}">
              <a14:shadowObscured xmlns:a14="http://schemas.microsoft.com/office/drawing/2010/main"/>
            </a:ext>
          </a:extLst>
        </p:spPr>
      </p:pic>
      <p:sp>
        <p:nvSpPr>
          <p:cNvPr id="21" name="Rectangle 20">
            <a:extLst>
              <a:ext uri="{FF2B5EF4-FFF2-40B4-BE49-F238E27FC236}">
                <a16:creationId xmlns:a16="http://schemas.microsoft.com/office/drawing/2014/main" id="{06B67616-97C3-4702-6D71-E062A794E563}"/>
              </a:ext>
            </a:extLst>
          </p:cNvPr>
          <p:cNvSpPr/>
          <p:nvPr/>
        </p:nvSpPr>
        <p:spPr>
          <a:xfrm>
            <a:off x="985099" y="384422"/>
            <a:ext cx="8824427" cy="477054"/>
          </a:xfrm>
          <a:prstGeom prst="rect">
            <a:avLst/>
          </a:prstGeom>
        </p:spPr>
        <p:txBody>
          <a:bodyPr wrap="square" lIns="91440" tIns="45720" rIns="91440" bIns="45720" anchor="t">
            <a:spAutoFit/>
          </a:bodyPr>
          <a:lstStyle/>
          <a:p>
            <a:pPr>
              <a:lnSpc>
                <a:spcPts val="3000"/>
              </a:lnSpc>
            </a:pPr>
            <a:r>
              <a:rPr lang="lt-LT" sz="2800">
                <a:solidFill>
                  <a:schemeClr val="bg1">
                    <a:lumMod val="75000"/>
                  </a:schemeClr>
                </a:solidFill>
                <a:latin typeface="Segoe UI"/>
                <a:cs typeface="Segoe UI"/>
              </a:rPr>
              <a:t>PASRAUČIŲ KELEIVINĖ STOTELĖ </a:t>
            </a:r>
          </a:p>
        </p:txBody>
      </p:sp>
      <p:grpSp>
        <p:nvGrpSpPr>
          <p:cNvPr id="7" name="Group 6">
            <a:extLst>
              <a:ext uri="{FF2B5EF4-FFF2-40B4-BE49-F238E27FC236}">
                <a16:creationId xmlns:a16="http://schemas.microsoft.com/office/drawing/2014/main" id="{CD3DB2E4-BB87-6B0C-5908-AD0315E15D9E}"/>
              </a:ext>
            </a:extLst>
          </p:cNvPr>
          <p:cNvGrpSpPr/>
          <p:nvPr/>
        </p:nvGrpSpPr>
        <p:grpSpPr>
          <a:xfrm>
            <a:off x="11320627" y="146456"/>
            <a:ext cx="897559" cy="2643814"/>
            <a:chOff x="155903" y="156604"/>
            <a:chExt cx="897559" cy="2643814"/>
          </a:xfrm>
        </p:grpSpPr>
        <p:grpSp>
          <p:nvGrpSpPr>
            <p:cNvPr id="23" name="Group 22">
              <a:extLst>
                <a:ext uri="{FF2B5EF4-FFF2-40B4-BE49-F238E27FC236}">
                  <a16:creationId xmlns:a16="http://schemas.microsoft.com/office/drawing/2014/main" id="{145E5E9C-E659-A4FC-8742-F8703E81D467}"/>
                </a:ext>
              </a:extLst>
            </p:cNvPr>
            <p:cNvGrpSpPr/>
            <p:nvPr/>
          </p:nvGrpSpPr>
          <p:grpSpPr>
            <a:xfrm>
              <a:off x="213181" y="156604"/>
              <a:ext cx="582758" cy="2629221"/>
              <a:chOff x="7709619" y="918878"/>
              <a:chExt cx="921974" cy="4159657"/>
            </a:xfrm>
          </p:grpSpPr>
          <p:cxnSp>
            <p:nvCxnSpPr>
              <p:cNvPr id="35" name="Straight Connector 34">
                <a:extLst>
                  <a:ext uri="{FF2B5EF4-FFF2-40B4-BE49-F238E27FC236}">
                    <a16:creationId xmlns:a16="http://schemas.microsoft.com/office/drawing/2014/main" id="{30ADBE65-5C49-F21F-772E-04C104335D31}"/>
                  </a:ext>
                </a:extLst>
              </p:cNvPr>
              <p:cNvCxnSpPr>
                <a:cxnSpLocks/>
              </p:cNvCxnSpPr>
              <p:nvPr/>
            </p:nvCxnSpPr>
            <p:spPr>
              <a:xfrm>
                <a:off x="7821737" y="918878"/>
                <a:ext cx="0" cy="4153349"/>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8DE2968-1E59-7885-A23D-B622B88974B7}"/>
                  </a:ext>
                </a:extLst>
              </p:cNvPr>
              <p:cNvCxnSpPr>
                <a:cxnSpLocks/>
              </p:cNvCxnSpPr>
              <p:nvPr/>
            </p:nvCxnSpPr>
            <p:spPr>
              <a:xfrm>
                <a:off x="7841618" y="4547370"/>
                <a:ext cx="789975" cy="53116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23112D46-44A8-D4C1-CE9F-A5141BB27A3A}"/>
                  </a:ext>
                </a:extLst>
              </p:cNvPr>
              <p:cNvSpPr/>
              <p:nvPr/>
            </p:nvSpPr>
            <p:spPr>
              <a:xfrm>
                <a:off x="7746800" y="1401197"/>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C850D8CF-1E89-BEAE-0E03-FA4551E95C11}"/>
                  </a:ext>
                </a:extLst>
              </p:cNvPr>
              <p:cNvSpPr/>
              <p:nvPr/>
            </p:nvSpPr>
            <p:spPr>
              <a:xfrm>
                <a:off x="7746800" y="1772431"/>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2F9CA656-8192-4CC2-639D-A36E905D481E}"/>
                  </a:ext>
                </a:extLst>
              </p:cNvPr>
              <p:cNvSpPr/>
              <p:nvPr/>
            </p:nvSpPr>
            <p:spPr>
              <a:xfrm>
                <a:off x="7746800" y="2519544"/>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152E0C3-0D04-FE81-170C-16ACCC23D589}"/>
                  </a:ext>
                </a:extLst>
              </p:cNvPr>
              <p:cNvSpPr/>
              <p:nvPr/>
            </p:nvSpPr>
            <p:spPr>
              <a:xfrm>
                <a:off x="7746800" y="2916557"/>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BCF7ED40-EF6C-DDCA-7204-2C44D645B92B}"/>
                  </a:ext>
                </a:extLst>
              </p:cNvPr>
              <p:cNvSpPr/>
              <p:nvPr/>
            </p:nvSpPr>
            <p:spPr>
              <a:xfrm>
                <a:off x="7746800" y="3292280"/>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B0E1FF0C-9E85-FB1B-2030-BF60DE7860E0}"/>
                  </a:ext>
                </a:extLst>
              </p:cNvPr>
              <p:cNvSpPr/>
              <p:nvPr/>
            </p:nvSpPr>
            <p:spPr>
              <a:xfrm>
                <a:off x="7746800" y="3666805"/>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9517D0F6-5B86-9BC7-3C52-F2DCE0D8116A}"/>
                  </a:ext>
                </a:extLst>
              </p:cNvPr>
              <p:cNvSpPr/>
              <p:nvPr/>
            </p:nvSpPr>
            <p:spPr>
              <a:xfrm>
                <a:off x="7746800" y="4058397"/>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EA2FDCDF-713F-DFB1-AABC-0F23F83EBE1D}"/>
                  </a:ext>
                </a:extLst>
              </p:cNvPr>
              <p:cNvSpPr/>
              <p:nvPr/>
            </p:nvSpPr>
            <p:spPr>
              <a:xfrm>
                <a:off x="7709910" y="2118252"/>
                <a:ext cx="223666" cy="223666"/>
              </a:xfrm>
              <a:prstGeom prst="ellipse">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74C17B37-C4DC-8726-C4C5-C2C916C7F640}"/>
                  </a:ext>
                </a:extLst>
              </p:cNvPr>
              <p:cNvSpPr/>
              <p:nvPr/>
            </p:nvSpPr>
            <p:spPr>
              <a:xfrm>
                <a:off x="7709619" y="4442254"/>
                <a:ext cx="223666" cy="223666"/>
              </a:xfrm>
              <a:prstGeom prst="ellipse">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D447462B-99CD-E6E6-B1C9-16ED407CBFD7}"/>
                  </a:ext>
                </a:extLst>
              </p:cNvPr>
              <p:cNvSpPr/>
              <p:nvPr/>
            </p:nvSpPr>
            <p:spPr>
              <a:xfrm>
                <a:off x="8250434" y="4782845"/>
                <a:ext cx="223666" cy="223666"/>
              </a:xfrm>
              <a:prstGeom prst="ellipse">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Oval 24">
              <a:extLst>
                <a:ext uri="{FF2B5EF4-FFF2-40B4-BE49-F238E27FC236}">
                  <a16:creationId xmlns:a16="http://schemas.microsoft.com/office/drawing/2014/main" id="{204DA786-6F2B-D28E-4AA9-BEDC869068D8}"/>
                </a:ext>
              </a:extLst>
            </p:cNvPr>
            <p:cNvSpPr/>
            <p:nvPr/>
          </p:nvSpPr>
          <p:spPr>
            <a:xfrm>
              <a:off x="155903" y="1316036"/>
              <a:ext cx="250942" cy="250942"/>
            </a:xfrm>
            <a:prstGeom prst="ellipse">
              <a:avLst/>
            </a:prstGeom>
            <a:solidFill>
              <a:srgbClr val="0E4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A32362F-2D01-9A4A-1B6B-EE5F3FEEF2AF}"/>
                </a:ext>
              </a:extLst>
            </p:cNvPr>
            <p:cNvSpPr txBox="1"/>
            <p:nvPr/>
          </p:nvSpPr>
          <p:spPr>
            <a:xfrm>
              <a:off x="637964" y="2538808"/>
              <a:ext cx="415498" cy="261610"/>
            </a:xfrm>
            <a:prstGeom prst="rect">
              <a:avLst/>
            </a:prstGeom>
            <a:noFill/>
          </p:spPr>
          <p:txBody>
            <a:bodyPr wrap="none" rtlCol="0">
              <a:spAutoFit/>
            </a:bodyPr>
            <a:lstStyle/>
            <a:p>
              <a:r>
                <a:rPr lang="lt-LT" sz="1100">
                  <a:solidFill>
                    <a:schemeClr val="bg1">
                      <a:lumMod val="65000"/>
                    </a:schemeClr>
                  </a:solidFill>
                </a:rPr>
                <a:t>VLN</a:t>
              </a:r>
              <a:endParaRPr lang="en-US" sz="1100">
                <a:solidFill>
                  <a:schemeClr val="bg1">
                    <a:lumMod val="65000"/>
                  </a:schemeClr>
                </a:solidFill>
              </a:endParaRPr>
            </a:p>
          </p:txBody>
        </p:sp>
        <p:sp>
          <p:nvSpPr>
            <p:cNvPr id="27" name="TextBox 26">
              <a:extLst>
                <a:ext uri="{FF2B5EF4-FFF2-40B4-BE49-F238E27FC236}">
                  <a16:creationId xmlns:a16="http://schemas.microsoft.com/office/drawing/2014/main" id="{AC70E549-D931-4FDC-2FF0-CA2EB34AF664}"/>
                </a:ext>
              </a:extLst>
            </p:cNvPr>
            <p:cNvSpPr txBox="1"/>
            <p:nvPr/>
          </p:nvSpPr>
          <p:spPr>
            <a:xfrm>
              <a:off x="304347" y="2310240"/>
              <a:ext cx="413896" cy="261610"/>
            </a:xfrm>
            <a:prstGeom prst="rect">
              <a:avLst/>
            </a:prstGeom>
            <a:noFill/>
          </p:spPr>
          <p:txBody>
            <a:bodyPr wrap="none" rtlCol="0">
              <a:spAutoFit/>
            </a:bodyPr>
            <a:lstStyle/>
            <a:p>
              <a:r>
                <a:rPr lang="lt-LT" sz="1100">
                  <a:solidFill>
                    <a:schemeClr val="bg1">
                      <a:lumMod val="65000"/>
                    </a:schemeClr>
                  </a:solidFill>
                </a:rPr>
                <a:t>KNS</a:t>
              </a:r>
              <a:endParaRPr lang="en-US" sz="1100">
                <a:solidFill>
                  <a:schemeClr val="bg1">
                    <a:lumMod val="65000"/>
                  </a:schemeClr>
                </a:solidFill>
              </a:endParaRPr>
            </a:p>
          </p:txBody>
        </p:sp>
        <p:sp>
          <p:nvSpPr>
            <p:cNvPr id="34" name="TextBox 33">
              <a:extLst>
                <a:ext uri="{FF2B5EF4-FFF2-40B4-BE49-F238E27FC236}">
                  <a16:creationId xmlns:a16="http://schemas.microsoft.com/office/drawing/2014/main" id="{45BDCC99-9C87-71BC-DE22-A55FD5D07B2B}"/>
                </a:ext>
              </a:extLst>
            </p:cNvPr>
            <p:cNvSpPr txBox="1"/>
            <p:nvPr/>
          </p:nvSpPr>
          <p:spPr>
            <a:xfrm>
              <a:off x="304347" y="853781"/>
              <a:ext cx="494046" cy="261610"/>
            </a:xfrm>
            <a:prstGeom prst="rect">
              <a:avLst/>
            </a:prstGeom>
            <a:noFill/>
          </p:spPr>
          <p:txBody>
            <a:bodyPr wrap="none" rtlCol="0">
              <a:spAutoFit/>
            </a:bodyPr>
            <a:lstStyle/>
            <a:p>
              <a:r>
                <a:rPr lang="lt-LT" sz="1100">
                  <a:solidFill>
                    <a:schemeClr val="bg1">
                      <a:lumMod val="65000"/>
                    </a:schemeClr>
                  </a:solidFill>
                </a:rPr>
                <a:t>PNVZ</a:t>
              </a:r>
              <a:endParaRPr lang="en-US" sz="1100">
                <a:solidFill>
                  <a:schemeClr val="bg1">
                    <a:lumMod val="65000"/>
                  </a:schemeClr>
                </a:solidFill>
              </a:endParaRPr>
            </a:p>
          </p:txBody>
        </p:sp>
      </p:grpSp>
      <p:graphicFrame>
        <p:nvGraphicFramePr>
          <p:cNvPr id="3" name="Content Placeholder 7">
            <a:extLst>
              <a:ext uri="{FF2B5EF4-FFF2-40B4-BE49-F238E27FC236}">
                <a16:creationId xmlns:a16="http://schemas.microsoft.com/office/drawing/2014/main" id="{FEA016FC-6224-6577-C95E-2395DAF118D5}"/>
              </a:ext>
            </a:extLst>
          </p:cNvPr>
          <p:cNvGraphicFramePr>
            <a:graphicFrameLocks/>
          </p:cNvGraphicFramePr>
          <p:nvPr>
            <p:extLst>
              <p:ext uri="{D42A27DB-BD31-4B8C-83A1-F6EECF244321}">
                <p14:modId xmlns:p14="http://schemas.microsoft.com/office/powerpoint/2010/main" val="1272451005"/>
              </p:ext>
            </p:extLst>
          </p:nvPr>
        </p:nvGraphicFramePr>
        <p:xfrm>
          <a:off x="7984133" y="3969055"/>
          <a:ext cx="4183518" cy="762000"/>
        </p:xfrm>
        <a:graphic>
          <a:graphicData uri="http://schemas.openxmlformats.org/drawingml/2006/table">
            <a:tbl>
              <a:tblPr firstRow="1" firstCol="1" bandRow="1">
                <a:tableStyleId>{5A111915-BE36-4E01-A7E5-04B1672EAD32}</a:tableStyleId>
              </a:tblPr>
              <a:tblGrid>
                <a:gridCol w="4183518">
                  <a:extLst>
                    <a:ext uri="{9D8B030D-6E8A-4147-A177-3AD203B41FA5}">
                      <a16:colId xmlns:a16="http://schemas.microsoft.com/office/drawing/2014/main" val="1465318087"/>
                    </a:ext>
                  </a:extLst>
                </a:gridCol>
              </a:tblGrid>
              <a:tr h="0">
                <a:tc>
                  <a:txBody>
                    <a:bodyPr/>
                    <a:lstStyle/>
                    <a:p>
                      <a:pPr algn="ctr"/>
                      <a:r>
                        <a:rPr lang="lt-LT" sz="1000">
                          <a:effectLst/>
                        </a:rPr>
                        <a:t>Alternatyvų vertinimas</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66434873"/>
                  </a:ext>
                </a:extLst>
              </a:tr>
              <a:tr h="156845">
                <a:tc>
                  <a:txBody>
                    <a:bodyPr/>
                    <a:lstStyle/>
                    <a:p>
                      <a:pPr marL="171450" indent="-171450">
                        <a:buFont typeface="Wingdings" panose="05000000000000000000" pitchFamily="2" charset="2"/>
                        <a:buChar char="§"/>
                      </a:pPr>
                      <a:r>
                        <a:rPr lang="lt-LT" sz="1000" dirty="0">
                          <a:effectLst/>
                        </a:rPr>
                        <a:t>I ir II alternatyvos turi teigiamą poveikį aplinkos orui, klimato veiksniams, žmonių sveikatai, materialiniams antropogeniniams ištekliams žmonių saugumui, žmonių gerovei.</a:t>
                      </a:r>
                    </a:p>
                    <a:p>
                      <a:pPr marL="171450" indent="-171450">
                        <a:buFont typeface="Wingdings" panose="05000000000000000000" pitchFamily="2" charset="2"/>
                        <a:buChar char="§"/>
                      </a:pPr>
                      <a:r>
                        <a:rPr lang="lt-LT" sz="1000" u="none" dirty="0">
                          <a:effectLst/>
                        </a:rPr>
                        <a:t>I alternatyva palankesnė kraštovaizdžiui ir biologinei įvairovei</a:t>
                      </a:r>
                      <a:endParaRPr lang="en-US" sz="1000" u="none"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439310"/>
                  </a:ext>
                </a:extLst>
              </a:tr>
            </a:tbl>
          </a:graphicData>
        </a:graphic>
      </p:graphicFrame>
      <p:sp>
        <p:nvSpPr>
          <p:cNvPr id="8" name="TextBox 7">
            <a:extLst>
              <a:ext uri="{FF2B5EF4-FFF2-40B4-BE49-F238E27FC236}">
                <a16:creationId xmlns:a16="http://schemas.microsoft.com/office/drawing/2014/main" id="{DD2F2A5F-5B47-2682-240E-E1272F80161A}"/>
              </a:ext>
            </a:extLst>
          </p:cNvPr>
          <p:cNvSpPr txBox="1"/>
          <p:nvPr/>
        </p:nvSpPr>
        <p:spPr>
          <a:xfrm>
            <a:off x="98678" y="4366973"/>
            <a:ext cx="2077149" cy="1831271"/>
          </a:xfrm>
          <a:prstGeom prst="rect">
            <a:avLst/>
          </a:prstGeom>
          <a:solidFill>
            <a:schemeClr val="bg1">
              <a:alpha val="70000"/>
            </a:schemeClr>
          </a:solidFill>
        </p:spPr>
        <p:txBody>
          <a:bodyPr wrap="square" lIns="91440" tIns="45720" rIns="91440" bIns="45720" rtlCol="0" anchor="t">
            <a:spAutoFit/>
          </a:bodyPr>
          <a:lstStyle/>
          <a:p>
            <a:pPr marL="92075" indent="-92075">
              <a:buFont typeface="Arial" panose="020B0604020202020204" pitchFamily="34" charset="0"/>
              <a:buChar char="•"/>
            </a:pPr>
            <a:r>
              <a:rPr lang="lt-LT" sz="1100"/>
              <a:t>III tipas</a:t>
            </a:r>
          </a:p>
          <a:p>
            <a:pPr marL="92075" indent="-92075">
              <a:buFont typeface="Arial" panose="020B0604020202020204" pitchFamily="34" charset="0"/>
              <a:buChar char="•"/>
            </a:pPr>
            <a:r>
              <a:rPr lang="lt-LT" sz="1100"/>
              <a:t>2 peronai</a:t>
            </a:r>
          </a:p>
          <a:p>
            <a:pPr marL="92075" indent="-92075">
              <a:buFont typeface="Arial" panose="020B0604020202020204" pitchFamily="34" charset="0"/>
              <a:buChar char="•"/>
            </a:pPr>
            <a:r>
              <a:rPr lang="lt-LT" sz="1100"/>
              <a:t>požeminė perėja</a:t>
            </a:r>
          </a:p>
          <a:p>
            <a:pPr marL="92075" indent="-92075">
              <a:buFont typeface="Arial" panose="020B0604020202020204" pitchFamily="34" charset="0"/>
              <a:buChar char="•"/>
            </a:pPr>
            <a:r>
              <a:rPr lang="lt-LT" sz="1100"/>
              <a:t>Privažiavimas apie 430 m nuo kelio Nr. 145</a:t>
            </a:r>
          </a:p>
          <a:p>
            <a:pPr marL="92075" indent="-92075">
              <a:buFont typeface="Arial" panose="020B0604020202020204" pitchFamily="34" charset="0"/>
              <a:buChar char="•"/>
            </a:pPr>
            <a:r>
              <a:rPr lang="lt-LT" sz="1100"/>
              <a:t>nuo Šėtos miestelio centro važiuoti apie 6,9 km (apie 6 min automobiliu)</a:t>
            </a:r>
          </a:p>
          <a:p>
            <a:pPr marL="92075" indent="-92075">
              <a:buFont typeface="Arial" panose="020B0604020202020204" pitchFamily="34" charset="0"/>
              <a:buChar char="•"/>
            </a:pPr>
            <a:r>
              <a:rPr lang="lt-LT" sz="1100"/>
              <a:t>plėtrai reikalingas papildomas žemės plotas – apie 4 ha</a:t>
            </a:r>
            <a:endParaRPr lang="en-US" sz="1400"/>
          </a:p>
        </p:txBody>
      </p:sp>
      <p:sp>
        <p:nvSpPr>
          <p:cNvPr id="12" name="TextBox 11">
            <a:extLst>
              <a:ext uri="{FF2B5EF4-FFF2-40B4-BE49-F238E27FC236}">
                <a16:creationId xmlns:a16="http://schemas.microsoft.com/office/drawing/2014/main" id="{D4DC6500-2FCE-0F7B-67AF-45DCDC156620}"/>
              </a:ext>
            </a:extLst>
          </p:cNvPr>
          <p:cNvSpPr txBox="1"/>
          <p:nvPr/>
        </p:nvSpPr>
        <p:spPr>
          <a:xfrm>
            <a:off x="3955771" y="4468114"/>
            <a:ext cx="2017258" cy="1785104"/>
          </a:xfrm>
          <a:prstGeom prst="rect">
            <a:avLst/>
          </a:prstGeom>
          <a:solidFill>
            <a:schemeClr val="bg1">
              <a:alpha val="70000"/>
            </a:schemeClr>
          </a:solidFill>
        </p:spPr>
        <p:txBody>
          <a:bodyPr wrap="square" rtlCol="0">
            <a:spAutoFit/>
          </a:bodyPr>
          <a:lstStyle/>
          <a:p>
            <a:pPr marL="92075" indent="-92075">
              <a:buFont typeface="Arial" panose="020B0604020202020204" pitchFamily="34" charset="0"/>
              <a:buChar char="•"/>
            </a:pPr>
            <a:r>
              <a:rPr lang="lt-LT" sz="1100"/>
              <a:t>IV tipas</a:t>
            </a:r>
          </a:p>
          <a:p>
            <a:pPr marL="92075" indent="-92075">
              <a:buFont typeface="Arial" panose="020B0604020202020204" pitchFamily="34" charset="0"/>
              <a:buChar char="•"/>
            </a:pPr>
            <a:r>
              <a:rPr lang="lt-LT" sz="1100"/>
              <a:t>2 peronai</a:t>
            </a:r>
          </a:p>
          <a:p>
            <a:pPr marL="92075" indent="-92075">
              <a:buFont typeface="Arial" panose="020B0604020202020204" pitchFamily="34" charset="0"/>
              <a:buChar char="•"/>
            </a:pPr>
            <a:r>
              <a:rPr lang="lt-LT" sz="1100"/>
              <a:t>požeminė perėja</a:t>
            </a:r>
          </a:p>
          <a:p>
            <a:pPr marL="92075" indent="-92075">
              <a:buFont typeface="Arial" panose="020B0604020202020204" pitchFamily="34" charset="0"/>
              <a:buChar char="•"/>
            </a:pPr>
            <a:r>
              <a:rPr lang="lt-LT" sz="1100"/>
              <a:t>privažiavimas nuo kelio Nr. 145 apie 850 m</a:t>
            </a:r>
          </a:p>
          <a:p>
            <a:pPr marL="92075" indent="-92075">
              <a:buFont typeface="Arial" panose="020B0604020202020204" pitchFamily="34" charset="0"/>
              <a:buChar char="•"/>
            </a:pPr>
            <a:r>
              <a:rPr lang="lt-LT" sz="1100"/>
              <a:t>nuo Šėtos miestelio centro važiuoti apie 7,3 km (apie 6,5 min automobiliu)</a:t>
            </a:r>
          </a:p>
          <a:p>
            <a:pPr marL="92075" indent="-92075">
              <a:buFont typeface="Arial" panose="020B0604020202020204" pitchFamily="34" charset="0"/>
              <a:buChar char="•"/>
            </a:pPr>
            <a:r>
              <a:rPr lang="lt-LT" sz="1100"/>
              <a:t>plėtrai reikalingas papildomas žemės plotas – apie 4,3 ha </a:t>
            </a:r>
            <a:endParaRPr lang="en-US" sz="1100"/>
          </a:p>
        </p:txBody>
      </p:sp>
      <p:grpSp>
        <p:nvGrpSpPr>
          <p:cNvPr id="2" name="Group 1">
            <a:extLst>
              <a:ext uri="{FF2B5EF4-FFF2-40B4-BE49-F238E27FC236}">
                <a16:creationId xmlns:a16="http://schemas.microsoft.com/office/drawing/2014/main" id="{68474F36-64F0-84EC-BA45-CE5EFA914203}"/>
              </a:ext>
            </a:extLst>
          </p:cNvPr>
          <p:cNvGrpSpPr/>
          <p:nvPr/>
        </p:nvGrpSpPr>
        <p:grpSpPr>
          <a:xfrm>
            <a:off x="7980377" y="4914720"/>
            <a:ext cx="4211623" cy="1868181"/>
            <a:chOff x="7980377" y="4914720"/>
            <a:chExt cx="4211623" cy="1868181"/>
          </a:xfrm>
        </p:grpSpPr>
        <p:pic>
          <p:nvPicPr>
            <p:cNvPr id="15" name="Picture 14">
              <a:extLst>
                <a:ext uri="{FF2B5EF4-FFF2-40B4-BE49-F238E27FC236}">
                  <a16:creationId xmlns:a16="http://schemas.microsoft.com/office/drawing/2014/main" id="{941F992C-9C31-2259-BD6A-158219CC66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80377" y="4914720"/>
              <a:ext cx="4211623" cy="1868181"/>
            </a:xfrm>
            <a:prstGeom prst="rect">
              <a:avLst/>
            </a:prstGeom>
          </p:spPr>
        </p:pic>
        <p:sp>
          <p:nvSpPr>
            <p:cNvPr id="16" name="Rectangle: Rounded Corners 15">
              <a:extLst>
                <a:ext uri="{FF2B5EF4-FFF2-40B4-BE49-F238E27FC236}">
                  <a16:creationId xmlns:a16="http://schemas.microsoft.com/office/drawing/2014/main" id="{D69398E7-9813-BBDF-C29D-C1CC0EDB934F}"/>
                </a:ext>
              </a:extLst>
            </p:cNvPr>
            <p:cNvSpPr/>
            <p:nvPr/>
          </p:nvSpPr>
          <p:spPr>
            <a:xfrm>
              <a:off x="7980377" y="5915326"/>
              <a:ext cx="4187274" cy="256707"/>
            </a:xfrm>
            <a:prstGeom prst="roundRect">
              <a:avLst/>
            </a:prstGeom>
            <a:noFill/>
            <a:ln w="28575">
              <a:solidFill>
                <a:srgbClr val="0E41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9158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Shape&#10;&#10;Description automatically generated with low confidence">
            <a:extLst>
              <a:ext uri="{FF2B5EF4-FFF2-40B4-BE49-F238E27FC236}">
                <a16:creationId xmlns:a16="http://schemas.microsoft.com/office/drawing/2014/main" id="{BA51F126-4084-F681-46FD-A68113E6B5D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0265" y="253456"/>
            <a:ext cx="996636" cy="738986"/>
          </a:xfrm>
          <a:prstGeom prst="rect">
            <a:avLst/>
          </a:prstGeom>
          <a:noFill/>
          <a:ln>
            <a:noFill/>
          </a:ln>
        </p:spPr>
      </p:pic>
      <p:sp>
        <p:nvSpPr>
          <p:cNvPr id="7" name="Rectangle 6">
            <a:extLst>
              <a:ext uri="{FF2B5EF4-FFF2-40B4-BE49-F238E27FC236}">
                <a16:creationId xmlns:a16="http://schemas.microsoft.com/office/drawing/2014/main" id="{94ED60AB-8AF4-4BF1-3579-0A4D69F6B97E}"/>
              </a:ext>
            </a:extLst>
          </p:cNvPr>
          <p:cNvSpPr/>
          <p:nvPr/>
        </p:nvSpPr>
        <p:spPr>
          <a:xfrm>
            <a:off x="3339200" y="1781138"/>
            <a:ext cx="8232369" cy="477054"/>
          </a:xfrm>
          <a:prstGeom prst="rect">
            <a:avLst/>
          </a:prstGeom>
        </p:spPr>
        <p:txBody>
          <a:bodyPr wrap="square" lIns="91440" tIns="45720" rIns="91440" bIns="45720" anchor="t">
            <a:spAutoFit/>
          </a:bodyPr>
          <a:lstStyle/>
          <a:p>
            <a:pPr>
              <a:lnSpc>
                <a:spcPts val="3000"/>
              </a:lnSpc>
            </a:pPr>
            <a:r>
              <a:rPr lang="lt-LT" sz="2800">
                <a:latin typeface="Segoe UI"/>
                <a:cs typeface="Segoe UI"/>
              </a:rPr>
              <a:t>RAMYGALOS KELEIVINĖ STOTELĖ </a:t>
            </a:r>
          </a:p>
        </p:txBody>
      </p:sp>
      <p:pic>
        <p:nvPicPr>
          <p:cNvPr id="10" name="Picture 9" descr="Logo, company name&#10;&#10;Description automatically generated">
            <a:extLst>
              <a:ext uri="{FF2B5EF4-FFF2-40B4-BE49-F238E27FC236}">
                <a16:creationId xmlns:a16="http://schemas.microsoft.com/office/drawing/2014/main" id="{41CB3688-B5F6-29E2-571B-0A8FD52231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030" t="35690" r="14868" b="37958"/>
          <a:stretch/>
        </p:blipFill>
        <p:spPr bwMode="auto">
          <a:xfrm>
            <a:off x="8524163" y="384421"/>
            <a:ext cx="1686102" cy="482089"/>
          </a:xfrm>
          <a:prstGeom prst="rect">
            <a:avLst/>
          </a:prstGeom>
          <a:noFill/>
          <a:ln>
            <a:noFill/>
          </a:ln>
          <a:extLst>
            <a:ext uri="{53640926-AAD7-44D8-BBD7-CCE9431645EC}">
              <a14:shadowObscured xmlns:a14="http://schemas.microsoft.com/office/drawing/2010/main"/>
            </a:ext>
          </a:extLst>
        </p:spPr>
      </p:pic>
      <p:sp>
        <p:nvSpPr>
          <p:cNvPr id="32" name="TextBox 31">
            <a:extLst>
              <a:ext uri="{FF2B5EF4-FFF2-40B4-BE49-F238E27FC236}">
                <a16:creationId xmlns:a16="http://schemas.microsoft.com/office/drawing/2014/main" id="{A0B7A3DC-87E9-972B-66F0-8BDB445FF5B0}"/>
              </a:ext>
            </a:extLst>
          </p:cNvPr>
          <p:cNvSpPr txBox="1"/>
          <p:nvPr/>
        </p:nvSpPr>
        <p:spPr>
          <a:xfrm>
            <a:off x="4420245" y="2484947"/>
            <a:ext cx="1701941" cy="369332"/>
          </a:xfrm>
          <a:prstGeom prst="rect">
            <a:avLst/>
          </a:prstGeom>
          <a:noFill/>
        </p:spPr>
        <p:txBody>
          <a:bodyPr wrap="none" rtlCol="0">
            <a:spAutoFit/>
          </a:bodyPr>
          <a:lstStyle/>
          <a:p>
            <a:r>
              <a:rPr lang="lt-LT" b="1">
                <a:solidFill>
                  <a:schemeClr val="accent6">
                    <a:lumMod val="75000"/>
                  </a:schemeClr>
                </a:solidFill>
              </a:rPr>
              <a:t>1 ALTERNATYVA</a:t>
            </a:r>
          </a:p>
        </p:txBody>
      </p:sp>
      <p:sp>
        <p:nvSpPr>
          <p:cNvPr id="33" name="TextBox 32">
            <a:extLst>
              <a:ext uri="{FF2B5EF4-FFF2-40B4-BE49-F238E27FC236}">
                <a16:creationId xmlns:a16="http://schemas.microsoft.com/office/drawing/2014/main" id="{1A0937CB-B86F-0890-7AB5-3087B5EBA6DE}"/>
              </a:ext>
            </a:extLst>
          </p:cNvPr>
          <p:cNvSpPr txBox="1"/>
          <p:nvPr/>
        </p:nvSpPr>
        <p:spPr>
          <a:xfrm>
            <a:off x="6069814" y="2485066"/>
            <a:ext cx="1701941" cy="369332"/>
          </a:xfrm>
          <a:prstGeom prst="rect">
            <a:avLst/>
          </a:prstGeom>
          <a:noFill/>
        </p:spPr>
        <p:txBody>
          <a:bodyPr wrap="none" rtlCol="0">
            <a:spAutoFit/>
          </a:bodyPr>
          <a:lstStyle/>
          <a:p>
            <a:r>
              <a:rPr lang="lt-LT" b="1">
                <a:solidFill>
                  <a:schemeClr val="accent6">
                    <a:lumMod val="75000"/>
                  </a:schemeClr>
                </a:solidFill>
              </a:rPr>
              <a:t>2 ALTERNATYVA</a:t>
            </a:r>
            <a:endParaRPr lang="en-US" b="1">
              <a:solidFill>
                <a:schemeClr val="accent6">
                  <a:lumMod val="75000"/>
                </a:schemeClr>
              </a:solidFill>
            </a:endParaRPr>
          </a:p>
        </p:txBody>
      </p:sp>
      <p:pic>
        <p:nvPicPr>
          <p:cNvPr id="2" name="Picture 1">
            <a:extLst>
              <a:ext uri="{FF2B5EF4-FFF2-40B4-BE49-F238E27FC236}">
                <a16:creationId xmlns:a16="http://schemas.microsoft.com/office/drawing/2014/main" id="{8269A153-83DE-E637-8A55-AF563195D15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01" y="2808914"/>
            <a:ext cx="6115685" cy="4073525"/>
          </a:xfrm>
          <a:prstGeom prst="rect">
            <a:avLst/>
          </a:prstGeom>
          <a:noFill/>
          <a:ln>
            <a:noFill/>
          </a:ln>
        </p:spPr>
      </p:pic>
      <p:pic>
        <p:nvPicPr>
          <p:cNvPr id="3" name="Picture 2">
            <a:extLst>
              <a:ext uri="{FF2B5EF4-FFF2-40B4-BE49-F238E27FC236}">
                <a16:creationId xmlns:a16="http://schemas.microsoft.com/office/drawing/2014/main" id="{61B66096-9E1F-3801-D1BC-635896B40DD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76466" y="2808914"/>
            <a:ext cx="6115685" cy="4073525"/>
          </a:xfrm>
          <a:prstGeom prst="rect">
            <a:avLst/>
          </a:prstGeom>
          <a:noFill/>
          <a:ln>
            <a:noFill/>
          </a:ln>
        </p:spPr>
      </p:pic>
      <p:grpSp>
        <p:nvGrpSpPr>
          <p:cNvPr id="4" name="Group 3">
            <a:extLst>
              <a:ext uri="{FF2B5EF4-FFF2-40B4-BE49-F238E27FC236}">
                <a16:creationId xmlns:a16="http://schemas.microsoft.com/office/drawing/2014/main" id="{A671D0F4-F09C-A36A-960E-EBD8443CEFF1}"/>
              </a:ext>
            </a:extLst>
          </p:cNvPr>
          <p:cNvGrpSpPr/>
          <p:nvPr/>
        </p:nvGrpSpPr>
        <p:grpSpPr>
          <a:xfrm>
            <a:off x="11320627" y="146456"/>
            <a:ext cx="897559" cy="2643814"/>
            <a:chOff x="155903" y="156604"/>
            <a:chExt cx="897559" cy="2643814"/>
          </a:xfrm>
        </p:grpSpPr>
        <p:grpSp>
          <p:nvGrpSpPr>
            <p:cNvPr id="9" name="Group 8">
              <a:extLst>
                <a:ext uri="{FF2B5EF4-FFF2-40B4-BE49-F238E27FC236}">
                  <a16:creationId xmlns:a16="http://schemas.microsoft.com/office/drawing/2014/main" id="{2C8816DD-C78E-92E2-A1D9-A532CE442D3A}"/>
                </a:ext>
              </a:extLst>
            </p:cNvPr>
            <p:cNvGrpSpPr/>
            <p:nvPr/>
          </p:nvGrpSpPr>
          <p:grpSpPr>
            <a:xfrm>
              <a:off x="213181" y="156604"/>
              <a:ext cx="582758" cy="2629221"/>
              <a:chOff x="7709619" y="918878"/>
              <a:chExt cx="921974" cy="4159657"/>
            </a:xfrm>
          </p:grpSpPr>
          <p:cxnSp>
            <p:nvCxnSpPr>
              <p:cNvPr id="27" name="Straight Connector 26">
                <a:extLst>
                  <a:ext uri="{FF2B5EF4-FFF2-40B4-BE49-F238E27FC236}">
                    <a16:creationId xmlns:a16="http://schemas.microsoft.com/office/drawing/2014/main" id="{F4DB411A-7D30-B720-5596-916A2A2909D9}"/>
                  </a:ext>
                </a:extLst>
              </p:cNvPr>
              <p:cNvCxnSpPr>
                <a:cxnSpLocks/>
              </p:cNvCxnSpPr>
              <p:nvPr/>
            </p:nvCxnSpPr>
            <p:spPr>
              <a:xfrm>
                <a:off x="7821737" y="918878"/>
                <a:ext cx="0" cy="4153349"/>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9B2EFCE-962B-6173-0EBB-340022AE4888}"/>
                  </a:ext>
                </a:extLst>
              </p:cNvPr>
              <p:cNvCxnSpPr>
                <a:cxnSpLocks/>
              </p:cNvCxnSpPr>
              <p:nvPr/>
            </p:nvCxnSpPr>
            <p:spPr>
              <a:xfrm>
                <a:off x="7841618" y="4547370"/>
                <a:ext cx="789975" cy="53116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4080145E-C3C2-8B8C-8D80-1D3819E0FC1C}"/>
                  </a:ext>
                </a:extLst>
              </p:cNvPr>
              <p:cNvSpPr/>
              <p:nvPr/>
            </p:nvSpPr>
            <p:spPr>
              <a:xfrm>
                <a:off x="7746800" y="1401197"/>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75A81E35-522B-8819-67FF-BBE23EAA386B}"/>
                  </a:ext>
                </a:extLst>
              </p:cNvPr>
              <p:cNvSpPr/>
              <p:nvPr/>
            </p:nvSpPr>
            <p:spPr>
              <a:xfrm>
                <a:off x="7746800" y="1772431"/>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F2253997-8929-82EE-10DF-1274B065EE8F}"/>
                  </a:ext>
                </a:extLst>
              </p:cNvPr>
              <p:cNvSpPr/>
              <p:nvPr/>
            </p:nvSpPr>
            <p:spPr>
              <a:xfrm>
                <a:off x="7746800" y="2519544"/>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D7E68680-50CB-0DA8-865A-40D782C507FC}"/>
                  </a:ext>
                </a:extLst>
              </p:cNvPr>
              <p:cNvSpPr/>
              <p:nvPr/>
            </p:nvSpPr>
            <p:spPr>
              <a:xfrm>
                <a:off x="7746800" y="2916557"/>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FBF93F6E-8098-A7D8-F828-AB336E3554BC}"/>
                  </a:ext>
                </a:extLst>
              </p:cNvPr>
              <p:cNvSpPr/>
              <p:nvPr/>
            </p:nvSpPr>
            <p:spPr>
              <a:xfrm>
                <a:off x="7746800" y="3292280"/>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895F39D-0EA5-1E2D-E601-C7C08CA1CBDB}"/>
                  </a:ext>
                </a:extLst>
              </p:cNvPr>
              <p:cNvSpPr/>
              <p:nvPr/>
            </p:nvSpPr>
            <p:spPr>
              <a:xfrm>
                <a:off x="7746800" y="3666805"/>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17699D3-5D0A-E4F7-20A8-358FDC2E6D63}"/>
                  </a:ext>
                </a:extLst>
              </p:cNvPr>
              <p:cNvSpPr/>
              <p:nvPr/>
            </p:nvSpPr>
            <p:spPr>
              <a:xfrm>
                <a:off x="7746800" y="4058397"/>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0A402C05-8231-5C20-B96A-7229225631CB}"/>
                  </a:ext>
                </a:extLst>
              </p:cNvPr>
              <p:cNvSpPr/>
              <p:nvPr/>
            </p:nvSpPr>
            <p:spPr>
              <a:xfrm>
                <a:off x="7709910" y="2118252"/>
                <a:ext cx="223666" cy="223666"/>
              </a:xfrm>
              <a:prstGeom prst="ellipse">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A27A6BC6-9F5A-665C-6E4B-EA7BCE181959}"/>
                  </a:ext>
                </a:extLst>
              </p:cNvPr>
              <p:cNvSpPr/>
              <p:nvPr/>
            </p:nvSpPr>
            <p:spPr>
              <a:xfrm>
                <a:off x="7709619" y="4442254"/>
                <a:ext cx="223666" cy="223666"/>
              </a:xfrm>
              <a:prstGeom prst="ellipse">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C58A0F8-70AC-09EB-A719-B9B356F7E168}"/>
                  </a:ext>
                </a:extLst>
              </p:cNvPr>
              <p:cNvSpPr/>
              <p:nvPr/>
            </p:nvSpPr>
            <p:spPr>
              <a:xfrm>
                <a:off x="8250434" y="4782845"/>
                <a:ext cx="223666" cy="223666"/>
              </a:xfrm>
              <a:prstGeom prst="ellipse">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a:extLst>
                <a:ext uri="{FF2B5EF4-FFF2-40B4-BE49-F238E27FC236}">
                  <a16:creationId xmlns:a16="http://schemas.microsoft.com/office/drawing/2014/main" id="{8EB2D9BD-629B-CC05-3D40-28C6F891FCDB}"/>
                </a:ext>
              </a:extLst>
            </p:cNvPr>
            <p:cNvSpPr/>
            <p:nvPr/>
          </p:nvSpPr>
          <p:spPr>
            <a:xfrm>
              <a:off x="155903" y="1105482"/>
              <a:ext cx="250942" cy="250942"/>
            </a:xfrm>
            <a:prstGeom prst="ellipse">
              <a:avLst/>
            </a:prstGeom>
            <a:solidFill>
              <a:srgbClr val="0E4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E74C730-B6C4-48BE-0305-B342C6B2529E}"/>
                </a:ext>
              </a:extLst>
            </p:cNvPr>
            <p:cNvSpPr txBox="1"/>
            <p:nvPr/>
          </p:nvSpPr>
          <p:spPr>
            <a:xfrm>
              <a:off x="637964" y="2538808"/>
              <a:ext cx="415498" cy="261610"/>
            </a:xfrm>
            <a:prstGeom prst="rect">
              <a:avLst/>
            </a:prstGeom>
            <a:noFill/>
          </p:spPr>
          <p:txBody>
            <a:bodyPr wrap="none" rtlCol="0">
              <a:spAutoFit/>
            </a:bodyPr>
            <a:lstStyle/>
            <a:p>
              <a:r>
                <a:rPr lang="lt-LT" sz="1100">
                  <a:solidFill>
                    <a:schemeClr val="bg1">
                      <a:lumMod val="65000"/>
                    </a:schemeClr>
                  </a:solidFill>
                </a:rPr>
                <a:t>VLN</a:t>
              </a:r>
              <a:endParaRPr lang="en-US" sz="1100">
                <a:solidFill>
                  <a:schemeClr val="bg1">
                    <a:lumMod val="65000"/>
                  </a:schemeClr>
                </a:solidFill>
              </a:endParaRPr>
            </a:p>
          </p:txBody>
        </p:sp>
        <p:sp>
          <p:nvSpPr>
            <p:cNvPr id="25" name="TextBox 24">
              <a:extLst>
                <a:ext uri="{FF2B5EF4-FFF2-40B4-BE49-F238E27FC236}">
                  <a16:creationId xmlns:a16="http://schemas.microsoft.com/office/drawing/2014/main" id="{A038E5EB-F91E-AA46-542C-74B7882AC60B}"/>
                </a:ext>
              </a:extLst>
            </p:cNvPr>
            <p:cNvSpPr txBox="1"/>
            <p:nvPr/>
          </p:nvSpPr>
          <p:spPr>
            <a:xfrm>
              <a:off x="304347" y="2310240"/>
              <a:ext cx="413896" cy="261610"/>
            </a:xfrm>
            <a:prstGeom prst="rect">
              <a:avLst/>
            </a:prstGeom>
            <a:noFill/>
          </p:spPr>
          <p:txBody>
            <a:bodyPr wrap="none" rtlCol="0">
              <a:spAutoFit/>
            </a:bodyPr>
            <a:lstStyle/>
            <a:p>
              <a:r>
                <a:rPr lang="lt-LT" sz="1100">
                  <a:solidFill>
                    <a:schemeClr val="bg1">
                      <a:lumMod val="65000"/>
                    </a:schemeClr>
                  </a:solidFill>
                </a:rPr>
                <a:t>KNS</a:t>
              </a:r>
              <a:endParaRPr lang="en-US" sz="1100">
                <a:solidFill>
                  <a:schemeClr val="bg1">
                    <a:lumMod val="65000"/>
                  </a:schemeClr>
                </a:solidFill>
              </a:endParaRPr>
            </a:p>
          </p:txBody>
        </p:sp>
        <p:sp>
          <p:nvSpPr>
            <p:cNvPr id="26" name="TextBox 25">
              <a:extLst>
                <a:ext uri="{FF2B5EF4-FFF2-40B4-BE49-F238E27FC236}">
                  <a16:creationId xmlns:a16="http://schemas.microsoft.com/office/drawing/2014/main" id="{82B1D64D-008D-7193-939D-1221733BE1F8}"/>
                </a:ext>
              </a:extLst>
            </p:cNvPr>
            <p:cNvSpPr txBox="1"/>
            <p:nvPr/>
          </p:nvSpPr>
          <p:spPr>
            <a:xfrm>
              <a:off x="304347" y="853781"/>
              <a:ext cx="494046" cy="261610"/>
            </a:xfrm>
            <a:prstGeom prst="rect">
              <a:avLst/>
            </a:prstGeom>
            <a:noFill/>
          </p:spPr>
          <p:txBody>
            <a:bodyPr wrap="none" rtlCol="0">
              <a:spAutoFit/>
            </a:bodyPr>
            <a:lstStyle/>
            <a:p>
              <a:r>
                <a:rPr lang="lt-LT" sz="1100">
                  <a:solidFill>
                    <a:schemeClr val="bg1">
                      <a:lumMod val="65000"/>
                    </a:schemeClr>
                  </a:solidFill>
                </a:rPr>
                <a:t>PNVZ</a:t>
              </a:r>
              <a:endParaRPr lang="en-US" sz="1100">
                <a:solidFill>
                  <a:schemeClr val="bg1">
                    <a:lumMod val="65000"/>
                  </a:schemeClr>
                </a:solidFill>
              </a:endParaRPr>
            </a:p>
          </p:txBody>
        </p:sp>
      </p:grpSp>
    </p:spTree>
    <p:extLst>
      <p:ext uri="{BB962C8B-B14F-4D97-AF65-F5344CB8AC3E}">
        <p14:creationId xmlns:p14="http://schemas.microsoft.com/office/powerpoint/2010/main" val="1467886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E385362-CB9E-7CAE-50A2-6B8BA1EE92FF}"/>
              </a:ext>
            </a:extLst>
          </p:cNvPr>
          <p:cNvPicPr>
            <a:picLocks noChangeAspect="1"/>
          </p:cNvPicPr>
          <p:nvPr/>
        </p:nvPicPr>
        <p:blipFill rotWithShape="1">
          <a:blip r:embed="rId3">
            <a:extLst>
              <a:ext uri="{28A0092B-C50C-407E-A947-70E740481C1C}">
                <a14:useLocalDpi xmlns:a14="http://schemas.microsoft.com/office/drawing/2010/main" val="0"/>
              </a:ext>
            </a:extLst>
          </a:blip>
          <a:srcRect r="22702"/>
          <a:stretch/>
        </p:blipFill>
        <p:spPr>
          <a:xfrm>
            <a:off x="-1298" y="898968"/>
            <a:ext cx="7833229" cy="5954629"/>
          </a:xfrm>
          <a:prstGeom prst="rect">
            <a:avLst/>
          </a:prstGeom>
        </p:spPr>
      </p:pic>
      <p:sp>
        <p:nvSpPr>
          <p:cNvPr id="14" name="Rectangle 13">
            <a:extLst>
              <a:ext uri="{FF2B5EF4-FFF2-40B4-BE49-F238E27FC236}">
                <a16:creationId xmlns:a16="http://schemas.microsoft.com/office/drawing/2014/main" id="{B9CCADCA-6BED-9118-99A1-A123D07AE1C7}"/>
              </a:ext>
            </a:extLst>
          </p:cNvPr>
          <p:cNvSpPr/>
          <p:nvPr/>
        </p:nvSpPr>
        <p:spPr>
          <a:xfrm>
            <a:off x="3970120" y="969169"/>
            <a:ext cx="3821299" cy="5848310"/>
          </a:xfrm>
          <a:prstGeom prst="rect">
            <a:avLst/>
          </a:prstGeom>
          <a:noFill/>
          <a:ln w="76200">
            <a:solidFill>
              <a:srgbClr val="0E41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E1EEEB"/>
                </a:solidFill>
              </a:ln>
            </a:endParaRPr>
          </a:p>
        </p:txBody>
      </p:sp>
      <p:grpSp>
        <p:nvGrpSpPr>
          <p:cNvPr id="2" name="Group 1">
            <a:extLst>
              <a:ext uri="{FF2B5EF4-FFF2-40B4-BE49-F238E27FC236}">
                <a16:creationId xmlns:a16="http://schemas.microsoft.com/office/drawing/2014/main" id="{056B896E-2FD6-CC49-7640-49FBC2D222B8}"/>
              </a:ext>
            </a:extLst>
          </p:cNvPr>
          <p:cNvGrpSpPr/>
          <p:nvPr/>
        </p:nvGrpSpPr>
        <p:grpSpPr>
          <a:xfrm>
            <a:off x="7831931" y="4909686"/>
            <a:ext cx="4211623" cy="1868181"/>
            <a:chOff x="7980377" y="4914720"/>
            <a:chExt cx="4211623" cy="1868181"/>
          </a:xfrm>
        </p:grpSpPr>
        <p:pic>
          <p:nvPicPr>
            <p:cNvPr id="15" name="Picture 14">
              <a:extLst>
                <a:ext uri="{FF2B5EF4-FFF2-40B4-BE49-F238E27FC236}">
                  <a16:creationId xmlns:a16="http://schemas.microsoft.com/office/drawing/2014/main" id="{590FA968-AB68-7751-D448-DF62127321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0377" y="4914720"/>
              <a:ext cx="4211623" cy="1868181"/>
            </a:xfrm>
            <a:prstGeom prst="rect">
              <a:avLst/>
            </a:prstGeom>
          </p:spPr>
        </p:pic>
        <p:sp>
          <p:nvSpPr>
            <p:cNvPr id="16" name="Rectangle: Rounded Corners 15">
              <a:extLst>
                <a:ext uri="{FF2B5EF4-FFF2-40B4-BE49-F238E27FC236}">
                  <a16:creationId xmlns:a16="http://schemas.microsoft.com/office/drawing/2014/main" id="{43BCDA7D-25DB-A251-04E7-7D7B1AD388A0}"/>
                </a:ext>
              </a:extLst>
            </p:cNvPr>
            <p:cNvSpPr/>
            <p:nvPr/>
          </p:nvSpPr>
          <p:spPr>
            <a:xfrm>
              <a:off x="7980377" y="6116852"/>
              <a:ext cx="4187274" cy="256707"/>
            </a:xfrm>
            <a:prstGeom prst="roundRect">
              <a:avLst/>
            </a:prstGeom>
            <a:noFill/>
            <a:ln w="28575">
              <a:solidFill>
                <a:srgbClr val="0E41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Picture 23" descr="Shape&#10;&#10;Description automatically generated with low confidence">
            <a:extLst>
              <a:ext uri="{FF2B5EF4-FFF2-40B4-BE49-F238E27FC236}">
                <a16:creationId xmlns:a16="http://schemas.microsoft.com/office/drawing/2014/main" id="{BA51F126-4084-F681-46FD-A68113E6B5D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10265" y="253456"/>
            <a:ext cx="996636" cy="738986"/>
          </a:xfrm>
          <a:prstGeom prst="rect">
            <a:avLst/>
          </a:prstGeom>
          <a:noFill/>
          <a:ln>
            <a:noFill/>
          </a:ln>
        </p:spPr>
      </p:pic>
      <p:sp>
        <p:nvSpPr>
          <p:cNvPr id="7" name="Rectangle 6">
            <a:extLst>
              <a:ext uri="{FF2B5EF4-FFF2-40B4-BE49-F238E27FC236}">
                <a16:creationId xmlns:a16="http://schemas.microsoft.com/office/drawing/2014/main" id="{94ED60AB-8AF4-4BF1-3579-0A4D69F6B97E}"/>
              </a:ext>
            </a:extLst>
          </p:cNvPr>
          <p:cNvSpPr/>
          <p:nvPr/>
        </p:nvSpPr>
        <p:spPr>
          <a:xfrm>
            <a:off x="696391" y="384422"/>
            <a:ext cx="8232369" cy="477054"/>
          </a:xfrm>
          <a:prstGeom prst="rect">
            <a:avLst/>
          </a:prstGeom>
        </p:spPr>
        <p:txBody>
          <a:bodyPr wrap="square" lIns="91440" tIns="45720" rIns="91440" bIns="45720" anchor="t">
            <a:spAutoFit/>
          </a:bodyPr>
          <a:lstStyle/>
          <a:p>
            <a:pPr>
              <a:lnSpc>
                <a:spcPts val="3000"/>
              </a:lnSpc>
            </a:pPr>
            <a:r>
              <a:rPr lang="lt-LT" sz="2800">
                <a:solidFill>
                  <a:schemeClr val="bg1">
                    <a:lumMod val="75000"/>
                  </a:schemeClr>
                </a:solidFill>
                <a:latin typeface="Segoe UI"/>
                <a:cs typeface="Segoe UI"/>
              </a:rPr>
              <a:t>RAMYGALOS KELEIVINĖ STOTELĖ</a:t>
            </a:r>
          </a:p>
        </p:txBody>
      </p:sp>
      <p:pic>
        <p:nvPicPr>
          <p:cNvPr id="10" name="Picture 9" descr="Logo, company name&#10;&#10;Description automatically generated">
            <a:extLst>
              <a:ext uri="{FF2B5EF4-FFF2-40B4-BE49-F238E27FC236}">
                <a16:creationId xmlns:a16="http://schemas.microsoft.com/office/drawing/2014/main" id="{41CB3688-B5F6-29E2-571B-0A8FD52231D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030" t="35690" r="14868" b="37958"/>
          <a:stretch/>
        </p:blipFill>
        <p:spPr bwMode="auto">
          <a:xfrm>
            <a:off x="8524163" y="384421"/>
            <a:ext cx="1686102" cy="482089"/>
          </a:xfrm>
          <a:prstGeom prst="rect">
            <a:avLst/>
          </a:prstGeom>
          <a:noFill/>
          <a:ln>
            <a:noFill/>
          </a:ln>
          <a:extLst>
            <a:ext uri="{53640926-AAD7-44D8-BBD7-CCE9431645EC}">
              <a14:shadowObscured xmlns:a14="http://schemas.microsoft.com/office/drawing/2010/main"/>
            </a:ext>
          </a:extLst>
        </p:spPr>
      </p:pic>
      <p:grpSp>
        <p:nvGrpSpPr>
          <p:cNvPr id="21" name="Group 20">
            <a:extLst>
              <a:ext uri="{FF2B5EF4-FFF2-40B4-BE49-F238E27FC236}">
                <a16:creationId xmlns:a16="http://schemas.microsoft.com/office/drawing/2014/main" id="{D1874015-17A9-0DB9-4814-583EB6E8F23D}"/>
              </a:ext>
            </a:extLst>
          </p:cNvPr>
          <p:cNvGrpSpPr/>
          <p:nvPr/>
        </p:nvGrpSpPr>
        <p:grpSpPr>
          <a:xfrm>
            <a:off x="11320627" y="146456"/>
            <a:ext cx="897559" cy="2643814"/>
            <a:chOff x="155903" y="156604"/>
            <a:chExt cx="897559" cy="2643814"/>
          </a:xfrm>
        </p:grpSpPr>
        <p:grpSp>
          <p:nvGrpSpPr>
            <p:cNvPr id="23" name="Group 22">
              <a:extLst>
                <a:ext uri="{FF2B5EF4-FFF2-40B4-BE49-F238E27FC236}">
                  <a16:creationId xmlns:a16="http://schemas.microsoft.com/office/drawing/2014/main" id="{12337311-0168-3050-865A-11F355A52448}"/>
                </a:ext>
              </a:extLst>
            </p:cNvPr>
            <p:cNvGrpSpPr/>
            <p:nvPr/>
          </p:nvGrpSpPr>
          <p:grpSpPr>
            <a:xfrm>
              <a:off x="213181" y="156604"/>
              <a:ext cx="582758" cy="2629221"/>
              <a:chOff x="7709619" y="918878"/>
              <a:chExt cx="921974" cy="4159657"/>
            </a:xfrm>
          </p:grpSpPr>
          <p:cxnSp>
            <p:nvCxnSpPr>
              <p:cNvPr id="35" name="Straight Connector 34">
                <a:extLst>
                  <a:ext uri="{FF2B5EF4-FFF2-40B4-BE49-F238E27FC236}">
                    <a16:creationId xmlns:a16="http://schemas.microsoft.com/office/drawing/2014/main" id="{64819C06-1FB4-1997-BB8F-7F9DCCC19E94}"/>
                  </a:ext>
                </a:extLst>
              </p:cNvPr>
              <p:cNvCxnSpPr>
                <a:cxnSpLocks/>
              </p:cNvCxnSpPr>
              <p:nvPr/>
            </p:nvCxnSpPr>
            <p:spPr>
              <a:xfrm>
                <a:off x="7821737" y="918878"/>
                <a:ext cx="0" cy="4153349"/>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F13AE40-D110-58D2-8E09-126AFF25F419}"/>
                  </a:ext>
                </a:extLst>
              </p:cNvPr>
              <p:cNvCxnSpPr>
                <a:cxnSpLocks/>
              </p:cNvCxnSpPr>
              <p:nvPr/>
            </p:nvCxnSpPr>
            <p:spPr>
              <a:xfrm>
                <a:off x="7841618" y="4547370"/>
                <a:ext cx="789975" cy="53116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C6283AD4-7C95-C442-A8CA-806458A12B52}"/>
                  </a:ext>
                </a:extLst>
              </p:cNvPr>
              <p:cNvSpPr/>
              <p:nvPr/>
            </p:nvSpPr>
            <p:spPr>
              <a:xfrm>
                <a:off x="7746800" y="1401197"/>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51408CD6-0DD4-8FAE-9F92-7B47357FFBB1}"/>
                  </a:ext>
                </a:extLst>
              </p:cNvPr>
              <p:cNvSpPr/>
              <p:nvPr/>
            </p:nvSpPr>
            <p:spPr>
              <a:xfrm>
                <a:off x="7746800" y="1772431"/>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F052454C-6444-9ED4-C331-AE121A9657B7}"/>
                  </a:ext>
                </a:extLst>
              </p:cNvPr>
              <p:cNvSpPr/>
              <p:nvPr/>
            </p:nvSpPr>
            <p:spPr>
              <a:xfrm>
                <a:off x="7746800" y="2519544"/>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A764F38A-6BC3-9B70-BE31-412C30895653}"/>
                  </a:ext>
                </a:extLst>
              </p:cNvPr>
              <p:cNvSpPr/>
              <p:nvPr/>
            </p:nvSpPr>
            <p:spPr>
              <a:xfrm>
                <a:off x="7746800" y="2916557"/>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60DAB100-208B-54F5-644F-B1A872AFA40F}"/>
                  </a:ext>
                </a:extLst>
              </p:cNvPr>
              <p:cNvSpPr/>
              <p:nvPr/>
            </p:nvSpPr>
            <p:spPr>
              <a:xfrm>
                <a:off x="7746800" y="3292280"/>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DD45A336-26A6-278B-2962-C45E95DD0176}"/>
                  </a:ext>
                </a:extLst>
              </p:cNvPr>
              <p:cNvSpPr/>
              <p:nvPr/>
            </p:nvSpPr>
            <p:spPr>
              <a:xfrm>
                <a:off x="7746800" y="3666805"/>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B65656A1-F95E-BC9D-CCF8-4127EACD7A65}"/>
                  </a:ext>
                </a:extLst>
              </p:cNvPr>
              <p:cNvSpPr/>
              <p:nvPr/>
            </p:nvSpPr>
            <p:spPr>
              <a:xfrm>
                <a:off x="7746800" y="4058397"/>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D21B2511-9239-42AB-F88D-2AA3F2843D9E}"/>
                  </a:ext>
                </a:extLst>
              </p:cNvPr>
              <p:cNvSpPr/>
              <p:nvPr/>
            </p:nvSpPr>
            <p:spPr>
              <a:xfrm>
                <a:off x="7709910" y="2118252"/>
                <a:ext cx="223666" cy="223666"/>
              </a:xfrm>
              <a:prstGeom prst="ellipse">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C09719BC-0362-9605-A944-A1CC8F6B1EA6}"/>
                  </a:ext>
                </a:extLst>
              </p:cNvPr>
              <p:cNvSpPr/>
              <p:nvPr/>
            </p:nvSpPr>
            <p:spPr>
              <a:xfrm>
                <a:off x="7709619" y="4442254"/>
                <a:ext cx="223666" cy="223666"/>
              </a:xfrm>
              <a:prstGeom prst="ellipse">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58F655D9-3324-E529-333B-34F22209354E}"/>
                  </a:ext>
                </a:extLst>
              </p:cNvPr>
              <p:cNvSpPr/>
              <p:nvPr/>
            </p:nvSpPr>
            <p:spPr>
              <a:xfrm>
                <a:off x="8250434" y="4782845"/>
                <a:ext cx="223666" cy="223666"/>
              </a:xfrm>
              <a:prstGeom prst="ellipse">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Oval 24">
              <a:extLst>
                <a:ext uri="{FF2B5EF4-FFF2-40B4-BE49-F238E27FC236}">
                  <a16:creationId xmlns:a16="http://schemas.microsoft.com/office/drawing/2014/main" id="{F979CB9E-2225-A577-3B31-21046303E68D}"/>
                </a:ext>
              </a:extLst>
            </p:cNvPr>
            <p:cNvSpPr/>
            <p:nvPr/>
          </p:nvSpPr>
          <p:spPr>
            <a:xfrm>
              <a:off x="155903" y="1105482"/>
              <a:ext cx="250942" cy="250942"/>
            </a:xfrm>
            <a:prstGeom prst="ellipse">
              <a:avLst/>
            </a:prstGeom>
            <a:solidFill>
              <a:srgbClr val="0E4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3B96F4C3-AD12-FD8C-98DC-8BB356F9BE58}"/>
                </a:ext>
              </a:extLst>
            </p:cNvPr>
            <p:cNvSpPr txBox="1"/>
            <p:nvPr/>
          </p:nvSpPr>
          <p:spPr>
            <a:xfrm>
              <a:off x="637964" y="2538808"/>
              <a:ext cx="415498" cy="261610"/>
            </a:xfrm>
            <a:prstGeom prst="rect">
              <a:avLst/>
            </a:prstGeom>
            <a:noFill/>
          </p:spPr>
          <p:txBody>
            <a:bodyPr wrap="none" rtlCol="0">
              <a:spAutoFit/>
            </a:bodyPr>
            <a:lstStyle/>
            <a:p>
              <a:r>
                <a:rPr lang="lt-LT" sz="1100">
                  <a:solidFill>
                    <a:schemeClr val="bg1">
                      <a:lumMod val="65000"/>
                    </a:schemeClr>
                  </a:solidFill>
                </a:rPr>
                <a:t>VLN</a:t>
              </a:r>
              <a:endParaRPr lang="en-US" sz="1100">
                <a:solidFill>
                  <a:schemeClr val="bg1">
                    <a:lumMod val="65000"/>
                  </a:schemeClr>
                </a:solidFill>
              </a:endParaRPr>
            </a:p>
          </p:txBody>
        </p:sp>
        <p:sp>
          <p:nvSpPr>
            <p:cNvPr id="27" name="TextBox 26">
              <a:extLst>
                <a:ext uri="{FF2B5EF4-FFF2-40B4-BE49-F238E27FC236}">
                  <a16:creationId xmlns:a16="http://schemas.microsoft.com/office/drawing/2014/main" id="{F188055C-E9BA-40DD-C677-3D14B9C49A0A}"/>
                </a:ext>
              </a:extLst>
            </p:cNvPr>
            <p:cNvSpPr txBox="1"/>
            <p:nvPr/>
          </p:nvSpPr>
          <p:spPr>
            <a:xfrm>
              <a:off x="304347" y="2310240"/>
              <a:ext cx="413896" cy="261610"/>
            </a:xfrm>
            <a:prstGeom prst="rect">
              <a:avLst/>
            </a:prstGeom>
            <a:noFill/>
          </p:spPr>
          <p:txBody>
            <a:bodyPr wrap="none" rtlCol="0">
              <a:spAutoFit/>
            </a:bodyPr>
            <a:lstStyle/>
            <a:p>
              <a:r>
                <a:rPr lang="lt-LT" sz="1100">
                  <a:solidFill>
                    <a:schemeClr val="bg1">
                      <a:lumMod val="65000"/>
                    </a:schemeClr>
                  </a:solidFill>
                </a:rPr>
                <a:t>KNS</a:t>
              </a:r>
              <a:endParaRPr lang="en-US" sz="1100">
                <a:solidFill>
                  <a:schemeClr val="bg1">
                    <a:lumMod val="65000"/>
                  </a:schemeClr>
                </a:solidFill>
              </a:endParaRPr>
            </a:p>
          </p:txBody>
        </p:sp>
        <p:sp>
          <p:nvSpPr>
            <p:cNvPr id="34" name="TextBox 33">
              <a:extLst>
                <a:ext uri="{FF2B5EF4-FFF2-40B4-BE49-F238E27FC236}">
                  <a16:creationId xmlns:a16="http://schemas.microsoft.com/office/drawing/2014/main" id="{8A4E17E3-55CB-8FD5-878D-4588D611D5FA}"/>
                </a:ext>
              </a:extLst>
            </p:cNvPr>
            <p:cNvSpPr txBox="1"/>
            <p:nvPr/>
          </p:nvSpPr>
          <p:spPr>
            <a:xfrm>
              <a:off x="304347" y="853781"/>
              <a:ext cx="494046" cy="261610"/>
            </a:xfrm>
            <a:prstGeom prst="rect">
              <a:avLst/>
            </a:prstGeom>
            <a:noFill/>
          </p:spPr>
          <p:txBody>
            <a:bodyPr wrap="none" rtlCol="0">
              <a:spAutoFit/>
            </a:bodyPr>
            <a:lstStyle/>
            <a:p>
              <a:r>
                <a:rPr lang="lt-LT" sz="1100">
                  <a:solidFill>
                    <a:schemeClr val="bg1">
                      <a:lumMod val="65000"/>
                    </a:schemeClr>
                  </a:solidFill>
                </a:rPr>
                <a:t>PNVZ</a:t>
              </a:r>
              <a:endParaRPr lang="en-US" sz="1100">
                <a:solidFill>
                  <a:schemeClr val="bg1">
                    <a:lumMod val="65000"/>
                  </a:schemeClr>
                </a:solidFill>
              </a:endParaRPr>
            </a:p>
          </p:txBody>
        </p:sp>
      </p:grpSp>
      <p:graphicFrame>
        <p:nvGraphicFramePr>
          <p:cNvPr id="3" name="Content Placeholder 7">
            <a:extLst>
              <a:ext uri="{FF2B5EF4-FFF2-40B4-BE49-F238E27FC236}">
                <a16:creationId xmlns:a16="http://schemas.microsoft.com/office/drawing/2014/main" id="{01DAC7AC-E0A6-7B13-897E-BD0FE8AC37C7}"/>
              </a:ext>
            </a:extLst>
          </p:cNvPr>
          <p:cNvGraphicFramePr>
            <a:graphicFrameLocks/>
          </p:cNvGraphicFramePr>
          <p:nvPr>
            <p:extLst>
              <p:ext uri="{D42A27DB-BD31-4B8C-83A1-F6EECF244321}">
                <p14:modId xmlns:p14="http://schemas.microsoft.com/office/powerpoint/2010/main" val="1827370475"/>
              </p:ext>
            </p:extLst>
          </p:nvPr>
        </p:nvGraphicFramePr>
        <p:xfrm>
          <a:off x="7831931" y="3953372"/>
          <a:ext cx="4187273" cy="914400"/>
        </p:xfrm>
        <a:graphic>
          <a:graphicData uri="http://schemas.openxmlformats.org/drawingml/2006/table">
            <a:tbl>
              <a:tblPr firstRow="1" firstCol="1" bandRow="1">
                <a:tableStyleId>{5A111915-BE36-4E01-A7E5-04B1672EAD32}</a:tableStyleId>
              </a:tblPr>
              <a:tblGrid>
                <a:gridCol w="4187273">
                  <a:extLst>
                    <a:ext uri="{9D8B030D-6E8A-4147-A177-3AD203B41FA5}">
                      <a16:colId xmlns:a16="http://schemas.microsoft.com/office/drawing/2014/main" val="1465318087"/>
                    </a:ext>
                  </a:extLst>
                </a:gridCol>
              </a:tblGrid>
              <a:tr h="0">
                <a:tc>
                  <a:txBody>
                    <a:bodyPr/>
                    <a:lstStyle/>
                    <a:p>
                      <a:pPr algn="ctr"/>
                      <a:r>
                        <a:rPr lang="lt-LT" sz="1000">
                          <a:effectLst/>
                        </a:rPr>
                        <a:t>Alternatyvų vertinimas</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66434873"/>
                  </a:ext>
                </a:extLst>
              </a:tr>
              <a:tr h="156845">
                <a:tc>
                  <a:txBody>
                    <a:bodyPr/>
                    <a:lstStyle/>
                    <a:p>
                      <a:pPr marL="171450" indent="-171450">
                        <a:buFont typeface="Wingdings" panose="05000000000000000000" pitchFamily="2" charset="2"/>
                        <a:buChar char="§"/>
                      </a:pPr>
                      <a:r>
                        <a:rPr lang="lt-LT" sz="1000" dirty="0">
                          <a:effectLst/>
                        </a:rPr>
                        <a:t>I ir II alternatyvos turi teigiamą poveikį aplinkos orui, klimato veiksniams, kraštovaizdžiui, žmonių sveikatai, materialiniams antropogeniniams ištekliams žmonių saugumui, žmonių gerovei</a:t>
                      </a:r>
                    </a:p>
                    <a:p>
                      <a:pPr marL="171450" indent="-171450">
                        <a:buFont typeface="Wingdings" panose="05000000000000000000" pitchFamily="2" charset="2"/>
                        <a:buChar char="§"/>
                      </a:pPr>
                      <a:r>
                        <a:rPr lang="lt-LT" sz="1000" dirty="0">
                          <a:effectLst/>
                        </a:rPr>
                        <a:t>Abi </a:t>
                      </a:r>
                      <a:r>
                        <a:rPr lang="lt-LT" sz="1000" dirty="0" err="1">
                          <a:effectLst/>
                        </a:rPr>
                        <a:t>alt</a:t>
                      </a:r>
                      <a:r>
                        <a:rPr lang="lt-LT" sz="1000" dirty="0">
                          <a:effectLst/>
                        </a:rPr>
                        <a:t>. numatomos triukšmo užtvaros</a:t>
                      </a:r>
                    </a:p>
                    <a:p>
                      <a:pPr marL="171450" indent="-171450">
                        <a:buFont typeface="Wingdings" panose="05000000000000000000" pitchFamily="2" charset="2"/>
                        <a:buChar char="§"/>
                      </a:pPr>
                      <a:r>
                        <a:rPr lang="lt-LT" sz="1000" dirty="0">
                          <a:effectLst/>
                        </a:rPr>
                        <a:t>II </a:t>
                      </a:r>
                      <a:r>
                        <a:rPr lang="lt-LT" sz="1000" dirty="0" err="1">
                          <a:effectLst/>
                        </a:rPr>
                        <a:t>alt</a:t>
                      </a:r>
                      <a:r>
                        <a:rPr lang="lt-LT" sz="1000" dirty="0">
                          <a:effectLst/>
                        </a:rPr>
                        <a:t>. trumpesnis privažiavimas nuo Ramygalos</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439310"/>
                  </a:ext>
                </a:extLst>
              </a:tr>
            </a:tbl>
          </a:graphicData>
        </a:graphic>
      </p:graphicFrame>
      <p:sp>
        <p:nvSpPr>
          <p:cNvPr id="9" name="TextBox 8">
            <a:extLst>
              <a:ext uri="{FF2B5EF4-FFF2-40B4-BE49-F238E27FC236}">
                <a16:creationId xmlns:a16="http://schemas.microsoft.com/office/drawing/2014/main" id="{A9792747-DF68-354A-B247-9E06C9AA3D9C}"/>
              </a:ext>
            </a:extLst>
          </p:cNvPr>
          <p:cNvSpPr txBox="1"/>
          <p:nvPr/>
        </p:nvSpPr>
        <p:spPr>
          <a:xfrm>
            <a:off x="1938357" y="4683772"/>
            <a:ext cx="1853594" cy="2169825"/>
          </a:xfrm>
          <a:prstGeom prst="rect">
            <a:avLst/>
          </a:prstGeom>
          <a:solidFill>
            <a:schemeClr val="bg1">
              <a:alpha val="70000"/>
            </a:schemeClr>
          </a:solidFill>
        </p:spPr>
        <p:txBody>
          <a:bodyPr wrap="square" rtlCol="0">
            <a:spAutoFit/>
          </a:bodyPr>
          <a:lstStyle/>
          <a:p>
            <a:pPr marL="92075" indent="-92075">
              <a:buFont typeface="Arial" panose="020B0604020202020204" pitchFamily="34" charset="0"/>
              <a:buChar char="•"/>
            </a:pPr>
            <a:r>
              <a:rPr lang="lt-LT" sz="1100"/>
              <a:t>IV tipas</a:t>
            </a:r>
          </a:p>
          <a:p>
            <a:pPr marL="92075" indent="-92075">
              <a:buFont typeface="Arial" panose="020B0604020202020204" pitchFamily="34" charset="0"/>
              <a:buChar char="•"/>
            </a:pPr>
            <a:r>
              <a:rPr lang="lt-LT" sz="1100"/>
              <a:t>2 peronai</a:t>
            </a:r>
          </a:p>
          <a:p>
            <a:pPr marL="92075" indent="-92075">
              <a:buFont typeface="Arial" panose="020B0604020202020204" pitchFamily="34" charset="0"/>
              <a:buChar char="•"/>
            </a:pPr>
            <a:r>
              <a:rPr lang="lt-LT" sz="1100"/>
              <a:t>požeminė perėja</a:t>
            </a:r>
          </a:p>
          <a:p>
            <a:pPr marL="92075" indent="-92075">
              <a:buFont typeface="Arial" panose="020B0604020202020204" pitchFamily="34" charset="0"/>
              <a:buChar char="•"/>
            </a:pPr>
            <a:r>
              <a:rPr lang="lt-LT" sz="1100"/>
              <a:t>privažiavimas apie 400 m nuo kelio Nr. 1204</a:t>
            </a:r>
          </a:p>
          <a:p>
            <a:pPr marL="92075" indent="-92075">
              <a:buFont typeface="Arial" panose="020B0604020202020204" pitchFamily="34" charset="0"/>
              <a:buChar char="•"/>
            </a:pPr>
            <a:r>
              <a:rPr lang="lt-LT" sz="1100"/>
              <a:t>nuo Ramygalos miesto centro važiuoti apie 5 km (apie 5 min automobiliu)</a:t>
            </a:r>
          </a:p>
          <a:p>
            <a:pPr marL="92075" indent="-92075">
              <a:buFont typeface="Arial" panose="020B0604020202020204" pitchFamily="34" charset="0"/>
              <a:buChar char="•"/>
            </a:pPr>
            <a:r>
              <a:rPr lang="lt-LT" sz="1100"/>
              <a:t>plėtrai reikalingas papildomas žemės plotas – apie 0,05 ha</a:t>
            </a:r>
          </a:p>
          <a:p>
            <a:pPr marL="92075" indent="-92075">
              <a:buFont typeface="Arial" panose="020B0604020202020204" pitchFamily="34" charset="0"/>
              <a:buChar char="•"/>
            </a:pPr>
            <a:r>
              <a:rPr lang="lt-LT" sz="1100"/>
              <a:t>triukšmo užtvaros</a:t>
            </a:r>
            <a:endParaRPr lang="en-US" sz="1400"/>
          </a:p>
        </p:txBody>
      </p:sp>
      <p:sp>
        <p:nvSpPr>
          <p:cNvPr id="12" name="TextBox 11">
            <a:extLst>
              <a:ext uri="{FF2B5EF4-FFF2-40B4-BE49-F238E27FC236}">
                <a16:creationId xmlns:a16="http://schemas.microsoft.com/office/drawing/2014/main" id="{87FF84B7-69E1-E1DB-3530-38654A81AFF6}"/>
              </a:ext>
            </a:extLst>
          </p:cNvPr>
          <p:cNvSpPr txBox="1"/>
          <p:nvPr/>
        </p:nvSpPr>
        <p:spPr>
          <a:xfrm>
            <a:off x="5946692" y="4449899"/>
            <a:ext cx="1714110" cy="2292935"/>
          </a:xfrm>
          <a:prstGeom prst="rect">
            <a:avLst/>
          </a:prstGeom>
          <a:solidFill>
            <a:schemeClr val="bg1">
              <a:alpha val="70000"/>
            </a:schemeClr>
          </a:solidFill>
        </p:spPr>
        <p:txBody>
          <a:bodyPr wrap="square" rtlCol="0">
            <a:spAutoFit/>
          </a:bodyPr>
          <a:lstStyle/>
          <a:p>
            <a:pPr marL="92075" indent="-92075">
              <a:buFont typeface="Arial" panose="020B0604020202020204" pitchFamily="34" charset="0"/>
              <a:buChar char="•"/>
            </a:pPr>
            <a:r>
              <a:rPr lang="lt-LT" sz="1100"/>
              <a:t>IV tipas</a:t>
            </a:r>
          </a:p>
          <a:p>
            <a:pPr marL="92075" indent="-92075">
              <a:buFont typeface="Arial" panose="020B0604020202020204" pitchFamily="34" charset="0"/>
              <a:buChar char="•"/>
            </a:pPr>
            <a:r>
              <a:rPr lang="lt-LT" sz="1100"/>
              <a:t>2 peronai</a:t>
            </a:r>
          </a:p>
          <a:p>
            <a:pPr marL="92075" indent="-92075">
              <a:buFont typeface="Arial" panose="020B0604020202020204" pitchFamily="34" charset="0"/>
              <a:buChar char="•"/>
            </a:pPr>
            <a:r>
              <a:rPr lang="lt-LT" sz="1100"/>
              <a:t>požeminė perėja</a:t>
            </a:r>
          </a:p>
          <a:p>
            <a:pPr marL="92075" indent="-92075">
              <a:buFont typeface="Arial" panose="020B0604020202020204" pitchFamily="34" charset="0"/>
              <a:buChar char="•"/>
            </a:pPr>
            <a:r>
              <a:rPr lang="lt-LT" sz="1100"/>
              <a:t>privažiavimas nuo kelio Nr. 1204</a:t>
            </a:r>
          </a:p>
          <a:p>
            <a:pPr marL="92075" indent="-92075">
              <a:buFont typeface="Arial" panose="020B0604020202020204" pitchFamily="34" charset="0"/>
              <a:buChar char="•"/>
            </a:pPr>
            <a:r>
              <a:rPr lang="lt-LT" sz="1100"/>
              <a:t>nuo Ramygalos miesto centro važiuoti apie 4,5 km (apie 5 min automobiliu)</a:t>
            </a:r>
          </a:p>
          <a:p>
            <a:pPr marL="92075" indent="-92075">
              <a:buFont typeface="Arial" panose="020B0604020202020204" pitchFamily="34" charset="0"/>
              <a:buChar char="•"/>
            </a:pPr>
            <a:r>
              <a:rPr lang="lt-LT" sz="1100"/>
              <a:t>plėtrai reikalingas papildomas žemės plotas – apie 2 ha </a:t>
            </a:r>
          </a:p>
          <a:p>
            <a:pPr marL="92075" indent="-92075">
              <a:buFont typeface="Arial" panose="020B0604020202020204" pitchFamily="34" charset="0"/>
              <a:buChar char="•"/>
            </a:pPr>
            <a:r>
              <a:rPr lang="lt-LT" sz="1100"/>
              <a:t>triukšmo užtvaros</a:t>
            </a:r>
            <a:endParaRPr lang="en-US" sz="1100"/>
          </a:p>
        </p:txBody>
      </p:sp>
    </p:spTree>
    <p:extLst>
      <p:ext uri="{BB962C8B-B14F-4D97-AF65-F5344CB8AC3E}">
        <p14:creationId xmlns:p14="http://schemas.microsoft.com/office/powerpoint/2010/main" val="179914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Shape&#10;&#10;Description automatically generated with low confidence">
            <a:extLst>
              <a:ext uri="{FF2B5EF4-FFF2-40B4-BE49-F238E27FC236}">
                <a16:creationId xmlns:a16="http://schemas.microsoft.com/office/drawing/2014/main" id="{BA51F126-4084-F681-46FD-A68113E6B5D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0265" y="253456"/>
            <a:ext cx="996636" cy="738986"/>
          </a:xfrm>
          <a:prstGeom prst="rect">
            <a:avLst/>
          </a:prstGeom>
          <a:noFill/>
          <a:ln>
            <a:noFill/>
          </a:ln>
        </p:spPr>
      </p:pic>
      <p:sp>
        <p:nvSpPr>
          <p:cNvPr id="7" name="Rectangle 6">
            <a:extLst>
              <a:ext uri="{FF2B5EF4-FFF2-40B4-BE49-F238E27FC236}">
                <a16:creationId xmlns:a16="http://schemas.microsoft.com/office/drawing/2014/main" id="{94ED60AB-8AF4-4BF1-3579-0A4D69F6B97E}"/>
              </a:ext>
            </a:extLst>
          </p:cNvPr>
          <p:cNvSpPr/>
          <p:nvPr/>
        </p:nvSpPr>
        <p:spPr>
          <a:xfrm>
            <a:off x="2476214" y="1905896"/>
            <a:ext cx="8232369" cy="477054"/>
          </a:xfrm>
          <a:prstGeom prst="rect">
            <a:avLst/>
          </a:prstGeom>
        </p:spPr>
        <p:txBody>
          <a:bodyPr wrap="square" lIns="91440" tIns="45720" rIns="91440" bIns="45720" anchor="t">
            <a:spAutoFit/>
          </a:bodyPr>
          <a:lstStyle/>
          <a:p>
            <a:pPr>
              <a:lnSpc>
                <a:spcPts val="3000"/>
              </a:lnSpc>
            </a:pPr>
            <a:r>
              <a:rPr lang="lt-LT" sz="2800">
                <a:latin typeface="Segoe UI"/>
                <a:cs typeface="Segoe UI"/>
              </a:rPr>
              <a:t>JONIŠKĖLIO MIŠRI KELEIVINĖ IR PREKINĖ STOTIS</a:t>
            </a:r>
          </a:p>
        </p:txBody>
      </p:sp>
      <p:pic>
        <p:nvPicPr>
          <p:cNvPr id="10" name="Picture 9" descr="Logo, company name&#10;&#10;Description automatically generated">
            <a:extLst>
              <a:ext uri="{FF2B5EF4-FFF2-40B4-BE49-F238E27FC236}">
                <a16:creationId xmlns:a16="http://schemas.microsoft.com/office/drawing/2014/main" id="{41CB3688-B5F6-29E2-571B-0A8FD52231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030" t="35690" r="14868" b="37958"/>
          <a:stretch/>
        </p:blipFill>
        <p:spPr bwMode="auto">
          <a:xfrm>
            <a:off x="8524163" y="384421"/>
            <a:ext cx="1686102" cy="482089"/>
          </a:xfrm>
          <a:prstGeom prst="rect">
            <a:avLst/>
          </a:prstGeom>
          <a:noFill/>
          <a:ln>
            <a:noFill/>
          </a:ln>
          <a:extLst>
            <a:ext uri="{53640926-AAD7-44D8-BBD7-CCE9431645EC}">
              <a14:shadowObscured xmlns:a14="http://schemas.microsoft.com/office/drawing/2010/main"/>
            </a:ext>
          </a:extLst>
        </p:spPr>
      </p:pic>
      <p:sp>
        <p:nvSpPr>
          <p:cNvPr id="32" name="TextBox 31">
            <a:extLst>
              <a:ext uri="{FF2B5EF4-FFF2-40B4-BE49-F238E27FC236}">
                <a16:creationId xmlns:a16="http://schemas.microsoft.com/office/drawing/2014/main" id="{A0B7A3DC-87E9-972B-66F0-8BDB445FF5B0}"/>
              </a:ext>
            </a:extLst>
          </p:cNvPr>
          <p:cNvSpPr txBox="1"/>
          <p:nvPr/>
        </p:nvSpPr>
        <p:spPr>
          <a:xfrm>
            <a:off x="4420245" y="2484947"/>
            <a:ext cx="1701941" cy="369332"/>
          </a:xfrm>
          <a:prstGeom prst="rect">
            <a:avLst/>
          </a:prstGeom>
          <a:noFill/>
        </p:spPr>
        <p:txBody>
          <a:bodyPr wrap="none" rtlCol="0">
            <a:spAutoFit/>
          </a:bodyPr>
          <a:lstStyle/>
          <a:p>
            <a:r>
              <a:rPr lang="lt-LT" b="1">
                <a:solidFill>
                  <a:schemeClr val="accent6">
                    <a:lumMod val="75000"/>
                  </a:schemeClr>
                </a:solidFill>
              </a:rPr>
              <a:t>1 ALTERNATYVA</a:t>
            </a:r>
          </a:p>
        </p:txBody>
      </p:sp>
      <p:sp>
        <p:nvSpPr>
          <p:cNvPr id="33" name="TextBox 32">
            <a:extLst>
              <a:ext uri="{FF2B5EF4-FFF2-40B4-BE49-F238E27FC236}">
                <a16:creationId xmlns:a16="http://schemas.microsoft.com/office/drawing/2014/main" id="{1A0937CB-B86F-0890-7AB5-3087B5EBA6DE}"/>
              </a:ext>
            </a:extLst>
          </p:cNvPr>
          <p:cNvSpPr txBox="1"/>
          <p:nvPr/>
        </p:nvSpPr>
        <p:spPr>
          <a:xfrm>
            <a:off x="6069814" y="2485066"/>
            <a:ext cx="1701941" cy="369332"/>
          </a:xfrm>
          <a:prstGeom prst="rect">
            <a:avLst/>
          </a:prstGeom>
          <a:noFill/>
        </p:spPr>
        <p:txBody>
          <a:bodyPr wrap="none" rtlCol="0">
            <a:spAutoFit/>
          </a:bodyPr>
          <a:lstStyle/>
          <a:p>
            <a:r>
              <a:rPr lang="lt-LT" b="1">
                <a:solidFill>
                  <a:schemeClr val="accent6">
                    <a:lumMod val="75000"/>
                  </a:schemeClr>
                </a:solidFill>
              </a:rPr>
              <a:t>2 ALTERNATYVA</a:t>
            </a:r>
            <a:endParaRPr lang="en-US" b="1">
              <a:solidFill>
                <a:schemeClr val="accent6">
                  <a:lumMod val="75000"/>
                </a:schemeClr>
              </a:solidFill>
            </a:endParaRPr>
          </a:p>
        </p:txBody>
      </p:sp>
      <p:pic>
        <p:nvPicPr>
          <p:cNvPr id="4" name="Picture 3">
            <a:extLst>
              <a:ext uri="{FF2B5EF4-FFF2-40B4-BE49-F238E27FC236}">
                <a16:creationId xmlns:a16="http://schemas.microsoft.com/office/drawing/2014/main" id="{595FB82B-3C8B-526E-9EA1-B7EA4FBB4EF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831537"/>
            <a:ext cx="6115685" cy="4073525"/>
          </a:xfrm>
          <a:prstGeom prst="rect">
            <a:avLst/>
          </a:prstGeom>
          <a:noFill/>
          <a:ln>
            <a:noFill/>
          </a:ln>
        </p:spPr>
      </p:pic>
      <p:pic>
        <p:nvPicPr>
          <p:cNvPr id="9" name="Picture 8">
            <a:extLst>
              <a:ext uri="{FF2B5EF4-FFF2-40B4-BE49-F238E27FC236}">
                <a16:creationId xmlns:a16="http://schemas.microsoft.com/office/drawing/2014/main" id="{94F0F1B4-5C94-3F80-C026-9DB2383CDD4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76466" y="2835348"/>
            <a:ext cx="6115685" cy="4073525"/>
          </a:xfrm>
          <a:prstGeom prst="rect">
            <a:avLst/>
          </a:prstGeom>
          <a:noFill/>
          <a:ln>
            <a:noFill/>
          </a:ln>
        </p:spPr>
      </p:pic>
      <p:grpSp>
        <p:nvGrpSpPr>
          <p:cNvPr id="2" name="Group 1">
            <a:extLst>
              <a:ext uri="{FF2B5EF4-FFF2-40B4-BE49-F238E27FC236}">
                <a16:creationId xmlns:a16="http://schemas.microsoft.com/office/drawing/2014/main" id="{627DAE38-3503-A9A3-3738-B6CDAE058E0B}"/>
              </a:ext>
            </a:extLst>
          </p:cNvPr>
          <p:cNvGrpSpPr/>
          <p:nvPr/>
        </p:nvGrpSpPr>
        <p:grpSpPr>
          <a:xfrm>
            <a:off x="11320627" y="146456"/>
            <a:ext cx="897559" cy="2643814"/>
            <a:chOff x="155903" y="156604"/>
            <a:chExt cx="897559" cy="2643814"/>
          </a:xfrm>
        </p:grpSpPr>
        <p:grpSp>
          <p:nvGrpSpPr>
            <p:cNvPr id="3" name="Group 2">
              <a:extLst>
                <a:ext uri="{FF2B5EF4-FFF2-40B4-BE49-F238E27FC236}">
                  <a16:creationId xmlns:a16="http://schemas.microsoft.com/office/drawing/2014/main" id="{B1F9446A-4F34-45BC-CF12-103543DA2AB5}"/>
                </a:ext>
              </a:extLst>
            </p:cNvPr>
            <p:cNvGrpSpPr/>
            <p:nvPr/>
          </p:nvGrpSpPr>
          <p:grpSpPr>
            <a:xfrm>
              <a:off x="213181" y="156604"/>
              <a:ext cx="582758" cy="2629221"/>
              <a:chOff x="7709619" y="918878"/>
              <a:chExt cx="921974" cy="4159657"/>
            </a:xfrm>
          </p:grpSpPr>
          <p:cxnSp>
            <p:nvCxnSpPr>
              <p:cNvPr id="27" name="Straight Connector 26">
                <a:extLst>
                  <a:ext uri="{FF2B5EF4-FFF2-40B4-BE49-F238E27FC236}">
                    <a16:creationId xmlns:a16="http://schemas.microsoft.com/office/drawing/2014/main" id="{371F2326-4B34-EE21-2928-246FCCDDA997}"/>
                  </a:ext>
                </a:extLst>
              </p:cNvPr>
              <p:cNvCxnSpPr>
                <a:cxnSpLocks/>
              </p:cNvCxnSpPr>
              <p:nvPr/>
            </p:nvCxnSpPr>
            <p:spPr>
              <a:xfrm>
                <a:off x="7821737" y="918878"/>
                <a:ext cx="0" cy="4153349"/>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96DA937-A268-A260-D05A-FB29D41F1446}"/>
                  </a:ext>
                </a:extLst>
              </p:cNvPr>
              <p:cNvCxnSpPr>
                <a:cxnSpLocks/>
              </p:cNvCxnSpPr>
              <p:nvPr/>
            </p:nvCxnSpPr>
            <p:spPr>
              <a:xfrm>
                <a:off x="7841618" y="4547370"/>
                <a:ext cx="789975" cy="53116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9889BF0F-8F26-0696-332F-6CED30E8ED39}"/>
                  </a:ext>
                </a:extLst>
              </p:cNvPr>
              <p:cNvSpPr/>
              <p:nvPr/>
            </p:nvSpPr>
            <p:spPr>
              <a:xfrm>
                <a:off x="7746800" y="1401197"/>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353FAD1B-199F-4589-F550-AD2C0EB83254}"/>
                  </a:ext>
                </a:extLst>
              </p:cNvPr>
              <p:cNvSpPr/>
              <p:nvPr/>
            </p:nvSpPr>
            <p:spPr>
              <a:xfrm>
                <a:off x="7746800" y="1772431"/>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E85C8BBA-E9F9-388D-EA6D-D2E614F372A4}"/>
                  </a:ext>
                </a:extLst>
              </p:cNvPr>
              <p:cNvSpPr/>
              <p:nvPr/>
            </p:nvSpPr>
            <p:spPr>
              <a:xfrm>
                <a:off x="7746800" y="2519544"/>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3D0B1918-BE3E-7558-C5A5-1B27323AAF5C}"/>
                  </a:ext>
                </a:extLst>
              </p:cNvPr>
              <p:cNvSpPr/>
              <p:nvPr/>
            </p:nvSpPr>
            <p:spPr>
              <a:xfrm>
                <a:off x="7746800" y="2916557"/>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A3C5408C-C9AA-FE2D-118C-BAB45E959E10}"/>
                  </a:ext>
                </a:extLst>
              </p:cNvPr>
              <p:cNvSpPr/>
              <p:nvPr/>
            </p:nvSpPr>
            <p:spPr>
              <a:xfrm>
                <a:off x="7746800" y="3292280"/>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83177CBD-21DB-C358-B2CA-7D200BF45977}"/>
                  </a:ext>
                </a:extLst>
              </p:cNvPr>
              <p:cNvSpPr/>
              <p:nvPr/>
            </p:nvSpPr>
            <p:spPr>
              <a:xfrm>
                <a:off x="7746800" y="3666805"/>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D5A500EE-36C2-FB43-A6ED-34628157466F}"/>
                  </a:ext>
                </a:extLst>
              </p:cNvPr>
              <p:cNvSpPr/>
              <p:nvPr/>
            </p:nvSpPr>
            <p:spPr>
              <a:xfrm>
                <a:off x="7746800" y="4058397"/>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2D5308AB-6B31-008C-4228-BB705FE392EF}"/>
                  </a:ext>
                </a:extLst>
              </p:cNvPr>
              <p:cNvSpPr/>
              <p:nvPr/>
            </p:nvSpPr>
            <p:spPr>
              <a:xfrm>
                <a:off x="7709910" y="2118252"/>
                <a:ext cx="223666" cy="223666"/>
              </a:xfrm>
              <a:prstGeom prst="ellipse">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D7D6E6BD-61B4-B50A-C6DF-E2B983B2B31F}"/>
                  </a:ext>
                </a:extLst>
              </p:cNvPr>
              <p:cNvSpPr/>
              <p:nvPr/>
            </p:nvSpPr>
            <p:spPr>
              <a:xfrm>
                <a:off x="7709619" y="4442254"/>
                <a:ext cx="223666" cy="223666"/>
              </a:xfrm>
              <a:prstGeom prst="ellipse">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0161FD4C-47FE-ADC4-07A5-8BA898D116F1}"/>
                  </a:ext>
                </a:extLst>
              </p:cNvPr>
              <p:cNvSpPr/>
              <p:nvPr/>
            </p:nvSpPr>
            <p:spPr>
              <a:xfrm>
                <a:off x="8250434" y="4782845"/>
                <a:ext cx="223666" cy="223666"/>
              </a:xfrm>
              <a:prstGeom prst="ellipse">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a:extLst>
                <a:ext uri="{FF2B5EF4-FFF2-40B4-BE49-F238E27FC236}">
                  <a16:creationId xmlns:a16="http://schemas.microsoft.com/office/drawing/2014/main" id="{DDBC017D-BB38-6DB1-72B4-78710756DE19}"/>
                </a:ext>
              </a:extLst>
            </p:cNvPr>
            <p:cNvSpPr/>
            <p:nvPr/>
          </p:nvSpPr>
          <p:spPr>
            <a:xfrm>
              <a:off x="155903" y="592382"/>
              <a:ext cx="250942" cy="250942"/>
            </a:xfrm>
            <a:prstGeom prst="ellipse">
              <a:avLst/>
            </a:prstGeom>
            <a:solidFill>
              <a:srgbClr val="0E4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411035F-BEF2-65EA-30C7-DCD46AE68332}"/>
                </a:ext>
              </a:extLst>
            </p:cNvPr>
            <p:cNvSpPr txBox="1"/>
            <p:nvPr/>
          </p:nvSpPr>
          <p:spPr>
            <a:xfrm>
              <a:off x="637964" y="2538808"/>
              <a:ext cx="415498" cy="261610"/>
            </a:xfrm>
            <a:prstGeom prst="rect">
              <a:avLst/>
            </a:prstGeom>
            <a:noFill/>
          </p:spPr>
          <p:txBody>
            <a:bodyPr wrap="none" rtlCol="0">
              <a:spAutoFit/>
            </a:bodyPr>
            <a:lstStyle/>
            <a:p>
              <a:r>
                <a:rPr lang="lt-LT" sz="1100">
                  <a:solidFill>
                    <a:schemeClr val="bg1">
                      <a:lumMod val="65000"/>
                    </a:schemeClr>
                  </a:solidFill>
                </a:rPr>
                <a:t>VLN</a:t>
              </a:r>
              <a:endParaRPr lang="en-US" sz="1100">
                <a:solidFill>
                  <a:schemeClr val="bg1">
                    <a:lumMod val="65000"/>
                  </a:schemeClr>
                </a:solidFill>
              </a:endParaRPr>
            </a:p>
          </p:txBody>
        </p:sp>
        <p:sp>
          <p:nvSpPr>
            <p:cNvPr id="25" name="TextBox 24">
              <a:extLst>
                <a:ext uri="{FF2B5EF4-FFF2-40B4-BE49-F238E27FC236}">
                  <a16:creationId xmlns:a16="http://schemas.microsoft.com/office/drawing/2014/main" id="{C4D00E8B-E527-FE73-8411-11290494D8E5}"/>
                </a:ext>
              </a:extLst>
            </p:cNvPr>
            <p:cNvSpPr txBox="1"/>
            <p:nvPr/>
          </p:nvSpPr>
          <p:spPr>
            <a:xfrm>
              <a:off x="304347" y="2310240"/>
              <a:ext cx="413896" cy="261610"/>
            </a:xfrm>
            <a:prstGeom prst="rect">
              <a:avLst/>
            </a:prstGeom>
            <a:noFill/>
          </p:spPr>
          <p:txBody>
            <a:bodyPr wrap="none" rtlCol="0">
              <a:spAutoFit/>
            </a:bodyPr>
            <a:lstStyle/>
            <a:p>
              <a:r>
                <a:rPr lang="lt-LT" sz="1100">
                  <a:solidFill>
                    <a:schemeClr val="bg1">
                      <a:lumMod val="65000"/>
                    </a:schemeClr>
                  </a:solidFill>
                </a:rPr>
                <a:t>KNS</a:t>
              </a:r>
              <a:endParaRPr lang="en-US" sz="1100">
                <a:solidFill>
                  <a:schemeClr val="bg1">
                    <a:lumMod val="65000"/>
                  </a:schemeClr>
                </a:solidFill>
              </a:endParaRPr>
            </a:p>
          </p:txBody>
        </p:sp>
        <p:sp>
          <p:nvSpPr>
            <p:cNvPr id="26" name="TextBox 25">
              <a:extLst>
                <a:ext uri="{FF2B5EF4-FFF2-40B4-BE49-F238E27FC236}">
                  <a16:creationId xmlns:a16="http://schemas.microsoft.com/office/drawing/2014/main" id="{BECDCDC6-ECF1-ADCB-F1CF-CF11EA1254BA}"/>
                </a:ext>
              </a:extLst>
            </p:cNvPr>
            <p:cNvSpPr txBox="1"/>
            <p:nvPr/>
          </p:nvSpPr>
          <p:spPr>
            <a:xfrm>
              <a:off x="304347" y="853781"/>
              <a:ext cx="494046" cy="261610"/>
            </a:xfrm>
            <a:prstGeom prst="rect">
              <a:avLst/>
            </a:prstGeom>
            <a:noFill/>
          </p:spPr>
          <p:txBody>
            <a:bodyPr wrap="none" rtlCol="0">
              <a:spAutoFit/>
            </a:bodyPr>
            <a:lstStyle/>
            <a:p>
              <a:r>
                <a:rPr lang="lt-LT" sz="1100">
                  <a:solidFill>
                    <a:schemeClr val="bg1">
                      <a:lumMod val="65000"/>
                    </a:schemeClr>
                  </a:solidFill>
                </a:rPr>
                <a:t>PNVZ</a:t>
              </a:r>
              <a:endParaRPr lang="en-US" sz="1100">
                <a:solidFill>
                  <a:schemeClr val="bg1">
                    <a:lumMod val="65000"/>
                  </a:schemeClr>
                </a:solidFill>
              </a:endParaRPr>
            </a:p>
          </p:txBody>
        </p:sp>
      </p:grpSp>
    </p:spTree>
    <p:extLst>
      <p:ext uri="{BB962C8B-B14F-4D97-AF65-F5344CB8AC3E}">
        <p14:creationId xmlns:p14="http://schemas.microsoft.com/office/powerpoint/2010/main" val="13366015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4E3ED7D-100B-F1AB-CE7A-41D3DE61F324}"/>
              </a:ext>
            </a:extLst>
          </p:cNvPr>
          <p:cNvPicPr>
            <a:picLocks noChangeAspect="1"/>
          </p:cNvPicPr>
          <p:nvPr/>
        </p:nvPicPr>
        <p:blipFill rotWithShape="1">
          <a:blip r:embed="rId3">
            <a:extLst>
              <a:ext uri="{28A0092B-C50C-407E-A947-70E740481C1C}">
                <a14:useLocalDpi xmlns:a14="http://schemas.microsoft.com/office/drawing/2010/main" val="0"/>
              </a:ext>
            </a:extLst>
          </a:blip>
          <a:srcRect r="22867"/>
          <a:stretch/>
        </p:blipFill>
        <p:spPr>
          <a:xfrm>
            <a:off x="18380" y="904552"/>
            <a:ext cx="7790809" cy="5953448"/>
          </a:xfrm>
          <a:prstGeom prst="rect">
            <a:avLst/>
          </a:prstGeom>
        </p:spPr>
      </p:pic>
      <p:pic>
        <p:nvPicPr>
          <p:cNvPr id="24" name="Picture 23" descr="Shape&#10;&#10;Description automatically generated with low confidence">
            <a:extLst>
              <a:ext uri="{FF2B5EF4-FFF2-40B4-BE49-F238E27FC236}">
                <a16:creationId xmlns:a16="http://schemas.microsoft.com/office/drawing/2014/main" id="{BA51F126-4084-F681-46FD-A68113E6B5D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0265" y="253456"/>
            <a:ext cx="996636" cy="738986"/>
          </a:xfrm>
          <a:prstGeom prst="rect">
            <a:avLst/>
          </a:prstGeom>
          <a:noFill/>
          <a:ln>
            <a:noFill/>
          </a:ln>
        </p:spPr>
      </p:pic>
      <p:sp>
        <p:nvSpPr>
          <p:cNvPr id="7" name="Rectangle 6">
            <a:extLst>
              <a:ext uri="{FF2B5EF4-FFF2-40B4-BE49-F238E27FC236}">
                <a16:creationId xmlns:a16="http://schemas.microsoft.com/office/drawing/2014/main" id="{94ED60AB-8AF4-4BF1-3579-0A4D69F6B97E}"/>
              </a:ext>
            </a:extLst>
          </p:cNvPr>
          <p:cNvSpPr/>
          <p:nvPr/>
        </p:nvSpPr>
        <p:spPr>
          <a:xfrm>
            <a:off x="696391" y="384422"/>
            <a:ext cx="8232369" cy="477054"/>
          </a:xfrm>
          <a:prstGeom prst="rect">
            <a:avLst/>
          </a:prstGeom>
        </p:spPr>
        <p:txBody>
          <a:bodyPr wrap="square" lIns="91440" tIns="45720" rIns="91440" bIns="45720" anchor="t">
            <a:spAutoFit/>
          </a:bodyPr>
          <a:lstStyle/>
          <a:p>
            <a:pPr>
              <a:lnSpc>
                <a:spcPts val="3000"/>
              </a:lnSpc>
            </a:pPr>
            <a:r>
              <a:rPr lang="lt-LT" sz="2800">
                <a:solidFill>
                  <a:schemeClr val="bg1">
                    <a:lumMod val="75000"/>
                  </a:schemeClr>
                </a:solidFill>
                <a:latin typeface="Segoe UI"/>
                <a:cs typeface="Segoe UI"/>
              </a:rPr>
              <a:t>JONIŠKĖLIO MIŠRI KELEIVINĖ IR PREKINĖ STOTIS</a:t>
            </a:r>
          </a:p>
        </p:txBody>
      </p:sp>
      <p:pic>
        <p:nvPicPr>
          <p:cNvPr id="10" name="Picture 9" descr="Logo, company name&#10;&#10;Description automatically generated">
            <a:extLst>
              <a:ext uri="{FF2B5EF4-FFF2-40B4-BE49-F238E27FC236}">
                <a16:creationId xmlns:a16="http://schemas.microsoft.com/office/drawing/2014/main" id="{41CB3688-B5F6-29E2-571B-0A8FD52231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030" t="35690" r="14868" b="37958"/>
          <a:stretch/>
        </p:blipFill>
        <p:spPr bwMode="auto">
          <a:xfrm>
            <a:off x="8524163" y="384421"/>
            <a:ext cx="1686102" cy="482089"/>
          </a:xfrm>
          <a:prstGeom prst="rect">
            <a:avLst/>
          </a:prstGeom>
          <a:noFill/>
          <a:ln>
            <a:noFill/>
          </a:ln>
          <a:extLst>
            <a:ext uri="{53640926-AAD7-44D8-BBD7-CCE9431645EC}">
              <a14:shadowObscured xmlns:a14="http://schemas.microsoft.com/office/drawing/2010/main"/>
            </a:ext>
          </a:extLst>
        </p:spPr>
      </p:pic>
      <p:grpSp>
        <p:nvGrpSpPr>
          <p:cNvPr id="21" name="Group 20">
            <a:extLst>
              <a:ext uri="{FF2B5EF4-FFF2-40B4-BE49-F238E27FC236}">
                <a16:creationId xmlns:a16="http://schemas.microsoft.com/office/drawing/2014/main" id="{3AB6FD8E-4564-8702-32CC-E6C6C8BA1CD8}"/>
              </a:ext>
            </a:extLst>
          </p:cNvPr>
          <p:cNvGrpSpPr/>
          <p:nvPr/>
        </p:nvGrpSpPr>
        <p:grpSpPr>
          <a:xfrm>
            <a:off x="11320627" y="146456"/>
            <a:ext cx="897559" cy="2643814"/>
            <a:chOff x="155903" y="156604"/>
            <a:chExt cx="897559" cy="2643814"/>
          </a:xfrm>
        </p:grpSpPr>
        <p:grpSp>
          <p:nvGrpSpPr>
            <p:cNvPr id="23" name="Group 22">
              <a:extLst>
                <a:ext uri="{FF2B5EF4-FFF2-40B4-BE49-F238E27FC236}">
                  <a16:creationId xmlns:a16="http://schemas.microsoft.com/office/drawing/2014/main" id="{C15789CC-EC49-0C26-D6FA-139CEB7571E6}"/>
                </a:ext>
              </a:extLst>
            </p:cNvPr>
            <p:cNvGrpSpPr/>
            <p:nvPr/>
          </p:nvGrpSpPr>
          <p:grpSpPr>
            <a:xfrm>
              <a:off x="213181" y="156604"/>
              <a:ext cx="582758" cy="2629221"/>
              <a:chOff x="7709619" y="918878"/>
              <a:chExt cx="921974" cy="4159657"/>
            </a:xfrm>
          </p:grpSpPr>
          <p:cxnSp>
            <p:nvCxnSpPr>
              <p:cNvPr id="35" name="Straight Connector 34">
                <a:extLst>
                  <a:ext uri="{FF2B5EF4-FFF2-40B4-BE49-F238E27FC236}">
                    <a16:creationId xmlns:a16="http://schemas.microsoft.com/office/drawing/2014/main" id="{58875718-934B-ABDB-B72C-0DF978A1D078}"/>
                  </a:ext>
                </a:extLst>
              </p:cNvPr>
              <p:cNvCxnSpPr>
                <a:cxnSpLocks/>
              </p:cNvCxnSpPr>
              <p:nvPr/>
            </p:nvCxnSpPr>
            <p:spPr>
              <a:xfrm>
                <a:off x="7821737" y="918878"/>
                <a:ext cx="0" cy="4153349"/>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2379855-AE81-A9D9-0462-5E163C8EA961}"/>
                  </a:ext>
                </a:extLst>
              </p:cNvPr>
              <p:cNvCxnSpPr>
                <a:cxnSpLocks/>
              </p:cNvCxnSpPr>
              <p:nvPr/>
            </p:nvCxnSpPr>
            <p:spPr>
              <a:xfrm>
                <a:off x="7841618" y="4547370"/>
                <a:ext cx="789975" cy="53116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C70EDD96-8D9C-FED6-A71A-346FD1B511BB}"/>
                  </a:ext>
                </a:extLst>
              </p:cNvPr>
              <p:cNvSpPr/>
              <p:nvPr/>
            </p:nvSpPr>
            <p:spPr>
              <a:xfrm>
                <a:off x="7746800" y="1401197"/>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D7539B3A-43C7-F8C5-A7A8-C20BE8A1F2C2}"/>
                  </a:ext>
                </a:extLst>
              </p:cNvPr>
              <p:cNvSpPr/>
              <p:nvPr/>
            </p:nvSpPr>
            <p:spPr>
              <a:xfrm>
                <a:off x="7746800" y="1772431"/>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B233E25C-0AD0-3C4E-32D9-6F44D0D8AE0D}"/>
                  </a:ext>
                </a:extLst>
              </p:cNvPr>
              <p:cNvSpPr/>
              <p:nvPr/>
            </p:nvSpPr>
            <p:spPr>
              <a:xfrm>
                <a:off x="7746800" y="2519544"/>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4BB2D892-46DA-E0C0-6DC0-855ED264735E}"/>
                  </a:ext>
                </a:extLst>
              </p:cNvPr>
              <p:cNvSpPr/>
              <p:nvPr/>
            </p:nvSpPr>
            <p:spPr>
              <a:xfrm>
                <a:off x="7746800" y="2916557"/>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F232089E-02AB-6757-3FAE-C2FE90A61A79}"/>
                  </a:ext>
                </a:extLst>
              </p:cNvPr>
              <p:cNvSpPr/>
              <p:nvPr/>
            </p:nvSpPr>
            <p:spPr>
              <a:xfrm>
                <a:off x="7746800" y="3292280"/>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C65DBCA2-86E3-8534-E594-57514FDC0292}"/>
                  </a:ext>
                </a:extLst>
              </p:cNvPr>
              <p:cNvSpPr/>
              <p:nvPr/>
            </p:nvSpPr>
            <p:spPr>
              <a:xfrm>
                <a:off x="7746800" y="3666805"/>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5B1C2571-D7A5-C440-CA0B-7D68E7E9F73B}"/>
                  </a:ext>
                </a:extLst>
              </p:cNvPr>
              <p:cNvSpPr/>
              <p:nvPr/>
            </p:nvSpPr>
            <p:spPr>
              <a:xfrm>
                <a:off x="7746800" y="4058397"/>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F417AAA2-E4C2-EFA3-3B58-B0F0E1060C07}"/>
                  </a:ext>
                </a:extLst>
              </p:cNvPr>
              <p:cNvSpPr/>
              <p:nvPr/>
            </p:nvSpPr>
            <p:spPr>
              <a:xfrm>
                <a:off x="7709910" y="2118252"/>
                <a:ext cx="223666" cy="223666"/>
              </a:xfrm>
              <a:prstGeom prst="ellipse">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1AAA7780-362F-A4C9-3482-7312897693B9}"/>
                  </a:ext>
                </a:extLst>
              </p:cNvPr>
              <p:cNvSpPr/>
              <p:nvPr/>
            </p:nvSpPr>
            <p:spPr>
              <a:xfrm>
                <a:off x="7709619" y="4442254"/>
                <a:ext cx="223666" cy="223666"/>
              </a:xfrm>
              <a:prstGeom prst="ellipse">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E058AF36-B017-19B3-3C1F-8C5E578F8E7D}"/>
                  </a:ext>
                </a:extLst>
              </p:cNvPr>
              <p:cNvSpPr/>
              <p:nvPr/>
            </p:nvSpPr>
            <p:spPr>
              <a:xfrm>
                <a:off x="8250434" y="4782845"/>
                <a:ext cx="223666" cy="223666"/>
              </a:xfrm>
              <a:prstGeom prst="ellipse">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Oval 24">
              <a:extLst>
                <a:ext uri="{FF2B5EF4-FFF2-40B4-BE49-F238E27FC236}">
                  <a16:creationId xmlns:a16="http://schemas.microsoft.com/office/drawing/2014/main" id="{5BDD3C72-1422-E52B-C6DE-5E2015F16C14}"/>
                </a:ext>
              </a:extLst>
            </p:cNvPr>
            <p:cNvSpPr/>
            <p:nvPr/>
          </p:nvSpPr>
          <p:spPr>
            <a:xfrm>
              <a:off x="155903" y="592382"/>
              <a:ext cx="250942" cy="250942"/>
            </a:xfrm>
            <a:prstGeom prst="ellipse">
              <a:avLst/>
            </a:prstGeom>
            <a:solidFill>
              <a:srgbClr val="0E4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87CD3D84-04D7-D1DB-8635-DF4F60E55DB1}"/>
                </a:ext>
              </a:extLst>
            </p:cNvPr>
            <p:cNvSpPr txBox="1"/>
            <p:nvPr/>
          </p:nvSpPr>
          <p:spPr>
            <a:xfrm>
              <a:off x="637964" y="2538808"/>
              <a:ext cx="415498" cy="261610"/>
            </a:xfrm>
            <a:prstGeom prst="rect">
              <a:avLst/>
            </a:prstGeom>
            <a:noFill/>
          </p:spPr>
          <p:txBody>
            <a:bodyPr wrap="none" rtlCol="0">
              <a:spAutoFit/>
            </a:bodyPr>
            <a:lstStyle/>
            <a:p>
              <a:r>
                <a:rPr lang="lt-LT" sz="1100">
                  <a:solidFill>
                    <a:schemeClr val="bg1">
                      <a:lumMod val="65000"/>
                    </a:schemeClr>
                  </a:solidFill>
                </a:rPr>
                <a:t>VLN</a:t>
              </a:r>
              <a:endParaRPr lang="en-US" sz="1100">
                <a:solidFill>
                  <a:schemeClr val="bg1">
                    <a:lumMod val="65000"/>
                  </a:schemeClr>
                </a:solidFill>
              </a:endParaRPr>
            </a:p>
          </p:txBody>
        </p:sp>
        <p:sp>
          <p:nvSpPr>
            <p:cNvPr id="27" name="TextBox 26">
              <a:extLst>
                <a:ext uri="{FF2B5EF4-FFF2-40B4-BE49-F238E27FC236}">
                  <a16:creationId xmlns:a16="http://schemas.microsoft.com/office/drawing/2014/main" id="{CA7D7F34-B75F-C5CE-7999-11E84F034D23}"/>
                </a:ext>
              </a:extLst>
            </p:cNvPr>
            <p:cNvSpPr txBox="1"/>
            <p:nvPr/>
          </p:nvSpPr>
          <p:spPr>
            <a:xfrm>
              <a:off x="304347" y="2310240"/>
              <a:ext cx="413896" cy="261610"/>
            </a:xfrm>
            <a:prstGeom prst="rect">
              <a:avLst/>
            </a:prstGeom>
            <a:noFill/>
          </p:spPr>
          <p:txBody>
            <a:bodyPr wrap="none" rtlCol="0">
              <a:spAutoFit/>
            </a:bodyPr>
            <a:lstStyle/>
            <a:p>
              <a:r>
                <a:rPr lang="lt-LT" sz="1100">
                  <a:solidFill>
                    <a:schemeClr val="bg1">
                      <a:lumMod val="65000"/>
                    </a:schemeClr>
                  </a:solidFill>
                </a:rPr>
                <a:t>KNS</a:t>
              </a:r>
              <a:endParaRPr lang="en-US" sz="1100">
                <a:solidFill>
                  <a:schemeClr val="bg1">
                    <a:lumMod val="65000"/>
                  </a:schemeClr>
                </a:solidFill>
              </a:endParaRPr>
            </a:p>
          </p:txBody>
        </p:sp>
        <p:sp>
          <p:nvSpPr>
            <p:cNvPr id="34" name="TextBox 33">
              <a:extLst>
                <a:ext uri="{FF2B5EF4-FFF2-40B4-BE49-F238E27FC236}">
                  <a16:creationId xmlns:a16="http://schemas.microsoft.com/office/drawing/2014/main" id="{5D9CC869-FC31-3A89-4C74-1A95990A1E2B}"/>
                </a:ext>
              </a:extLst>
            </p:cNvPr>
            <p:cNvSpPr txBox="1"/>
            <p:nvPr/>
          </p:nvSpPr>
          <p:spPr>
            <a:xfrm>
              <a:off x="304347" y="853781"/>
              <a:ext cx="494046" cy="261610"/>
            </a:xfrm>
            <a:prstGeom prst="rect">
              <a:avLst/>
            </a:prstGeom>
            <a:noFill/>
          </p:spPr>
          <p:txBody>
            <a:bodyPr wrap="none" rtlCol="0">
              <a:spAutoFit/>
            </a:bodyPr>
            <a:lstStyle/>
            <a:p>
              <a:r>
                <a:rPr lang="lt-LT" sz="1100">
                  <a:solidFill>
                    <a:schemeClr val="bg1">
                      <a:lumMod val="65000"/>
                    </a:schemeClr>
                  </a:solidFill>
                </a:rPr>
                <a:t>PNVZ</a:t>
              </a:r>
              <a:endParaRPr lang="en-US" sz="1100">
                <a:solidFill>
                  <a:schemeClr val="bg1">
                    <a:lumMod val="65000"/>
                  </a:schemeClr>
                </a:solidFill>
              </a:endParaRPr>
            </a:p>
          </p:txBody>
        </p:sp>
      </p:grpSp>
      <p:graphicFrame>
        <p:nvGraphicFramePr>
          <p:cNvPr id="3" name="Content Placeholder 7">
            <a:extLst>
              <a:ext uri="{FF2B5EF4-FFF2-40B4-BE49-F238E27FC236}">
                <a16:creationId xmlns:a16="http://schemas.microsoft.com/office/drawing/2014/main" id="{19941BFD-5B91-104C-4762-946E28708A7A}"/>
              </a:ext>
            </a:extLst>
          </p:cNvPr>
          <p:cNvGraphicFramePr>
            <a:graphicFrameLocks/>
          </p:cNvGraphicFramePr>
          <p:nvPr>
            <p:extLst>
              <p:ext uri="{D42A27DB-BD31-4B8C-83A1-F6EECF244321}">
                <p14:modId xmlns:p14="http://schemas.microsoft.com/office/powerpoint/2010/main" val="4189663749"/>
              </p:ext>
            </p:extLst>
          </p:nvPr>
        </p:nvGraphicFramePr>
        <p:xfrm>
          <a:off x="7961997" y="3796589"/>
          <a:ext cx="4187273" cy="1003089"/>
        </p:xfrm>
        <a:graphic>
          <a:graphicData uri="http://schemas.openxmlformats.org/drawingml/2006/table">
            <a:tbl>
              <a:tblPr firstRow="1" firstCol="1" bandRow="1">
                <a:tableStyleId>{5A111915-BE36-4E01-A7E5-04B1672EAD32}</a:tableStyleId>
              </a:tblPr>
              <a:tblGrid>
                <a:gridCol w="4187273">
                  <a:extLst>
                    <a:ext uri="{9D8B030D-6E8A-4147-A177-3AD203B41FA5}">
                      <a16:colId xmlns:a16="http://schemas.microsoft.com/office/drawing/2014/main" val="1465318087"/>
                    </a:ext>
                  </a:extLst>
                </a:gridCol>
              </a:tblGrid>
              <a:tr h="109279">
                <a:tc>
                  <a:txBody>
                    <a:bodyPr/>
                    <a:lstStyle/>
                    <a:p>
                      <a:pPr algn="ctr"/>
                      <a:r>
                        <a:rPr lang="lt-LT" sz="1000">
                          <a:effectLst/>
                        </a:rPr>
                        <a:t>Alternatyvų vertinimas</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66434873"/>
                  </a:ext>
                </a:extLst>
              </a:tr>
              <a:tr h="850689">
                <a:tc>
                  <a:txBody>
                    <a:bodyPr/>
                    <a:lstStyle/>
                    <a:p>
                      <a:pPr marL="171450" indent="-171450">
                        <a:buFont typeface="Wingdings" panose="05000000000000000000" pitchFamily="2" charset="2"/>
                        <a:buChar char="§"/>
                      </a:pPr>
                      <a:r>
                        <a:rPr lang="lt-LT" sz="1000" dirty="0">
                          <a:effectLst/>
                        </a:rPr>
                        <a:t>I ir II alternatyvos turi teigiamą poveikį aplinkos orui, klimato veiksniams, žmonių sveikatai, materialiniams antropogeniniams ištekliams žmonių saugumui, žmonių gerovei</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lt-LT" sz="1000" dirty="0"/>
                        <a:t>II alternatyva palankesnė dėl stoties veiklos efektyvumo, geležinkelio eismo organizavimo ir valdymo</a:t>
                      </a:r>
                      <a:endParaRPr lang="en-US" sz="1000" dirty="0"/>
                    </a:p>
                  </a:txBody>
                  <a:tcPr marL="68580" marR="68580" marT="0" marB="0"/>
                </a:tc>
                <a:extLst>
                  <a:ext uri="{0D108BD9-81ED-4DB2-BD59-A6C34878D82A}">
                    <a16:rowId xmlns:a16="http://schemas.microsoft.com/office/drawing/2014/main" val="22439310"/>
                  </a:ext>
                </a:extLst>
              </a:tr>
            </a:tbl>
          </a:graphicData>
        </a:graphic>
      </p:graphicFrame>
      <p:sp>
        <p:nvSpPr>
          <p:cNvPr id="9" name="TextBox 8">
            <a:extLst>
              <a:ext uri="{FF2B5EF4-FFF2-40B4-BE49-F238E27FC236}">
                <a16:creationId xmlns:a16="http://schemas.microsoft.com/office/drawing/2014/main" id="{49D54593-6590-AB1E-5392-6BDD2D68DA91}"/>
              </a:ext>
            </a:extLst>
          </p:cNvPr>
          <p:cNvSpPr txBox="1"/>
          <p:nvPr/>
        </p:nvSpPr>
        <p:spPr>
          <a:xfrm>
            <a:off x="100822" y="992442"/>
            <a:ext cx="1856165" cy="2462213"/>
          </a:xfrm>
          <a:prstGeom prst="rect">
            <a:avLst/>
          </a:prstGeom>
          <a:solidFill>
            <a:schemeClr val="bg1">
              <a:alpha val="70000"/>
            </a:schemeClr>
          </a:solidFill>
        </p:spPr>
        <p:txBody>
          <a:bodyPr wrap="square" lIns="91440" tIns="45720" rIns="91440" bIns="45720" rtlCol="0" anchor="t">
            <a:spAutoFit/>
          </a:bodyPr>
          <a:lstStyle/>
          <a:p>
            <a:pPr marL="92075" indent="-92075">
              <a:buFont typeface="Arial" panose="020B0604020202020204" pitchFamily="34" charset="0"/>
              <a:buChar char="•"/>
            </a:pPr>
            <a:r>
              <a:rPr lang="lt-LT" sz="1100" dirty="0"/>
              <a:t>III tipas </a:t>
            </a:r>
          </a:p>
          <a:p>
            <a:pPr marL="92075" indent="-92075">
              <a:buFont typeface="Arial" panose="020B0604020202020204" pitchFamily="34" charset="0"/>
              <a:buChar char="•"/>
            </a:pPr>
            <a:r>
              <a:rPr lang="lt-LT" sz="1100" dirty="0"/>
              <a:t>Prekinė apie 800 m į šiaurę ir pietus nuo keleivinės stoties zonos</a:t>
            </a:r>
            <a:endParaRPr lang="lt-LT" sz="1100" dirty="0">
              <a:cs typeface="Calibri"/>
            </a:endParaRPr>
          </a:p>
          <a:p>
            <a:pPr marL="92075" indent="-92075">
              <a:buFont typeface="Arial" panose="020B0604020202020204" pitchFamily="34" charset="0"/>
              <a:buChar char="•"/>
            </a:pPr>
            <a:r>
              <a:rPr lang="lt-LT" sz="1100" dirty="0"/>
              <a:t>2 peronai</a:t>
            </a:r>
          </a:p>
          <a:p>
            <a:pPr marL="92075" indent="-92075">
              <a:buFont typeface="Arial" panose="020B0604020202020204" pitchFamily="34" charset="0"/>
              <a:buChar char="•"/>
            </a:pPr>
            <a:r>
              <a:rPr lang="lt-LT" sz="1100" dirty="0"/>
              <a:t>požeminė perėja</a:t>
            </a:r>
          </a:p>
          <a:p>
            <a:pPr marL="92075" indent="-92075">
              <a:buFont typeface="Arial" panose="020B0604020202020204" pitchFamily="34" charset="0"/>
              <a:buChar char="•"/>
            </a:pPr>
            <a:r>
              <a:rPr lang="lt-LT" sz="1100" dirty="0"/>
              <a:t>privažiavimas nuo kelio Nr. 150</a:t>
            </a:r>
          </a:p>
          <a:p>
            <a:pPr marL="92075" indent="-92075">
              <a:buFont typeface="Arial" panose="020B0604020202020204" pitchFamily="34" charset="0"/>
              <a:buChar char="•"/>
            </a:pPr>
            <a:r>
              <a:rPr lang="lt-LT" sz="1100" dirty="0"/>
              <a:t>nuo Joniškėlio miesto centro važiuoti apie 3,6 km (apie 5 min automobiliu)</a:t>
            </a:r>
          </a:p>
          <a:p>
            <a:pPr marL="92075" indent="-92075">
              <a:buFont typeface="Arial" panose="020B0604020202020204" pitchFamily="34" charset="0"/>
              <a:buChar char="•"/>
            </a:pPr>
            <a:r>
              <a:rPr lang="lt-LT" sz="1100" dirty="0"/>
              <a:t>plėtrai reikalingas papildomas žemės plotas – apie 2,2 ha</a:t>
            </a:r>
            <a:endParaRPr lang="en-US" sz="1400" dirty="0"/>
          </a:p>
        </p:txBody>
      </p:sp>
      <p:sp>
        <p:nvSpPr>
          <p:cNvPr id="12" name="TextBox 11">
            <a:extLst>
              <a:ext uri="{FF2B5EF4-FFF2-40B4-BE49-F238E27FC236}">
                <a16:creationId xmlns:a16="http://schemas.microsoft.com/office/drawing/2014/main" id="{B7B01CAD-40D2-022D-0CA1-2E759CC2F08D}"/>
              </a:ext>
            </a:extLst>
          </p:cNvPr>
          <p:cNvSpPr txBox="1"/>
          <p:nvPr/>
        </p:nvSpPr>
        <p:spPr>
          <a:xfrm>
            <a:off x="5674832" y="4527324"/>
            <a:ext cx="2110008" cy="2123658"/>
          </a:xfrm>
          <a:prstGeom prst="rect">
            <a:avLst/>
          </a:prstGeom>
          <a:solidFill>
            <a:schemeClr val="bg1">
              <a:alpha val="70000"/>
            </a:schemeClr>
          </a:solidFill>
        </p:spPr>
        <p:txBody>
          <a:bodyPr wrap="square" rtlCol="0">
            <a:spAutoFit/>
          </a:bodyPr>
          <a:lstStyle/>
          <a:p>
            <a:pPr marL="92075" indent="-92075">
              <a:buFont typeface="Arial" panose="020B0604020202020204" pitchFamily="34" charset="0"/>
              <a:buChar char="•"/>
            </a:pPr>
            <a:r>
              <a:rPr lang="lt-LT" sz="1100" dirty="0"/>
              <a:t>III tipas + prekinė</a:t>
            </a:r>
          </a:p>
          <a:p>
            <a:pPr marL="92075" indent="-92075">
              <a:buFont typeface="Arial" panose="020B0604020202020204" pitchFamily="34" charset="0"/>
              <a:buChar char="•"/>
            </a:pPr>
            <a:r>
              <a:rPr lang="lt-LT" sz="1100" dirty="0"/>
              <a:t>2 peronai</a:t>
            </a:r>
          </a:p>
          <a:p>
            <a:pPr marL="92075" indent="-92075">
              <a:buFont typeface="Arial" panose="020B0604020202020204" pitchFamily="34" charset="0"/>
              <a:buChar char="•"/>
            </a:pPr>
            <a:r>
              <a:rPr lang="lt-LT" sz="1100" dirty="0"/>
              <a:t>požeminė perėja</a:t>
            </a:r>
          </a:p>
          <a:p>
            <a:pPr marL="92075" indent="-92075">
              <a:buFont typeface="Arial" panose="020B0604020202020204" pitchFamily="34" charset="0"/>
              <a:buChar char="•"/>
            </a:pPr>
            <a:r>
              <a:rPr lang="lt-LT" sz="1100" dirty="0"/>
              <a:t>privažiavimas nuo kelio Nr. 150</a:t>
            </a:r>
          </a:p>
          <a:p>
            <a:pPr marL="92075" indent="-92075">
              <a:buFont typeface="Arial" panose="020B0604020202020204" pitchFamily="34" charset="0"/>
              <a:buChar char="•"/>
            </a:pPr>
            <a:r>
              <a:rPr lang="lt-LT" sz="1100" dirty="0"/>
              <a:t>papildomi 3 geležinkelio keliai</a:t>
            </a:r>
          </a:p>
          <a:p>
            <a:pPr marL="92075" indent="-92075">
              <a:buFont typeface="Arial" panose="020B0604020202020204" pitchFamily="34" charset="0"/>
              <a:buChar char="•"/>
            </a:pPr>
            <a:r>
              <a:rPr lang="lt-LT" sz="1100" dirty="0"/>
              <a:t>reikalinga rekonstruoti automobilių kelio viaduką</a:t>
            </a:r>
          </a:p>
          <a:p>
            <a:pPr marL="92075" indent="-92075">
              <a:buFont typeface="Arial" panose="020B0604020202020204" pitchFamily="34" charset="0"/>
              <a:buChar char="•"/>
            </a:pPr>
            <a:r>
              <a:rPr lang="lt-LT" sz="1100" dirty="0"/>
              <a:t>nuo Joniškėlio miesto centro važiuoti apie 3,6 km (apie 5 min automobiliu)</a:t>
            </a:r>
          </a:p>
          <a:p>
            <a:pPr marL="92075" indent="-92075">
              <a:buFont typeface="Arial" panose="020B0604020202020204" pitchFamily="34" charset="0"/>
              <a:buChar char="•"/>
            </a:pPr>
            <a:r>
              <a:rPr lang="lt-LT" sz="1100" dirty="0"/>
              <a:t>plėtrai reikalingas papildomas žemės plotas – apie 6,8 ha </a:t>
            </a:r>
          </a:p>
        </p:txBody>
      </p:sp>
      <p:grpSp>
        <p:nvGrpSpPr>
          <p:cNvPr id="2" name="Group 1">
            <a:extLst>
              <a:ext uri="{FF2B5EF4-FFF2-40B4-BE49-F238E27FC236}">
                <a16:creationId xmlns:a16="http://schemas.microsoft.com/office/drawing/2014/main" id="{0972BC96-2247-008F-346A-4AE5BB4A6823}"/>
              </a:ext>
            </a:extLst>
          </p:cNvPr>
          <p:cNvGrpSpPr/>
          <p:nvPr/>
        </p:nvGrpSpPr>
        <p:grpSpPr>
          <a:xfrm>
            <a:off x="7961997" y="4843363"/>
            <a:ext cx="4211623" cy="1868181"/>
            <a:chOff x="7980377" y="4914720"/>
            <a:chExt cx="4211623" cy="1868181"/>
          </a:xfrm>
        </p:grpSpPr>
        <p:pic>
          <p:nvPicPr>
            <p:cNvPr id="15" name="Picture 14">
              <a:extLst>
                <a:ext uri="{FF2B5EF4-FFF2-40B4-BE49-F238E27FC236}">
                  <a16:creationId xmlns:a16="http://schemas.microsoft.com/office/drawing/2014/main" id="{380F1C3A-9173-7116-93CF-9FDD7692A9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80377" y="4914720"/>
              <a:ext cx="4211623" cy="1868181"/>
            </a:xfrm>
            <a:prstGeom prst="rect">
              <a:avLst/>
            </a:prstGeom>
          </p:spPr>
        </p:pic>
        <p:sp>
          <p:nvSpPr>
            <p:cNvPr id="16" name="Rectangle: Rounded Corners 15">
              <a:extLst>
                <a:ext uri="{FF2B5EF4-FFF2-40B4-BE49-F238E27FC236}">
                  <a16:creationId xmlns:a16="http://schemas.microsoft.com/office/drawing/2014/main" id="{4BA97B23-33AC-8175-69A4-CD28B5B65981}"/>
                </a:ext>
              </a:extLst>
            </p:cNvPr>
            <p:cNvSpPr/>
            <p:nvPr/>
          </p:nvSpPr>
          <p:spPr>
            <a:xfrm>
              <a:off x="7980377" y="6315163"/>
              <a:ext cx="4187274" cy="256707"/>
            </a:xfrm>
            <a:prstGeom prst="roundRect">
              <a:avLst/>
            </a:prstGeom>
            <a:noFill/>
            <a:ln w="28575">
              <a:solidFill>
                <a:srgbClr val="0E41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AB3846C-EA7D-0F2B-0FA6-E93B1A1A918E}"/>
              </a:ext>
            </a:extLst>
          </p:cNvPr>
          <p:cNvSpPr/>
          <p:nvPr/>
        </p:nvSpPr>
        <p:spPr>
          <a:xfrm>
            <a:off x="3963541" y="979286"/>
            <a:ext cx="3821299" cy="5818459"/>
          </a:xfrm>
          <a:prstGeom prst="rect">
            <a:avLst/>
          </a:prstGeom>
          <a:noFill/>
          <a:ln w="76200">
            <a:solidFill>
              <a:srgbClr val="0E41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30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Shape&#10;&#10;Description automatically generated with low confidence">
            <a:extLst>
              <a:ext uri="{FF2B5EF4-FFF2-40B4-BE49-F238E27FC236}">
                <a16:creationId xmlns:a16="http://schemas.microsoft.com/office/drawing/2014/main" id="{BA51F126-4084-F681-46FD-A68113E6B5D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0265" y="253456"/>
            <a:ext cx="996636" cy="738986"/>
          </a:xfrm>
          <a:prstGeom prst="rect">
            <a:avLst/>
          </a:prstGeom>
          <a:noFill/>
          <a:ln>
            <a:noFill/>
          </a:ln>
        </p:spPr>
      </p:pic>
      <p:sp>
        <p:nvSpPr>
          <p:cNvPr id="7" name="Rectangle 6">
            <a:extLst>
              <a:ext uri="{FF2B5EF4-FFF2-40B4-BE49-F238E27FC236}">
                <a16:creationId xmlns:a16="http://schemas.microsoft.com/office/drawing/2014/main" id="{94ED60AB-8AF4-4BF1-3579-0A4D69F6B97E}"/>
              </a:ext>
            </a:extLst>
          </p:cNvPr>
          <p:cNvSpPr/>
          <p:nvPr/>
        </p:nvSpPr>
        <p:spPr>
          <a:xfrm>
            <a:off x="2961134" y="1813275"/>
            <a:ext cx="8999529" cy="477054"/>
          </a:xfrm>
          <a:prstGeom prst="rect">
            <a:avLst/>
          </a:prstGeom>
        </p:spPr>
        <p:txBody>
          <a:bodyPr wrap="square" lIns="91440" tIns="45720" rIns="91440" bIns="45720" anchor="t">
            <a:spAutoFit/>
          </a:bodyPr>
          <a:lstStyle/>
          <a:p>
            <a:pPr>
              <a:lnSpc>
                <a:spcPts val="3000"/>
              </a:lnSpc>
            </a:pPr>
            <a:r>
              <a:rPr lang="lt-LT" sz="2800" dirty="0">
                <a:latin typeface="Segoe UI"/>
                <a:cs typeface="Segoe UI"/>
              </a:rPr>
              <a:t>VAŠKŲ KELEIVINĖ (PASIENIO) STOTIS </a:t>
            </a:r>
          </a:p>
        </p:txBody>
      </p:sp>
      <p:pic>
        <p:nvPicPr>
          <p:cNvPr id="10" name="Picture 9" descr="Logo, company name&#10;&#10;Description automatically generated">
            <a:extLst>
              <a:ext uri="{FF2B5EF4-FFF2-40B4-BE49-F238E27FC236}">
                <a16:creationId xmlns:a16="http://schemas.microsoft.com/office/drawing/2014/main" id="{41CB3688-B5F6-29E2-571B-0A8FD52231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030" t="35690" r="14868" b="37958"/>
          <a:stretch/>
        </p:blipFill>
        <p:spPr bwMode="auto">
          <a:xfrm>
            <a:off x="8524163" y="384421"/>
            <a:ext cx="1686102" cy="482089"/>
          </a:xfrm>
          <a:prstGeom prst="rect">
            <a:avLst/>
          </a:prstGeom>
          <a:noFill/>
          <a:ln>
            <a:noFill/>
          </a:ln>
          <a:extLst>
            <a:ext uri="{53640926-AAD7-44D8-BBD7-CCE9431645EC}">
              <a14:shadowObscured xmlns:a14="http://schemas.microsoft.com/office/drawing/2010/main"/>
            </a:ext>
          </a:extLst>
        </p:spPr>
      </p:pic>
      <p:sp>
        <p:nvSpPr>
          <p:cNvPr id="32" name="TextBox 31">
            <a:extLst>
              <a:ext uri="{FF2B5EF4-FFF2-40B4-BE49-F238E27FC236}">
                <a16:creationId xmlns:a16="http://schemas.microsoft.com/office/drawing/2014/main" id="{A0B7A3DC-87E9-972B-66F0-8BDB445FF5B0}"/>
              </a:ext>
            </a:extLst>
          </p:cNvPr>
          <p:cNvSpPr txBox="1"/>
          <p:nvPr/>
        </p:nvSpPr>
        <p:spPr>
          <a:xfrm>
            <a:off x="4420245" y="2484947"/>
            <a:ext cx="1701941" cy="369332"/>
          </a:xfrm>
          <a:prstGeom prst="rect">
            <a:avLst/>
          </a:prstGeom>
          <a:noFill/>
        </p:spPr>
        <p:txBody>
          <a:bodyPr wrap="none" rtlCol="0">
            <a:spAutoFit/>
          </a:bodyPr>
          <a:lstStyle/>
          <a:p>
            <a:r>
              <a:rPr lang="lt-LT" b="1">
                <a:solidFill>
                  <a:schemeClr val="accent6">
                    <a:lumMod val="75000"/>
                  </a:schemeClr>
                </a:solidFill>
              </a:rPr>
              <a:t>1 ALTERNATYVA</a:t>
            </a:r>
          </a:p>
        </p:txBody>
      </p:sp>
      <p:sp>
        <p:nvSpPr>
          <p:cNvPr id="33" name="TextBox 32">
            <a:extLst>
              <a:ext uri="{FF2B5EF4-FFF2-40B4-BE49-F238E27FC236}">
                <a16:creationId xmlns:a16="http://schemas.microsoft.com/office/drawing/2014/main" id="{1A0937CB-B86F-0890-7AB5-3087B5EBA6DE}"/>
              </a:ext>
            </a:extLst>
          </p:cNvPr>
          <p:cNvSpPr txBox="1"/>
          <p:nvPr/>
        </p:nvSpPr>
        <p:spPr>
          <a:xfrm>
            <a:off x="6069814" y="2485066"/>
            <a:ext cx="1701941" cy="369332"/>
          </a:xfrm>
          <a:prstGeom prst="rect">
            <a:avLst/>
          </a:prstGeom>
          <a:noFill/>
        </p:spPr>
        <p:txBody>
          <a:bodyPr wrap="none" rtlCol="0">
            <a:spAutoFit/>
          </a:bodyPr>
          <a:lstStyle/>
          <a:p>
            <a:r>
              <a:rPr lang="lt-LT" b="1">
                <a:solidFill>
                  <a:schemeClr val="accent6">
                    <a:lumMod val="75000"/>
                  </a:schemeClr>
                </a:solidFill>
              </a:rPr>
              <a:t>2 ALTERNATYVA</a:t>
            </a:r>
            <a:endParaRPr lang="en-US" b="1">
              <a:solidFill>
                <a:schemeClr val="accent6">
                  <a:lumMod val="75000"/>
                </a:schemeClr>
              </a:solidFill>
            </a:endParaRPr>
          </a:p>
        </p:txBody>
      </p:sp>
      <p:pic>
        <p:nvPicPr>
          <p:cNvPr id="2" name="Picture 1">
            <a:extLst>
              <a:ext uri="{FF2B5EF4-FFF2-40B4-BE49-F238E27FC236}">
                <a16:creationId xmlns:a16="http://schemas.microsoft.com/office/drawing/2014/main" id="{A92461FA-6653-879F-BB06-76582E9F42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82"/>
          <a:stretch/>
        </p:blipFill>
        <p:spPr bwMode="auto">
          <a:xfrm>
            <a:off x="-30481" y="2770447"/>
            <a:ext cx="6122187" cy="4041309"/>
          </a:xfrm>
          <a:prstGeom prst="rect">
            <a:avLst/>
          </a:prstGeom>
          <a:noFill/>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B3B8F8F2-B018-751D-919D-986F451DE82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67164" y="2763163"/>
            <a:ext cx="6132830" cy="4084955"/>
          </a:xfrm>
          <a:prstGeom prst="rect">
            <a:avLst/>
          </a:prstGeom>
          <a:noFill/>
          <a:ln>
            <a:noFill/>
          </a:ln>
        </p:spPr>
      </p:pic>
      <p:grpSp>
        <p:nvGrpSpPr>
          <p:cNvPr id="45" name="Group 44">
            <a:extLst>
              <a:ext uri="{FF2B5EF4-FFF2-40B4-BE49-F238E27FC236}">
                <a16:creationId xmlns:a16="http://schemas.microsoft.com/office/drawing/2014/main" id="{07319DDE-B04A-F847-EF1A-0A9BF81A5AF9}"/>
              </a:ext>
            </a:extLst>
          </p:cNvPr>
          <p:cNvGrpSpPr/>
          <p:nvPr/>
        </p:nvGrpSpPr>
        <p:grpSpPr>
          <a:xfrm>
            <a:off x="11320627" y="146456"/>
            <a:ext cx="897559" cy="2643814"/>
            <a:chOff x="155903" y="156604"/>
            <a:chExt cx="897559" cy="2643814"/>
          </a:xfrm>
        </p:grpSpPr>
        <p:grpSp>
          <p:nvGrpSpPr>
            <p:cNvPr id="46" name="Group 45">
              <a:extLst>
                <a:ext uri="{FF2B5EF4-FFF2-40B4-BE49-F238E27FC236}">
                  <a16:creationId xmlns:a16="http://schemas.microsoft.com/office/drawing/2014/main" id="{B97B72CB-89EC-9C1D-6706-F66A12360D7D}"/>
                </a:ext>
              </a:extLst>
            </p:cNvPr>
            <p:cNvGrpSpPr/>
            <p:nvPr/>
          </p:nvGrpSpPr>
          <p:grpSpPr>
            <a:xfrm>
              <a:off x="213181" y="156604"/>
              <a:ext cx="582758" cy="2629221"/>
              <a:chOff x="7709619" y="918878"/>
              <a:chExt cx="921974" cy="4159657"/>
            </a:xfrm>
          </p:grpSpPr>
          <p:cxnSp>
            <p:nvCxnSpPr>
              <p:cNvPr id="51" name="Straight Connector 50">
                <a:extLst>
                  <a:ext uri="{FF2B5EF4-FFF2-40B4-BE49-F238E27FC236}">
                    <a16:creationId xmlns:a16="http://schemas.microsoft.com/office/drawing/2014/main" id="{BB663BF3-48F3-D54C-6007-FEE3F4E08DCB}"/>
                  </a:ext>
                </a:extLst>
              </p:cNvPr>
              <p:cNvCxnSpPr>
                <a:cxnSpLocks/>
              </p:cNvCxnSpPr>
              <p:nvPr/>
            </p:nvCxnSpPr>
            <p:spPr>
              <a:xfrm>
                <a:off x="7821737" y="918878"/>
                <a:ext cx="0" cy="4153349"/>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3541A8F-E054-D887-ECDC-19E649FCCCF1}"/>
                  </a:ext>
                </a:extLst>
              </p:cNvPr>
              <p:cNvCxnSpPr>
                <a:cxnSpLocks/>
              </p:cNvCxnSpPr>
              <p:nvPr/>
            </p:nvCxnSpPr>
            <p:spPr>
              <a:xfrm>
                <a:off x="7841618" y="4547370"/>
                <a:ext cx="789975" cy="53116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E2266F67-A616-7887-7475-32DB3E14455E}"/>
                  </a:ext>
                </a:extLst>
              </p:cNvPr>
              <p:cNvSpPr/>
              <p:nvPr/>
            </p:nvSpPr>
            <p:spPr>
              <a:xfrm>
                <a:off x="7746800" y="1401197"/>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5C663C2-45E9-0D46-61F2-F6C27B579C81}"/>
                  </a:ext>
                </a:extLst>
              </p:cNvPr>
              <p:cNvSpPr/>
              <p:nvPr/>
            </p:nvSpPr>
            <p:spPr>
              <a:xfrm>
                <a:off x="7746800" y="1772431"/>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B9B5CB9F-0B39-8224-1655-0ADC86D6236D}"/>
                  </a:ext>
                </a:extLst>
              </p:cNvPr>
              <p:cNvSpPr/>
              <p:nvPr/>
            </p:nvSpPr>
            <p:spPr>
              <a:xfrm>
                <a:off x="7746800" y="2519544"/>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5AE29E73-1109-6081-0CAA-99824AD3C37D}"/>
                  </a:ext>
                </a:extLst>
              </p:cNvPr>
              <p:cNvSpPr/>
              <p:nvPr/>
            </p:nvSpPr>
            <p:spPr>
              <a:xfrm>
                <a:off x="7746800" y="2916557"/>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880C3972-8D41-5408-02B6-035615B5C09D}"/>
                  </a:ext>
                </a:extLst>
              </p:cNvPr>
              <p:cNvSpPr/>
              <p:nvPr/>
            </p:nvSpPr>
            <p:spPr>
              <a:xfrm>
                <a:off x="7746800" y="3292280"/>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21ACFEC2-9DA4-8BAA-E7FE-660F0F84B7E0}"/>
                  </a:ext>
                </a:extLst>
              </p:cNvPr>
              <p:cNvSpPr/>
              <p:nvPr/>
            </p:nvSpPr>
            <p:spPr>
              <a:xfrm>
                <a:off x="7746800" y="3666805"/>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25DB2D1B-73F4-F095-3A51-5698445D5CC3}"/>
                  </a:ext>
                </a:extLst>
              </p:cNvPr>
              <p:cNvSpPr/>
              <p:nvPr/>
            </p:nvSpPr>
            <p:spPr>
              <a:xfrm>
                <a:off x="7746800" y="4058397"/>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66E637CF-D324-7649-52B2-F811CA21EA0A}"/>
                  </a:ext>
                </a:extLst>
              </p:cNvPr>
              <p:cNvSpPr/>
              <p:nvPr/>
            </p:nvSpPr>
            <p:spPr>
              <a:xfrm>
                <a:off x="7709910" y="2118252"/>
                <a:ext cx="223666" cy="223666"/>
              </a:xfrm>
              <a:prstGeom prst="ellipse">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57068B5B-741E-ACE2-95F6-50C57F401A59}"/>
                  </a:ext>
                </a:extLst>
              </p:cNvPr>
              <p:cNvSpPr/>
              <p:nvPr/>
            </p:nvSpPr>
            <p:spPr>
              <a:xfrm>
                <a:off x="7709619" y="4442254"/>
                <a:ext cx="223666" cy="223666"/>
              </a:xfrm>
              <a:prstGeom prst="ellipse">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D12A9674-F94B-9E1C-8D3E-B295D7E6299D}"/>
                  </a:ext>
                </a:extLst>
              </p:cNvPr>
              <p:cNvSpPr/>
              <p:nvPr/>
            </p:nvSpPr>
            <p:spPr>
              <a:xfrm>
                <a:off x="8250434" y="4782845"/>
                <a:ext cx="223666" cy="223666"/>
              </a:xfrm>
              <a:prstGeom prst="ellipse">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Oval 46">
              <a:extLst>
                <a:ext uri="{FF2B5EF4-FFF2-40B4-BE49-F238E27FC236}">
                  <a16:creationId xmlns:a16="http://schemas.microsoft.com/office/drawing/2014/main" id="{905E38C9-27D1-608C-AA8A-C5674B76E725}"/>
                </a:ext>
              </a:extLst>
            </p:cNvPr>
            <p:cNvSpPr/>
            <p:nvPr/>
          </p:nvSpPr>
          <p:spPr>
            <a:xfrm>
              <a:off x="155903" y="365094"/>
              <a:ext cx="250942" cy="250942"/>
            </a:xfrm>
            <a:prstGeom prst="ellipse">
              <a:avLst/>
            </a:prstGeom>
            <a:solidFill>
              <a:srgbClr val="0E4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7DD2DDB3-4568-F616-468D-0CFAEC15CEFC}"/>
                </a:ext>
              </a:extLst>
            </p:cNvPr>
            <p:cNvSpPr txBox="1"/>
            <p:nvPr/>
          </p:nvSpPr>
          <p:spPr>
            <a:xfrm>
              <a:off x="637964" y="2538808"/>
              <a:ext cx="415498" cy="261610"/>
            </a:xfrm>
            <a:prstGeom prst="rect">
              <a:avLst/>
            </a:prstGeom>
            <a:noFill/>
          </p:spPr>
          <p:txBody>
            <a:bodyPr wrap="none" rtlCol="0">
              <a:spAutoFit/>
            </a:bodyPr>
            <a:lstStyle/>
            <a:p>
              <a:r>
                <a:rPr lang="lt-LT" sz="1100">
                  <a:solidFill>
                    <a:schemeClr val="bg1">
                      <a:lumMod val="65000"/>
                    </a:schemeClr>
                  </a:solidFill>
                </a:rPr>
                <a:t>VLN</a:t>
              </a:r>
              <a:endParaRPr lang="en-US" sz="1100">
                <a:solidFill>
                  <a:schemeClr val="bg1">
                    <a:lumMod val="65000"/>
                  </a:schemeClr>
                </a:solidFill>
              </a:endParaRPr>
            </a:p>
          </p:txBody>
        </p:sp>
        <p:sp>
          <p:nvSpPr>
            <p:cNvPr id="49" name="TextBox 48">
              <a:extLst>
                <a:ext uri="{FF2B5EF4-FFF2-40B4-BE49-F238E27FC236}">
                  <a16:creationId xmlns:a16="http://schemas.microsoft.com/office/drawing/2014/main" id="{04B045EE-2CDE-2C35-026A-49133760C6E7}"/>
                </a:ext>
              </a:extLst>
            </p:cNvPr>
            <p:cNvSpPr txBox="1"/>
            <p:nvPr/>
          </p:nvSpPr>
          <p:spPr>
            <a:xfrm>
              <a:off x="304347" y="2310240"/>
              <a:ext cx="413896" cy="261610"/>
            </a:xfrm>
            <a:prstGeom prst="rect">
              <a:avLst/>
            </a:prstGeom>
            <a:noFill/>
          </p:spPr>
          <p:txBody>
            <a:bodyPr wrap="none" rtlCol="0">
              <a:spAutoFit/>
            </a:bodyPr>
            <a:lstStyle/>
            <a:p>
              <a:r>
                <a:rPr lang="lt-LT" sz="1100">
                  <a:solidFill>
                    <a:schemeClr val="bg1">
                      <a:lumMod val="65000"/>
                    </a:schemeClr>
                  </a:solidFill>
                </a:rPr>
                <a:t>KNS</a:t>
              </a:r>
              <a:endParaRPr lang="en-US" sz="1100">
                <a:solidFill>
                  <a:schemeClr val="bg1">
                    <a:lumMod val="65000"/>
                  </a:schemeClr>
                </a:solidFill>
              </a:endParaRPr>
            </a:p>
          </p:txBody>
        </p:sp>
        <p:sp>
          <p:nvSpPr>
            <p:cNvPr id="50" name="TextBox 49">
              <a:extLst>
                <a:ext uri="{FF2B5EF4-FFF2-40B4-BE49-F238E27FC236}">
                  <a16:creationId xmlns:a16="http://schemas.microsoft.com/office/drawing/2014/main" id="{875EFE1F-4EAC-0560-208B-42FEBA3F9DD1}"/>
                </a:ext>
              </a:extLst>
            </p:cNvPr>
            <p:cNvSpPr txBox="1"/>
            <p:nvPr/>
          </p:nvSpPr>
          <p:spPr>
            <a:xfrm>
              <a:off x="304347" y="853781"/>
              <a:ext cx="494046" cy="261610"/>
            </a:xfrm>
            <a:prstGeom prst="rect">
              <a:avLst/>
            </a:prstGeom>
            <a:noFill/>
          </p:spPr>
          <p:txBody>
            <a:bodyPr wrap="none" rtlCol="0">
              <a:spAutoFit/>
            </a:bodyPr>
            <a:lstStyle/>
            <a:p>
              <a:r>
                <a:rPr lang="lt-LT" sz="1100">
                  <a:solidFill>
                    <a:schemeClr val="bg1">
                      <a:lumMod val="65000"/>
                    </a:schemeClr>
                  </a:solidFill>
                </a:rPr>
                <a:t>PNVZ</a:t>
              </a:r>
              <a:endParaRPr lang="en-US" sz="1100">
                <a:solidFill>
                  <a:schemeClr val="bg1">
                    <a:lumMod val="65000"/>
                  </a:schemeClr>
                </a:solidFill>
              </a:endParaRPr>
            </a:p>
          </p:txBody>
        </p:sp>
      </p:grpSp>
    </p:spTree>
    <p:extLst>
      <p:ext uri="{BB962C8B-B14F-4D97-AF65-F5344CB8AC3E}">
        <p14:creationId xmlns:p14="http://schemas.microsoft.com/office/powerpoint/2010/main" val="1804115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FE269A-3715-75C1-3F3D-B854473CDEB0}"/>
              </a:ext>
            </a:extLst>
          </p:cNvPr>
          <p:cNvSpPr>
            <a:spLocks noGrp="1"/>
          </p:cNvSpPr>
          <p:nvPr>
            <p:ph idx="1"/>
          </p:nvPr>
        </p:nvSpPr>
        <p:spPr>
          <a:xfrm>
            <a:off x="282574" y="1015999"/>
            <a:ext cx="6960140" cy="5485657"/>
          </a:xfrm>
        </p:spPr>
        <p:txBody>
          <a:bodyPr vert="horz" lIns="91440" tIns="45720" rIns="91440" bIns="45720" rtlCol="0" anchor="t">
            <a:noAutofit/>
          </a:bodyPr>
          <a:lstStyle/>
          <a:p>
            <a:pPr algn="just">
              <a:lnSpc>
                <a:spcPct val="100000"/>
              </a:lnSpc>
              <a:spcBef>
                <a:spcPts val="600"/>
              </a:spcBef>
              <a:spcAft>
                <a:spcPts val="600"/>
              </a:spcAft>
              <a:buClr>
                <a:schemeClr val="accent1"/>
              </a:buClr>
            </a:pPr>
            <a:r>
              <a:rPr lang="lt-LT" sz="1600" dirty="0">
                <a:effectLst/>
                <a:ea typeface="Calibri" panose="020F0502020204030204" pitchFamily="34" charset="0"/>
              </a:rPr>
              <a:t>Projektas „</a:t>
            </a:r>
            <a:r>
              <a:rPr lang="lt-LT" sz="1600" dirty="0" err="1">
                <a:effectLst/>
                <a:ea typeface="Calibri" panose="020F0502020204030204" pitchFamily="34" charset="0"/>
              </a:rPr>
              <a:t>Rail</a:t>
            </a:r>
            <a:r>
              <a:rPr lang="lt-LT" sz="1600" dirty="0">
                <a:effectLst/>
                <a:ea typeface="Calibri" panose="020F0502020204030204" pitchFamily="34" charset="0"/>
              </a:rPr>
              <a:t> </a:t>
            </a:r>
            <a:r>
              <a:rPr lang="lt-LT" sz="1600" dirty="0" err="1">
                <a:effectLst/>
                <a:ea typeface="Calibri" panose="020F0502020204030204" pitchFamily="34" charset="0"/>
              </a:rPr>
              <a:t>Baltica</a:t>
            </a:r>
            <a:r>
              <a:rPr lang="lt-LT" sz="1600" dirty="0">
                <a:effectLst/>
                <a:ea typeface="Calibri" panose="020F0502020204030204" pitchFamily="34" charset="0"/>
              </a:rPr>
              <a:t>“ </a:t>
            </a:r>
            <a:r>
              <a:rPr lang="lt-LT" sz="1600" dirty="0">
                <a:solidFill>
                  <a:srgbClr val="000000"/>
                </a:solidFill>
                <a:effectLst/>
                <a:ea typeface="Calibri" panose="020F0502020204030204" pitchFamily="34" charset="0"/>
              </a:rPr>
              <a:t>yra </a:t>
            </a:r>
            <a:r>
              <a:rPr lang="lt-LT" sz="1600" dirty="0">
                <a:effectLst/>
                <a:ea typeface="Calibri" panose="020F0502020204030204" pitchFamily="34" charset="0"/>
              </a:rPr>
              <a:t>Europos Sąjungos Šiaurės jūros – Baltijos TEN-T koridoriaus dalies projektas, </a:t>
            </a:r>
            <a:r>
              <a:rPr lang="lt-LT" sz="1600" dirty="0">
                <a:solidFill>
                  <a:srgbClr val="000000"/>
                </a:solidFill>
                <a:effectLst/>
                <a:ea typeface="Calibri" panose="020F0502020204030204" pitchFamily="34" charset="0"/>
              </a:rPr>
              <a:t>kurio tikslas yra integruoti Baltijos šalis į Europos geležinkelių tinklą</a:t>
            </a:r>
            <a:r>
              <a:rPr lang="lt-LT" sz="1600" dirty="0">
                <a:solidFill>
                  <a:srgbClr val="000000"/>
                </a:solidFill>
                <a:ea typeface="Calibri" panose="020F0502020204030204" pitchFamily="34" charset="0"/>
              </a:rPr>
              <a:t>.</a:t>
            </a:r>
            <a:endParaRPr lang="en-US" sz="1600" dirty="0">
              <a:solidFill>
                <a:srgbClr val="000000"/>
              </a:solidFill>
              <a:effectLst/>
              <a:ea typeface="Calibri" panose="020F0502020204030204" pitchFamily="34" charset="0"/>
              <a:cs typeface="Calibri"/>
            </a:endParaRPr>
          </a:p>
          <a:p>
            <a:pPr algn="just">
              <a:lnSpc>
                <a:spcPct val="100000"/>
              </a:lnSpc>
              <a:spcBef>
                <a:spcPts val="600"/>
              </a:spcBef>
              <a:spcAft>
                <a:spcPts val="600"/>
              </a:spcAft>
              <a:buClr>
                <a:schemeClr val="accent1"/>
              </a:buClr>
            </a:pPr>
            <a:r>
              <a:rPr lang="lt-LT" sz="1600" dirty="0"/>
              <a:t>Moderni projekto „</a:t>
            </a:r>
            <a:r>
              <a:rPr lang="lt-LT" sz="1600" dirty="0" err="1"/>
              <a:t>Rail</a:t>
            </a:r>
            <a:r>
              <a:rPr lang="lt-LT" sz="1600" dirty="0"/>
              <a:t> </a:t>
            </a:r>
            <a:r>
              <a:rPr lang="lt-LT" sz="1600" dirty="0" err="1"/>
              <a:t>Baltica</a:t>
            </a:r>
            <a:r>
              <a:rPr lang="lt-LT" sz="1600" dirty="0"/>
              <a:t>“ greitojo geležinkelio jungtis sukurs patogią, saugią ir aplinkai nekenkiančią keleivių ir krovinių judėjimo alternatyvą.</a:t>
            </a:r>
            <a:endParaRPr lang="lt-LT" sz="1600" dirty="0">
              <a:cs typeface="Calibri"/>
            </a:endParaRPr>
          </a:p>
          <a:p>
            <a:pPr algn="just">
              <a:lnSpc>
                <a:spcPct val="100000"/>
              </a:lnSpc>
              <a:spcBef>
                <a:spcPts val="600"/>
              </a:spcBef>
              <a:spcAft>
                <a:spcPts val="600"/>
              </a:spcAft>
              <a:buClr>
                <a:schemeClr val="accent1"/>
              </a:buClr>
            </a:pPr>
            <a:r>
              <a:rPr lang="lt-LT" sz="1600" dirty="0"/>
              <a:t>„</a:t>
            </a:r>
            <a:r>
              <a:rPr lang="lt-LT" sz="1600" dirty="0" err="1"/>
              <a:t>Rail</a:t>
            </a:r>
            <a:r>
              <a:rPr lang="lt-LT" sz="1600" dirty="0"/>
              <a:t> </a:t>
            </a:r>
            <a:r>
              <a:rPr lang="lt-LT" sz="1600" dirty="0" err="1"/>
              <a:t>Baltica</a:t>
            </a:r>
            <a:r>
              <a:rPr lang="lt-LT" sz="1600" dirty="0"/>
              <a:t>“ geležinkelio trasa Kaunas – Lietuvos ir Latvijos valstybių siena bei reikalingas žemės sklypas buvo patvirtintas Lietuvos Respublikos Vyriausybės nutarimu 2017 m.</a:t>
            </a:r>
            <a:endParaRPr lang="en-US" sz="1600" dirty="0">
              <a:cs typeface="Calibri"/>
            </a:endParaRPr>
          </a:p>
          <a:p>
            <a:pPr algn="just">
              <a:lnSpc>
                <a:spcPct val="100000"/>
              </a:lnSpc>
              <a:spcBef>
                <a:spcPts val="600"/>
              </a:spcBef>
              <a:spcAft>
                <a:spcPts val="600"/>
              </a:spcAft>
              <a:buClr>
                <a:schemeClr val="accent1"/>
              </a:buClr>
            </a:pPr>
            <a:r>
              <a:rPr lang="lt-LT" sz="1600" dirty="0">
                <a:cs typeface="Calibri"/>
              </a:rPr>
              <a:t>2017 m. patvirtintame specialiajame plane regioninių stočių įrengimas nebuvo numatytas, nes Europos Komisijos bei Baltijos šalių sprendimai "</a:t>
            </a:r>
            <a:r>
              <a:rPr lang="lt-LT" sz="1600" dirty="0" err="1">
                <a:cs typeface="Calibri"/>
              </a:rPr>
              <a:t>Rail</a:t>
            </a:r>
            <a:r>
              <a:rPr lang="lt-LT" sz="1600" dirty="0">
                <a:cs typeface="Calibri"/>
              </a:rPr>
              <a:t> </a:t>
            </a:r>
            <a:r>
              <a:rPr lang="lt-LT" sz="1600" dirty="0" err="1">
                <a:cs typeface="Calibri"/>
              </a:rPr>
              <a:t>Baltica</a:t>
            </a:r>
            <a:r>
              <a:rPr lang="lt-LT" sz="1600" dirty="0">
                <a:cs typeface="Calibri"/>
              </a:rPr>
              <a:t>" liniją naudoti tiek tarptautiniam, tiek regioniniam susisiekimui buvo priimti 2018 m.</a:t>
            </a:r>
          </a:p>
          <a:p>
            <a:pPr algn="just">
              <a:lnSpc>
                <a:spcPct val="100000"/>
              </a:lnSpc>
              <a:spcBef>
                <a:spcPts val="600"/>
              </a:spcBef>
              <a:spcAft>
                <a:spcPts val="600"/>
              </a:spcAft>
              <a:buClr>
                <a:schemeClr val="accent1"/>
              </a:buClr>
            </a:pPr>
            <a:r>
              <a:rPr lang="lt-LT" sz="1600" dirty="0"/>
              <a:t>Geležinkelio linijos greitųjų keleivinių traukinių projektinis greitis – 249 km/h, planuojama, kad </a:t>
            </a:r>
            <a:r>
              <a:rPr lang="lt-LT" sz="1600" dirty="0" err="1"/>
              <a:t>grei</a:t>
            </a:r>
            <a:r>
              <a:rPr lang="en-US" sz="1600" dirty="0"/>
              <a:t>t</a:t>
            </a:r>
            <a:r>
              <a:rPr lang="lt-LT" sz="1600" dirty="0" err="1"/>
              <a:t>ųjų</a:t>
            </a:r>
            <a:r>
              <a:rPr lang="lt-LT" sz="1600" dirty="0"/>
              <a:t> traukinių</a:t>
            </a:r>
            <a:r>
              <a:rPr lang="en-US" sz="1600" dirty="0"/>
              <a:t> </a:t>
            </a:r>
            <a:r>
              <a:rPr lang="lt-LT" sz="1600" dirty="0"/>
              <a:t>kelionė nuo Vilniaus iki Rygos užtruks apie 2 val., iki Talino – apie 3,5 val., iki Varšuvos – apie 4 val. </a:t>
            </a:r>
            <a:endParaRPr lang="lt-LT" sz="1600" dirty="0">
              <a:cs typeface="Calibri"/>
            </a:endParaRPr>
          </a:p>
          <a:p>
            <a:pPr algn="just">
              <a:lnSpc>
                <a:spcPct val="100000"/>
              </a:lnSpc>
              <a:spcBef>
                <a:spcPts val="600"/>
              </a:spcBef>
              <a:spcAft>
                <a:spcPts val="600"/>
              </a:spcAft>
              <a:buClr>
                <a:schemeClr val="accent1"/>
              </a:buClr>
            </a:pPr>
            <a:r>
              <a:rPr lang="lt-LT" sz="1600" dirty="0">
                <a:cs typeface="Calibri"/>
              </a:rPr>
              <a:t>Regioninių traukinių projektinis greitis </a:t>
            </a:r>
            <a:r>
              <a:rPr lang="lt-LT" sz="1600" dirty="0"/>
              <a:t>–</a:t>
            </a:r>
            <a:r>
              <a:rPr lang="lt-LT" sz="1600" dirty="0">
                <a:cs typeface="Calibri"/>
              </a:rPr>
              <a:t> 160 km/h,  jie stos tiek tarptautinėse, tiek  regioninėse stotyse ar stotelėse.</a:t>
            </a:r>
          </a:p>
          <a:p>
            <a:pPr algn="just">
              <a:lnSpc>
                <a:spcPct val="100000"/>
              </a:lnSpc>
              <a:spcBef>
                <a:spcPts val="600"/>
              </a:spcBef>
              <a:spcAft>
                <a:spcPts val="600"/>
              </a:spcAft>
              <a:buClr>
                <a:schemeClr val="accent1"/>
              </a:buClr>
            </a:pPr>
            <a:r>
              <a:rPr lang="lt-LT" sz="1600" dirty="0"/>
              <a:t>Projektas „</a:t>
            </a:r>
            <a:r>
              <a:rPr lang="lt-LT" sz="1600" dirty="0" err="1"/>
              <a:t>Rail</a:t>
            </a:r>
            <a:r>
              <a:rPr lang="lt-LT" sz="1600" dirty="0"/>
              <a:t> </a:t>
            </a:r>
            <a:r>
              <a:rPr lang="lt-LT" sz="1600" dirty="0" err="1"/>
              <a:t>Baltica</a:t>
            </a:r>
            <a:r>
              <a:rPr lang="lt-LT" sz="1600" dirty="0"/>
              <a:t>“ suteiks galimybę taupyti kelionės laiką, sumažinti oro taršą ir šiltnamio efektą sukeliančių dujų emisijas</a:t>
            </a:r>
            <a:endParaRPr lang="lt-LT" sz="1600" dirty="0">
              <a:cs typeface="Calibri"/>
            </a:endParaRPr>
          </a:p>
        </p:txBody>
      </p:sp>
      <p:pic>
        <p:nvPicPr>
          <p:cNvPr id="8" name="Content Placeholder 4" descr="A map of the world with a map of the world&#10;&#10;Description automatically generated">
            <a:extLst>
              <a:ext uri="{FF2B5EF4-FFF2-40B4-BE49-F238E27FC236}">
                <a16:creationId xmlns:a16="http://schemas.microsoft.com/office/drawing/2014/main" id="{442ED101-F3EC-45C0-8043-84BF49A8744F}"/>
              </a:ext>
            </a:extLst>
          </p:cNvPr>
          <p:cNvPicPr>
            <a:picLocks noChangeAspect="1"/>
          </p:cNvPicPr>
          <p:nvPr/>
        </p:nvPicPr>
        <p:blipFill rotWithShape="1">
          <a:blip r:embed="rId3">
            <a:extLst>
              <a:ext uri="{28A0092B-C50C-407E-A947-70E740481C1C}">
                <a14:useLocalDpi xmlns:a14="http://schemas.microsoft.com/office/drawing/2010/main" val="0"/>
              </a:ext>
            </a:extLst>
          </a:blip>
          <a:srcRect l="35072" r="-1" b="-1"/>
          <a:stretch/>
        </p:blipFill>
        <p:spPr>
          <a:xfrm>
            <a:off x="7618685" y="2464413"/>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9" name="Picture 8" descr="Logo, company name&#10;&#10;Description automatically generated">
            <a:extLst>
              <a:ext uri="{FF2B5EF4-FFF2-40B4-BE49-F238E27FC236}">
                <a16:creationId xmlns:a16="http://schemas.microsoft.com/office/drawing/2014/main" id="{CA5E4782-F971-79FE-81A3-9228AFDF2F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030" t="35690" r="14868" b="37958"/>
          <a:stretch/>
        </p:blipFill>
        <p:spPr bwMode="auto">
          <a:xfrm>
            <a:off x="7598284" y="375762"/>
            <a:ext cx="3012174" cy="861238"/>
          </a:xfrm>
          <a:prstGeom prst="rect">
            <a:avLst/>
          </a:prstGeom>
          <a:noFill/>
          <a:ln>
            <a:noFill/>
          </a:ln>
          <a:extLst>
            <a:ext uri="{53640926-AAD7-44D8-BBD7-CCE9431645EC}">
              <a14:shadowObscured xmlns:a14="http://schemas.microsoft.com/office/drawing/2010/main"/>
            </a:ext>
          </a:extLst>
        </p:spPr>
      </p:pic>
      <p:pic>
        <p:nvPicPr>
          <p:cNvPr id="10" name="Picture 9" descr="Shape&#10;&#10;Description automatically generated with low confidence">
            <a:extLst>
              <a:ext uri="{FF2B5EF4-FFF2-40B4-BE49-F238E27FC236}">
                <a16:creationId xmlns:a16="http://schemas.microsoft.com/office/drawing/2014/main" id="{4392B8AC-98E3-285C-A6F0-38F303FA557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10458" y="263316"/>
            <a:ext cx="1304290" cy="967105"/>
          </a:xfrm>
          <a:prstGeom prst="rect">
            <a:avLst/>
          </a:prstGeom>
          <a:noFill/>
          <a:ln>
            <a:noFill/>
          </a:ln>
        </p:spPr>
      </p:pic>
      <p:sp>
        <p:nvSpPr>
          <p:cNvPr id="6" name="Rectangle 5">
            <a:extLst>
              <a:ext uri="{FF2B5EF4-FFF2-40B4-BE49-F238E27FC236}">
                <a16:creationId xmlns:a16="http://schemas.microsoft.com/office/drawing/2014/main" id="{386207B2-C969-34B8-342C-187E3CE819B3}"/>
              </a:ext>
            </a:extLst>
          </p:cNvPr>
          <p:cNvSpPr/>
          <p:nvPr/>
        </p:nvSpPr>
        <p:spPr>
          <a:xfrm>
            <a:off x="489431" y="508341"/>
            <a:ext cx="4913028" cy="477054"/>
          </a:xfrm>
          <a:prstGeom prst="rect">
            <a:avLst/>
          </a:prstGeom>
        </p:spPr>
        <p:txBody>
          <a:bodyPr wrap="square">
            <a:spAutoFit/>
          </a:bodyPr>
          <a:lstStyle/>
          <a:p>
            <a:pPr>
              <a:lnSpc>
                <a:spcPts val="3000"/>
              </a:lnSpc>
            </a:pPr>
            <a:r>
              <a:rPr lang="lt-LT" sz="2800" dirty="0">
                <a:solidFill>
                  <a:schemeClr val="accent6">
                    <a:lumMod val="75000"/>
                  </a:schemeClr>
                </a:solidFill>
                <a:latin typeface="Segoe UI" panose="020B0502040204020203" pitchFamily="34" charset="0"/>
                <a:cs typeface="Segoe UI" panose="020B0502040204020203" pitchFamily="34" charset="0"/>
              </a:rPr>
              <a:t>PRO</a:t>
            </a:r>
            <a:r>
              <a:rPr lang="lt-LT" sz="2800" dirty="0">
                <a:solidFill>
                  <a:srgbClr val="548235"/>
                </a:solidFill>
                <a:latin typeface="Segoe UI" panose="020B0502040204020203" pitchFamily="34" charset="0"/>
                <a:cs typeface="Segoe UI" panose="020B0502040204020203" pitchFamily="34" charset="0"/>
              </a:rPr>
              <a:t>JEKT</a:t>
            </a:r>
            <a:r>
              <a:rPr lang="lt-LT" sz="2800" dirty="0">
                <a:solidFill>
                  <a:schemeClr val="accent6">
                    <a:lumMod val="75000"/>
                  </a:schemeClr>
                </a:solidFill>
                <a:latin typeface="Segoe UI" panose="020B0502040204020203" pitchFamily="34" charset="0"/>
                <a:cs typeface="Segoe UI" panose="020B0502040204020203" pitchFamily="34" charset="0"/>
              </a:rPr>
              <a:t>AS „RAIL BALTICA“</a:t>
            </a:r>
          </a:p>
        </p:txBody>
      </p:sp>
    </p:spTree>
    <p:extLst>
      <p:ext uri="{BB962C8B-B14F-4D97-AF65-F5344CB8AC3E}">
        <p14:creationId xmlns:p14="http://schemas.microsoft.com/office/powerpoint/2010/main" val="17663138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5E478B0-350D-9902-A990-95854419238A}"/>
              </a:ext>
            </a:extLst>
          </p:cNvPr>
          <p:cNvPicPr>
            <a:picLocks noChangeAspect="1"/>
          </p:cNvPicPr>
          <p:nvPr/>
        </p:nvPicPr>
        <p:blipFill rotWithShape="1">
          <a:blip r:embed="rId3">
            <a:extLst>
              <a:ext uri="{28A0092B-C50C-407E-A947-70E740481C1C}">
                <a14:useLocalDpi xmlns:a14="http://schemas.microsoft.com/office/drawing/2010/main" val="0"/>
              </a:ext>
            </a:extLst>
          </a:blip>
          <a:srcRect r="22684"/>
          <a:stretch/>
        </p:blipFill>
        <p:spPr>
          <a:xfrm>
            <a:off x="-14253" y="904552"/>
            <a:ext cx="7823441" cy="5953448"/>
          </a:xfrm>
          <a:prstGeom prst="rect">
            <a:avLst/>
          </a:prstGeom>
        </p:spPr>
      </p:pic>
      <p:sp>
        <p:nvSpPr>
          <p:cNvPr id="14" name="Rectangle 13">
            <a:extLst>
              <a:ext uri="{FF2B5EF4-FFF2-40B4-BE49-F238E27FC236}">
                <a16:creationId xmlns:a16="http://schemas.microsoft.com/office/drawing/2014/main" id="{B62D97A2-48A1-8C52-1109-A6FD6D6042E7}"/>
              </a:ext>
            </a:extLst>
          </p:cNvPr>
          <p:cNvSpPr/>
          <p:nvPr/>
        </p:nvSpPr>
        <p:spPr>
          <a:xfrm>
            <a:off x="3943807" y="972708"/>
            <a:ext cx="3821299" cy="5818459"/>
          </a:xfrm>
          <a:prstGeom prst="rect">
            <a:avLst/>
          </a:prstGeom>
          <a:noFill/>
          <a:ln w="76200">
            <a:solidFill>
              <a:srgbClr val="0E41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641E7A0-5BC4-BD54-60B4-DAF1929320EA}"/>
              </a:ext>
            </a:extLst>
          </p:cNvPr>
          <p:cNvGrpSpPr/>
          <p:nvPr/>
        </p:nvGrpSpPr>
        <p:grpSpPr>
          <a:xfrm>
            <a:off x="7980377" y="4914720"/>
            <a:ext cx="4211623" cy="1868181"/>
            <a:chOff x="7980377" y="4914720"/>
            <a:chExt cx="4211623" cy="1868181"/>
          </a:xfrm>
        </p:grpSpPr>
        <p:pic>
          <p:nvPicPr>
            <p:cNvPr id="15" name="Picture 14">
              <a:extLst>
                <a:ext uri="{FF2B5EF4-FFF2-40B4-BE49-F238E27FC236}">
                  <a16:creationId xmlns:a16="http://schemas.microsoft.com/office/drawing/2014/main" id="{9181F238-6F1A-3C0F-498E-4234972172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0377" y="4914720"/>
              <a:ext cx="4211623" cy="1868181"/>
            </a:xfrm>
            <a:prstGeom prst="rect">
              <a:avLst/>
            </a:prstGeom>
          </p:spPr>
        </p:pic>
        <p:sp>
          <p:nvSpPr>
            <p:cNvPr id="16" name="Rectangle: Rounded Corners 15">
              <a:extLst>
                <a:ext uri="{FF2B5EF4-FFF2-40B4-BE49-F238E27FC236}">
                  <a16:creationId xmlns:a16="http://schemas.microsoft.com/office/drawing/2014/main" id="{845DAC64-5F4C-1BDB-7A03-DF6DE8B9CBF0}"/>
                </a:ext>
              </a:extLst>
            </p:cNvPr>
            <p:cNvSpPr/>
            <p:nvPr/>
          </p:nvSpPr>
          <p:spPr>
            <a:xfrm>
              <a:off x="7980377" y="6525041"/>
              <a:ext cx="4187274" cy="256707"/>
            </a:xfrm>
            <a:prstGeom prst="roundRect">
              <a:avLst/>
            </a:prstGeom>
            <a:noFill/>
            <a:ln w="28575">
              <a:solidFill>
                <a:srgbClr val="0E41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Picture 23" descr="Shape&#10;&#10;Description automatically generated with low confidence">
            <a:extLst>
              <a:ext uri="{FF2B5EF4-FFF2-40B4-BE49-F238E27FC236}">
                <a16:creationId xmlns:a16="http://schemas.microsoft.com/office/drawing/2014/main" id="{BA51F126-4084-F681-46FD-A68113E6B5D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10265" y="253456"/>
            <a:ext cx="996636" cy="738986"/>
          </a:xfrm>
          <a:prstGeom prst="rect">
            <a:avLst/>
          </a:prstGeom>
          <a:noFill/>
          <a:ln>
            <a:noFill/>
          </a:ln>
        </p:spPr>
      </p:pic>
      <p:sp>
        <p:nvSpPr>
          <p:cNvPr id="7" name="Rectangle 6">
            <a:extLst>
              <a:ext uri="{FF2B5EF4-FFF2-40B4-BE49-F238E27FC236}">
                <a16:creationId xmlns:a16="http://schemas.microsoft.com/office/drawing/2014/main" id="{94ED60AB-8AF4-4BF1-3579-0A4D69F6B97E}"/>
              </a:ext>
            </a:extLst>
          </p:cNvPr>
          <p:cNvSpPr/>
          <p:nvPr/>
        </p:nvSpPr>
        <p:spPr>
          <a:xfrm>
            <a:off x="696391" y="384422"/>
            <a:ext cx="8999529" cy="477054"/>
          </a:xfrm>
          <a:prstGeom prst="rect">
            <a:avLst/>
          </a:prstGeom>
        </p:spPr>
        <p:txBody>
          <a:bodyPr wrap="square" lIns="91440" tIns="45720" rIns="91440" bIns="45720" anchor="t">
            <a:spAutoFit/>
          </a:bodyPr>
          <a:lstStyle/>
          <a:p>
            <a:pPr>
              <a:lnSpc>
                <a:spcPts val="3000"/>
              </a:lnSpc>
            </a:pPr>
            <a:r>
              <a:rPr lang="lt-LT" sz="2800" dirty="0">
                <a:solidFill>
                  <a:schemeClr val="bg1">
                    <a:lumMod val="75000"/>
                  </a:schemeClr>
                </a:solidFill>
                <a:latin typeface="Segoe UI"/>
                <a:cs typeface="Segoe UI"/>
              </a:rPr>
              <a:t>VAŠKŲ KELEIVINĖ (PASIENIO) STOTIS</a:t>
            </a:r>
          </a:p>
        </p:txBody>
      </p:sp>
      <p:pic>
        <p:nvPicPr>
          <p:cNvPr id="10" name="Picture 9" descr="Logo, company name&#10;&#10;Description automatically generated">
            <a:extLst>
              <a:ext uri="{FF2B5EF4-FFF2-40B4-BE49-F238E27FC236}">
                <a16:creationId xmlns:a16="http://schemas.microsoft.com/office/drawing/2014/main" id="{41CB3688-B5F6-29E2-571B-0A8FD52231D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030" t="35690" r="14868" b="37958"/>
          <a:stretch/>
        </p:blipFill>
        <p:spPr bwMode="auto">
          <a:xfrm>
            <a:off x="8524163" y="384421"/>
            <a:ext cx="1686102" cy="482089"/>
          </a:xfrm>
          <a:prstGeom prst="rect">
            <a:avLst/>
          </a:prstGeom>
          <a:noFill/>
          <a:ln>
            <a:noFill/>
          </a:ln>
          <a:extLst>
            <a:ext uri="{53640926-AAD7-44D8-BBD7-CCE9431645EC}">
              <a14:shadowObscured xmlns:a14="http://schemas.microsoft.com/office/drawing/2010/main"/>
            </a:ext>
          </a:extLst>
        </p:spPr>
      </p:pic>
      <p:grpSp>
        <p:nvGrpSpPr>
          <p:cNvPr id="21" name="Group 20">
            <a:extLst>
              <a:ext uri="{FF2B5EF4-FFF2-40B4-BE49-F238E27FC236}">
                <a16:creationId xmlns:a16="http://schemas.microsoft.com/office/drawing/2014/main" id="{2F1AC7F5-CB4A-5C20-4711-EE8F0A173AC7}"/>
              </a:ext>
            </a:extLst>
          </p:cNvPr>
          <p:cNvGrpSpPr/>
          <p:nvPr/>
        </p:nvGrpSpPr>
        <p:grpSpPr>
          <a:xfrm>
            <a:off x="11320627" y="146456"/>
            <a:ext cx="897559" cy="2643814"/>
            <a:chOff x="155903" y="156604"/>
            <a:chExt cx="897559" cy="2643814"/>
          </a:xfrm>
        </p:grpSpPr>
        <p:grpSp>
          <p:nvGrpSpPr>
            <p:cNvPr id="23" name="Group 22">
              <a:extLst>
                <a:ext uri="{FF2B5EF4-FFF2-40B4-BE49-F238E27FC236}">
                  <a16:creationId xmlns:a16="http://schemas.microsoft.com/office/drawing/2014/main" id="{F69DF8BB-135C-232E-50DC-49D6761187A2}"/>
                </a:ext>
              </a:extLst>
            </p:cNvPr>
            <p:cNvGrpSpPr/>
            <p:nvPr/>
          </p:nvGrpSpPr>
          <p:grpSpPr>
            <a:xfrm>
              <a:off x="213181" y="156604"/>
              <a:ext cx="582758" cy="2629221"/>
              <a:chOff x="7709619" y="918878"/>
              <a:chExt cx="921974" cy="4159657"/>
            </a:xfrm>
          </p:grpSpPr>
          <p:cxnSp>
            <p:nvCxnSpPr>
              <p:cNvPr id="35" name="Straight Connector 34">
                <a:extLst>
                  <a:ext uri="{FF2B5EF4-FFF2-40B4-BE49-F238E27FC236}">
                    <a16:creationId xmlns:a16="http://schemas.microsoft.com/office/drawing/2014/main" id="{C1489299-0A1C-87BD-6CEE-6AECEBF9A511}"/>
                  </a:ext>
                </a:extLst>
              </p:cNvPr>
              <p:cNvCxnSpPr>
                <a:cxnSpLocks/>
              </p:cNvCxnSpPr>
              <p:nvPr/>
            </p:nvCxnSpPr>
            <p:spPr>
              <a:xfrm>
                <a:off x="7821737" y="918878"/>
                <a:ext cx="0" cy="4153349"/>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19FDB4F-7067-FC11-1C7A-22BB0F40858A}"/>
                  </a:ext>
                </a:extLst>
              </p:cNvPr>
              <p:cNvCxnSpPr>
                <a:cxnSpLocks/>
              </p:cNvCxnSpPr>
              <p:nvPr/>
            </p:nvCxnSpPr>
            <p:spPr>
              <a:xfrm>
                <a:off x="7841618" y="4547370"/>
                <a:ext cx="789975" cy="53116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0405E2D3-FB72-56D0-77AE-794B21515D47}"/>
                  </a:ext>
                </a:extLst>
              </p:cNvPr>
              <p:cNvSpPr/>
              <p:nvPr/>
            </p:nvSpPr>
            <p:spPr>
              <a:xfrm>
                <a:off x="7746800" y="1401197"/>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CB7A7DFA-D1EE-87FC-E78C-567C748803CB}"/>
                  </a:ext>
                </a:extLst>
              </p:cNvPr>
              <p:cNvSpPr/>
              <p:nvPr/>
            </p:nvSpPr>
            <p:spPr>
              <a:xfrm>
                <a:off x="7746800" y="1772431"/>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65400B5A-4E5B-8A1D-0DDE-9560DEAE1CCD}"/>
                  </a:ext>
                </a:extLst>
              </p:cNvPr>
              <p:cNvSpPr/>
              <p:nvPr/>
            </p:nvSpPr>
            <p:spPr>
              <a:xfrm>
                <a:off x="7746800" y="2519544"/>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5AAE82A-F7E7-75F4-3C8B-D7C544B97F60}"/>
                  </a:ext>
                </a:extLst>
              </p:cNvPr>
              <p:cNvSpPr/>
              <p:nvPr/>
            </p:nvSpPr>
            <p:spPr>
              <a:xfrm>
                <a:off x="7746800" y="2916557"/>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8F387776-2E5B-CF49-6B11-1B35E6FA0590}"/>
                  </a:ext>
                </a:extLst>
              </p:cNvPr>
              <p:cNvSpPr/>
              <p:nvPr/>
            </p:nvSpPr>
            <p:spPr>
              <a:xfrm>
                <a:off x="7746800" y="3292280"/>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6D7670E4-6743-6FAE-57C2-E61C674086A0}"/>
                  </a:ext>
                </a:extLst>
              </p:cNvPr>
              <p:cNvSpPr/>
              <p:nvPr/>
            </p:nvSpPr>
            <p:spPr>
              <a:xfrm>
                <a:off x="7746800" y="3666805"/>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626B8883-EE2F-6502-133F-4763F378FEA0}"/>
                  </a:ext>
                </a:extLst>
              </p:cNvPr>
              <p:cNvSpPr/>
              <p:nvPr/>
            </p:nvSpPr>
            <p:spPr>
              <a:xfrm>
                <a:off x="7746800" y="4058397"/>
                <a:ext cx="149876" cy="1498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E7987949-F6FE-FCC9-AEE9-35BEB8AC8F8E}"/>
                  </a:ext>
                </a:extLst>
              </p:cNvPr>
              <p:cNvSpPr/>
              <p:nvPr/>
            </p:nvSpPr>
            <p:spPr>
              <a:xfrm>
                <a:off x="7709910" y="2118252"/>
                <a:ext cx="223666" cy="223666"/>
              </a:xfrm>
              <a:prstGeom prst="ellipse">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C3EB28CD-C7F3-0A84-213C-9489049D4556}"/>
                  </a:ext>
                </a:extLst>
              </p:cNvPr>
              <p:cNvSpPr/>
              <p:nvPr/>
            </p:nvSpPr>
            <p:spPr>
              <a:xfrm>
                <a:off x="7709619" y="4442254"/>
                <a:ext cx="223666" cy="223666"/>
              </a:xfrm>
              <a:prstGeom prst="ellipse">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E4898AA8-5D5D-5599-5A87-234F81C1B540}"/>
                  </a:ext>
                </a:extLst>
              </p:cNvPr>
              <p:cNvSpPr/>
              <p:nvPr/>
            </p:nvSpPr>
            <p:spPr>
              <a:xfrm>
                <a:off x="8250434" y="4782845"/>
                <a:ext cx="223666" cy="223666"/>
              </a:xfrm>
              <a:prstGeom prst="ellipse">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Oval 24">
              <a:extLst>
                <a:ext uri="{FF2B5EF4-FFF2-40B4-BE49-F238E27FC236}">
                  <a16:creationId xmlns:a16="http://schemas.microsoft.com/office/drawing/2014/main" id="{41D7C3FA-B0A2-755E-A687-EABC792AAB07}"/>
                </a:ext>
              </a:extLst>
            </p:cNvPr>
            <p:cNvSpPr/>
            <p:nvPr/>
          </p:nvSpPr>
          <p:spPr>
            <a:xfrm>
              <a:off x="155903" y="365094"/>
              <a:ext cx="250942" cy="250942"/>
            </a:xfrm>
            <a:prstGeom prst="ellipse">
              <a:avLst/>
            </a:prstGeom>
            <a:solidFill>
              <a:srgbClr val="0E4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ECF77FA-125B-54E2-3BB8-6176406A4EA2}"/>
                </a:ext>
              </a:extLst>
            </p:cNvPr>
            <p:cNvSpPr txBox="1"/>
            <p:nvPr/>
          </p:nvSpPr>
          <p:spPr>
            <a:xfrm>
              <a:off x="637964" y="2538808"/>
              <a:ext cx="415498" cy="261610"/>
            </a:xfrm>
            <a:prstGeom prst="rect">
              <a:avLst/>
            </a:prstGeom>
            <a:noFill/>
          </p:spPr>
          <p:txBody>
            <a:bodyPr wrap="none" rtlCol="0">
              <a:spAutoFit/>
            </a:bodyPr>
            <a:lstStyle/>
            <a:p>
              <a:r>
                <a:rPr lang="lt-LT" sz="1100">
                  <a:solidFill>
                    <a:schemeClr val="bg1">
                      <a:lumMod val="65000"/>
                    </a:schemeClr>
                  </a:solidFill>
                </a:rPr>
                <a:t>VLN</a:t>
              </a:r>
              <a:endParaRPr lang="en-US" sz="1100">
                <a:solidFill>
                  <a:schemeClr val="bg1">
                    <a:lumMod val="65000"/>
                  </a:schemeClr>
                </a:solidFill>
              </a:endParaRPr>
            </a:p>
          </p:txBody>
        </p:sp>
        <p:sp>
          <p:nvSpPr>
            <p:cNvPr id="27" name="TextBox 26">
              <a:extLst>
                <a:ext uri="{FF2B5EF4-FFF2-40B4-BE49-F238E27FC236}">
                  <a16:creationId xmlns:a16="http://schemas.microsoft.com/office/drawing/2014/main" id="{11DDF670-CE2F-A942-E71A-D2848A26B269}"/>
                </a:ext>
              </a:extLst>
            </p:cNvPr>
            <p:cNvSpPr txBox="1"/>
            <p:nvPr/>
          </p:nvSpPr>
          <p:spPr>
            <a:xfrm>
              <a:off x="304347" y="2310240"/>
              <a:ext cx="413896" cy="261610"/>
            </a:xfrm>
            <a:prstGeom prst="rect">
              <a:avLst/>
            </a:prstGeom>
            <a:noFill/>
          </p:spPr>
          <p:txBody>
            <a:bodyPr wrap="none" rtlCol="0">
              <a:spAutoFit/>
            </a:bodyPr>
            <a:lstStyle/>
            <a:p>
              <a:r>
                <a:rPr lang="lt-LT" sz="1100">
                  <a:solidFill>
                    <a:schemeClr val="bg1">
                      <a:lumMod val="65000"/>
                    </a:schemeClr>
                  </a:solidFill>
                </a:rPr>
                <a:t>KNS</a:t>
              </a:r>
              <a:endParaRPr lang="en-US" sz="1100">
                <a:solidFill>
                  <a:schemeClr val="bg1">
                    <a:lumMod val="65000"/>
                  </a:schemeClr>
                </a:solidFill>
              </a:endParaRPr>
            </a:p>
          </p:txBody>
        </p:sp>
        <p:sp>
          <p:nvSpPr>
            <p:cNvPr id="34" name="TextBox 33">
              <a:extLst>
                <a:ext uri="{FF2B5EF4-FFF2-40B4-BE49-F238E27FC236}">
                  <a16:creationId xmlns:a16="http://schemas.microsoft.com/office/drawing/2014/main" id="{A62CD5FD-2F60-99C1-BE38-534976AF6F28}"/>
                </a:ext>
              </a:extLst>
            </p:cNvPr>
            <p:cNvSpPr txBox="1"/>
            <p:nvPr/>
          </p:nvSpPr>
          <p:spPr>
            <a:xfrm>
              <a:off x="304347" y="853781"/>
              <a:ext cx="494046" cy="261610"/>
            </a:xfrm>
            <a:prstGeom prst="rect">
              <a:avLst/>
            </a:prstGeom>
            <a:noFill/>
          </p:spPr>
          <p:txBody>
            <a:bodyPr wrap="none" rtlCol="0">
              <a:spAutoFit/>
            </a:bodyPr>
            <a:lstStyle/>
            <a:p>
              <a:r>
                <a:rPr lang="lt-LT" sz="1100">
                  <a:solidFill>
                    <a:schemeClr val="bg1">
                      <a:lumMod val="65000"/>
                    </a:schemeClr>
                  </a:solidFill>
                </a:rPr>
                <a:t>PNVZ</a:t>
              </a:r>
              <a:endParaRPr lang="en-US" sz="1100">
                <a:solidFill>
                  <a:schemeClr val="bg1">
                    <a:lumMod val="65000"/>
                  </a:schemeClr>
                </a:solidFill>
              </a:endParaRPr>
            </a:p>
          </p:txBody>
        </p:sp>
      </p:grpSp>
      <p:graphicFrame>
        <p:nvGraphicFramePr>
          <p:cNvPr id="8" name="Content Placeholder 7">
            <a:extLst>
              <a:ext uri="{FF2B5EF4-FFF2-40B4-BE49-F238E27FC236}">
                <a16:creationId xmlns:a16="http://schemas.microsoft.com/office/drawing/2014/main" id="{CA07B023-64BE-9043-71EA-D8ED465F8B6E}"/>
              </a:ext>
            </a:extLst>
          </p:cNvPr>
          <p:cNvGraphicFramePr>
            <a:graphicFrameLocks/>
          </p:cNvGraphicFramePr>
          <p:nvPr>
            <p:extLst>
              <p:ext uri="{D42A27DB-BD31-4B8C-83A1-F6EECF244321}">
                <p14:modId xmlns:p14="http://schemas.microsoft.com/office/powerpoint/2010/main" val="101810030"/>
              </p:ext>
            </p:extLst>
          </p:nvPr>
        </p:nvGraphicFramePr>
        <p:xfrm>
          <a:off x="7994429" y="3680287"/>
          <a:ext cx="4183518" cy="1066800"/>
        </p:xfrm>
        <a:graphic>
          <a:graphicData uri="http://schemas.openxmlformats.org/drawingml/2006/table">
            <a:tbl>
              <a:tblPr firstRow="1" firstCol="1" bandRow="1">
                <a:tableStyleId>{5A111915-BE36-4E01-A7E5-04B1672EAD32}</a:tableStyleId>
              </a:tblPr>
              <a:tblGrid>
                <a:gridCol w="4183518">
                  <a:extLst>
                    <a:ext uri="{9D8B030D-6E8A-4147-A177-3AD203B41FA5}">
                      <a16:colId xmlns:a16="http://schemas.microsoft.com/office/drawing/2014/main" val="1465318087"/>
                    </a:ext>
                  </a:extLst>
                </a:gridCol>
              </a:tblGrid>
              <a:tr h="0">
                <a:tc>
                  <a:txBody>
                    <a:bodyPr/>
                    <a:lstStyle/>
                    <a:p>
                      <a:pPr algn="ctr"/>
                      <a:r>
                        <a:rPr lang="lt-LT" sz="1000">
                          <a:effectLst/>
                        </a:rPr>
                        <a:t>Alternatyvų vertinimas</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66434873"/>
                  </a:ext>
                </a:extLst>
              </a:tr>
              <a:tr h="156845">
                <a:tc>
                  <a:txBody>
                    <a:bodyPr/>
                    <a:lstStyle/>
                    <a:p>
                      <a:pPr marL="171450" indent="-171450">
                        <a:buFont typeface="Wingdings" panose="05000000000000000000" pitchFamily="2" charset="2"/>
                        <a:buChar char="§"/>
                      </a:pPr>
                      <a:r>
                        <a:rPr lang="lt-LT" sz="1000" dirty="0">
                          <a:effectLst/>
                        </a:rPr>
                        <a:t>I ir II alternatyvos turi teigiamą poveikį aplinkos orui, klimato veiksniams, kraštovaizdžiui, žmonių sveikatai, materialiniams antropogeniniams ištekliams žmonių saugumui, žmonių gerovei</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lt-LT" sz="1000" dirty="0"/>
                        <a:t>II alternatyva palankesnė dėl stoties veiklos efektyvumo, geležinkelio linijos pralaidumo ir stoties eksploatavimo efektyvumo, infrastruktūros valdymo</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439310"/>
                  </a:ext>
                </a:extLst>
              </a:tr>
            </a:tbl>
          </a:graphicData>
        </a:graphic>
      </p:graphicFrame>
      <p:sp>
        <p:nvSpPr>
          <p:cNvPr id="9" name="TextBox 8">
            <a:extLst>
              <a:ext uri="{FF2B5EF4-FFF2-40B4-BE49-F238E27FC236}">
                <a16:creationId xmlns:a16="http://schemas.microsoft.com/office/drawing/2014/main" id="{A3DA619F-4C4D-FC9C-7DF5-D52C865E7840}"/>
              </a:ext>
            </a:extLst>
          </p:cNvPr>
          <p:cNvSpPr txBox="1"/>
          <p:nvPr/>
        </p:nvSpPr>
        <p:spPr>
          <a:xfrm>
            <a:off x="153457" y="1525536"/>
            <a:ext cx="1643759" cy="2000548"/>
          </a:xfrm>
          <a:prstGeom prst="rect">
            <a:avLst/>
          </a:prstGeom>
          <a:solidFill>
            <a:schemeClr val="bg1">
              <a:alpha val="70000"/>
            </a:schemeClr>
          </a:solidFill>
        </p:spPr>
        <p:txBody>
          <a:bodyPr wrap="square" rtlCol="0">
            <a:spAutoFit/>
          </a:bodyPr>
          <a:lstStyle/>
          <a:p>
            <a:pPr marL="92075" indent="-92075">
              <a:buFont typeface="Arial" panose="020B0604020202020204" pitchFamily="34" charset="0"/>
              <a:buChar char="•"/>
            </a:pPr>
            <a:r>
              <a:rPr lang="lt-LT" sz="1100"/>
              <a:t>III tipas </a:t>
            </a:r>
          </a:p>
          <a:p>
            <a:pPr marL="92075" indent="-92075">
              <a:buFont typeface="Arial" panose="020B0604020202020204" pitchFamily="34" charset="0"/>
              <a:buChar char="•"/>
            </a:pPr>
            <a:r>
              <a:rPr lang="lt-LT" sz="1100"/>
              <a:t>1 peronas</a:t>
            </a:r>
          </a:p>
          <a:p>
            <a:pPr marL="92075" indent="-92075">
              <a:buFont typeface="Arial" panose="020B0604020202020204" pitchFamily="34" charset="0"/>
              <a:buChar char="•"/>
            </a:pPr>
            <a:r>
              <a:rPr lang="lt-LT" sz="1100"/>
              <a:t>privažiavimas apie 3 km nuo kelio Nr. 3104</a:t>
            </a:r>
          </a:p>
          <a:p>
            <a:pPr marL="92075" indent="-92075">
              <a:buFont typeface="Arial" panose="020B0604020202020204" pitchFamily="34" charset="0"/>
              <a:buChar char="•"/>
            </a:pPr>
            <a:r>
              <a:rPr lang="lt-LT" sz="1100"/>
              <a:t>nuo Vaškų miestelio centro važiuoti apie 5,6 km (apie 6,5 min automobiliu)</a:t>
            </a:r>
          </a:p>
          <a:p>
            <a:pPr marL="92075" indent="-92075">
              <a:buFont typeface="Arial" panose="020B0604020202020204" pitchFamily="34" charset="0"/>
              <a:buChar char="•"/>
            </a:pPr>
            <a:r>
              <a:rPr lang="lt-LT" sz="1100"/>
              <a:t>plėtrai reikalingas papildomas žemės plotas – apie 2 ha</a:t>
            </a:r>
            <a:r>
              <a:rPr lang="lt-LT" sz="1400"/>
              <a:t> </a:t>
            </a:r>
            <a:endParaRPr lang="en-US" sz="1400"/>
          </a:p>
        </p:txBody>
      </p:sp>
      <p:sp>
        <p:nvSpPr>
          <p:cNvPr id="12" name="TextBox 11">
            <a:extLst>
              <a:ext uri="{FF2B5EF4-FFF2-40B4-BE49-F238E27FC236}">
                <a16:creationId xmlns:a16="http://schemas.microsoft.com/office/drawing/2014/main" id="{52223A26-B8CC-F893-3390-8F4790ABFC3A}"/>
              </a:ext>
            </a:extLst>
          </p:cNvPr>
          <p:cNvSpPr txBox="1"/>
          <p:nvPr/>
        </p:nvSpPr>
        <p:spPr>
          <a:xfrm>
            <a:off x="4011132" y="1045926"/>
            <a:ext cx="1596649" cy="2462213"/>
          </a:xfrm>
          <a:prstGeom prst="rect">
            <a:avLst/>
          </a:prstGeom>
          <a:solidFill>
            <a:schemeClr val="bg1">
              <a:alpha val="70000"/>
            </a:schemeClr>
          </a:solidFill>
        </p:spPr>
        <p:txBody>
          <a:bodyPr wrap="square" rtlCol="0">
            <a:spAutoFit/>
          </a:bodyPr>
          <a:lstStyle/>
          <a:p>
            <a:pPr marL="92075" indent="-92075">
              <a:buFont typeface="Arial" panose="020B0604020202020204" pitchFamily="34" charset="0"/>
              <a:buChar char="•"/>
            </a:pPr>
            <a:r>
              <a:rPr lang="lt-LT" sz="1100"/>
              <a:t>III tipas </a:t>
            </a:r>
          </a:p>
          <a:p>
            <a:pPr marL="92075" indent="-92075">
              <a:buFont typeface="Arial" panose="020B0604020202020204" pitchFamily="34" charset="0"/>
              <a:buChar char="•"/>
            </a:pPr>
            <a:r>
              <a:rPr lang="lt-LT" sz="1100"/>
              <a:t>2 peronai</a:t>
            </a:r>
          </a:p>
          <a:p>
            <a:pPr marL="92075" indent="-92075">
              <a:buFont typeface="Arial" panose="020B0604020202020204" pitchFamily="34" charset="0"/>
              <a:buChar char="•"/>
            </a:pPr>
            <a:r>
              <a:rPr lang="lt-LT" sz="1100"/>
              <a:t>požeminė perėja</a:t>
            </a:r>
          </a:p>
          <a:p>
            <a:pPr marL="92075" indent="-92075">
              <a:buFont typeface="Arial" panose="020B0604020202020204" pitchFamily="34" charset="0"/>
              <a:buChar char="•"/>
            </a:pPr>
            <a:r>
              <a:rPr lang="lt-LT" sz="1100"/>
              <a:t>privažiavimas apie 3 km nuo kelio Nr. 3104</a:t>
            </a:r>
          </a:p>
          <a:p>
            <a:pPr marL="92075" indent="-92075">
              <a:buFont typeface="Arial" panose="020B0604020202020204" pitchFamily="34" charset="0"/>
              <a:buChar char="•"/>
            </a:pPr>
            <a:r>
              <a:rPr lang="lt-LT" sz="1100"/>
              <a:t>nuo Vaškų miestelio centro važiuoti apie 5,3 km (apie 6 min automobiliu)</a:t>
            </a:r>
          </a:p>
          <a:p>
            <a:pPr marL="92075" indent="-92075">
              <a:buFont typeface="Arial" panose="020B0604020202020204" pitchFamily="34" charset="0"/>
              <a:buChar char="•"/>
            </a:pPr>
            <a:r>
              <a:rPr lang="lt-LT" sz="1100"/>
              <a:t>papildomi 2 geležinkelio keliai</a:t>
            </a:r>
          </a:p>
          <a:p>
            <a:pPr marL="92075" indent="-92075">
              <a:buFont typeface="Arial" panose="020B0604020202020204" pitchFamily="34" charset="0"/>
              <a:buChar char="•"/>
            </a:pPr>
            <a:r>
              <a:rPr lang="lt-LT" sz="1100"/>
              <a:t>plėtrai reikalingas papildomas žemės plotas – apie 6,5 ha </a:t>
            </a:r>
          </a:p>
        </p:txBody>
      </p:sp>
    </p:spTree>
    <p:extLst>
      <p:ext uri="{BB962C8B-B14F-4D97-AF65-F5344CB8AC3E}">
        <p14:creationId xmlns:p14="http://schemas.microsoft.com/office/powerpoint/2010/main" val="74111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F04861-5351-CB30-40F7-4B036806A9C5}"/>
              </a:ext>
            </a:extLst>
          </p:cNvPr>
          <p:cNvSpPr>
            <a:spLocks noGrp="1"/>
          </p:cNvSpPr>
          <p:nvPr>
            <p:ph idx="1"/>
          </p:nvPr>
        </p:nvSpPr>
        <p:spPr>
          <a:xfrm>
            <a:off x="182046" y="861475"/>
            <a:ext cx="5728993" cy="5857671"/>
          </a:xfrm>
        </p:spPr>
        <p:txBody>
          <a:bodyPr>
            <a:normAutofit fontScale="92500"/>
          </a:bodyPr>
          <a:lstStyle/>
          <a:p>
            <a:pPr marL="0" indent="0">
              <a:lnSpc>
                <a:spcPct val="100000"/>
              </a:lnSpc>
              <a:spcBef>
                <a:spcPts val="0"/>
              </a:spcBef>
              <a:buNone/>
            </a:pPr>
            <a:r>
              <a:rPr lang="lt-LT" sz="1400" b="1" dirty="0"/>
              <a:t>Traukos pastotė</a:t>
            </a:r>
          </a:p>
          <a:p>
            <a:pPr marL="549275" lvl="1" indent="-285750" algn="just">
              <a:lnSpc>
                <a:spcPct val="100000"/>
              </a:lnSpc>
              <a:spcBef>
                <a:spcPts val="0"/>
              </a:spcBef>
            </a:pPr>
            <a:r>
              <a:rPr lang="lt-LT" sz="1400" dirty="0"/>
              <a:t>Traukos pastotė skirta geležinkelio kontaktinio tinklo aprūpinimui 2 x 25 </a:t>
            </a:r>
            <a:r>
              <a:rPr lang="lt-LT" sz="1400" dirty="0" err="1"/>
              <a:t>kV</a:t>
            </a:r>
            <a:r>
              <a:rPr lang="lt-LT" sz="1400" dirty="0"/>
              <a:t> 50 Hz elektros energija</a:t>
            </a:r>
          </a:p>
          <a:p>
            <a:pPr marL="549275" lvl="1" indent="-285750" algn="just">
              <a:lnSpc>
                <a:spcPct val="100000"/>
              </a:lnSpc>
              <a:spcBef>
                <a:spcPts val="0"/>
              </a:spcBef>
            </a:pPr>
            <a:r>
              <a:rPr lang="lt-LT" sz="1400" dirty="0"/>
              <a:t>Planuojama </a:t>
            </a:r>
            <a:r>
              <a:rPr lang="lt-LT" sz="1400" dirty="0" err="1"/>
              <a:t>Išoruose</a:t>
            </a:r>
            <a:r>
              <a:rPr lang="lt-LT" sz="1400" dirty="0"/>
              <a:t>, Jonavos r.</a:t>
            </a:r>
          </a:p>
          <a:p>
            <a:pPr marL="549275" lvl="1" indent="-285750" algn="just">
              <a:lnSpc>
                <a:spcPct val="100000"/>
              </a:lnSpc>
              <a:spcBef>
                <a:spcPts val="0"/>
              </a:spcBef>
            </a:pPr>
            <a:r>
              <a:rPr lang="lt-LT" sz="1400" dirty="0"/>
              <a:t>Reikalingas žemės plotas apie 2,5 ha</a:t>
            </a:r>
          </a:p>
          <a:p>
            <a:pPr marL="0" indent="0" algn="just">
              <a:lnSpc>
                <a:spcPct val="100000"/>
              </a:lnSpc>
              <a:spcBef>
                <a:spcPts val="0"/>
              </a:spcBef>
              <a:buNone/>
            </a:pPr>
            <a:r>
              <a:rPr lang="lt-LT" sz="1400" b="1" dirty="0"/>
              <a:t>Elektros linija</a:t>
            </a:r>
          </a:p>
          <a:p>
            <a:pPr marL="549275" lvl="1" indent="-285750" algn="just">
              <a:lnSpc>
                <a:spcPct val="100000"/>
              </a:lnSpc>
              <a:spcBef>
                <a:spcPts val="0"/>
              </a:spcBef>
            </a:pPr>
            <a:r>
              <a:rPr lang="lt-LT" sz="1400" dirty="0"/>
              <a:t>110 </a:t>
            </a:r>
            <a:r>
              <a:rPr lang="lt-LT" sz="1400" dirty="0" err="1"/>
              <a:t>kV</a:t>
            </a:r>
            <a:r>
              <a:rPr lang="lt-LT" sz="1400" dirty="0"/>
              <a:t>, tiesiama nuo skirstomųjų tinklų apie 1300 m</a:t>
            </a:r>
          </a:p>
          <a:p>
            <a:pPr marL="549275" lvl="1" indent="-285750" algn="just">
              <a:lnSpc>
                <a:spcPct val="100000"/>
              </a:lnSpc>
              <a:spcBef>
                <a:spcPts val="0"/>
              </a:spcBef>
            </a:pPr>
            <a:r>
              <a:rPr lang="lt-LT" sz="1400" dirty="0"/>
              <a:t>Galimi du įrengimo variantai (orinė linija per mišką (reikalingas žemės plotas apie 18 ha) arba </a:t>
            </a:r>
            <a:r>
              <a:rPr lang="lt-LT" sz="1400" dirty="0" err="1"/>
              <a:t>kabeliavimas</a:t>
            </a:r>
            <a:r>
              <a:rPr lang="lt-LT" sz="1400" dirty="0"/>
              <a:t> miško pakraščiu (reikalingas žemės plotas apie 1 ha). </a:t>
            </a:r>
          </a:p>
          <a:p>
            <a:pPr marL="549275" lvl="1" indent="-285750" algn="just">
              <a:lnSpc>
                <a:spcPct val="100000"/>
              </a:lnSpc>
              <a:spcBef>
                <a:spcPts val="0"/>
              </a:spcBef>
            </a:pPr>
            <a:r>
              <a:rPr lang="lt-LT" sz="1400" i="1" dirty="0"/>
              <a:t>Pastaba: gautas pirminis LITGRID pritarimas rengti kabelinę liniją</a:t>
            </a:r>
          </a:p>
          <a:p>
            <a:pPr marL="0" lvl="1" indent="0" algn="just">
              <a:lnSpc>
                <a:spcPct val="100000"/>
              </a:lnSpc>
              <a:spcBef>
                <a:spcPts val="0"/>
              </a:spcBef>
              <a:buNone/>
            </a:pPr>
            <a:endParaRPr lang="lt-LT" sz="1400" b="1" dirty="0"/>
          </a:p>
          <a:p>
            <a:pPr marL="0" lvl="1" indent="0" algn="just">
              <a:lnSpc>
                <a:spcPct val="100000"/>
              </a:lnSpc>
              <a:spcBef>
                <a:spcPts val="0"/>
              </a:spcBef>
              <a:buNone/>
            </a:pPr>
            <a:r>
              <a:rPr lang="lt-LT" sz="1400" b="1" dirty="0"/>
              <a:t>Ryšiai</a:t>
            </a:r>
          </a:p>
          <a:p>
            <a:pPr marL="549275" lvl="1" indent="-285750" algn="just">
              <a:lnSpc>
                <a:spcPct val="100000"/>
              </a:lnSpc>
              <a:spcBef>
                <a:spcPts val="0"/>
              </a:spcBef>
            </a:pPr>
            <a:r>
              <a:rPr lang="lt-LT" sz="1400" dirty="0"/>
              <a:t>Numatoma 5G ryšio antenas rengti ant „</a:t>
            </a:r>
            <a:r>
              <a:rPr lang="lt-LT" sz="1400" dirty="0" err="1"/>
              <a:t>Rail</a:t>
            </a:r>
            <a:r>
              <a:rPr lang="lt-LT" sz="1400" dirty="0"/>
              <a:t> </a:t>
            </a:r>
            <a:r>
              <a:rPr lang="lt-LT" sz="1400" dirty="0" err="1"/>
              <a:t>Baltica</a:t>
            </a:r>
            <a:r>
              <a:rPr lang="lt-LT" sz="1400" dirty="0"/>
              <a:t>“ linijoje rengiamų ryšio bokštų</a:t>
            </a:r>
          </a:p>
          <a:p>
            <a:pPr marL="0" lvl="1" indent="0" algn="just">
              <a:lnSpc>
                <a:spcPct val="100000"/>
              </a:lnSpc>
              <a:spcBef>
                <a:spcPts val="0"/>
              </a:spcBef>
              <a:buNone/>
            </a:pPr>
            <a:r>
              <a:rPr lang="lt-LT" sz="1400" b="1" dirty="0">
                <a:effectLst/>
                <a:ea typeface="Calibri" panose="020F0502020204030204" pitchFamily="34" charset="0"/>
                <a:cs typeface="Arial" panose="020B0604020202020204" pitchFamily="34" charset="0"/>
              </a:rPr>
              <a:t>Geležinkelio transporto eismo kontrolės, valdymo ir signalizacijos posistemės </a:t>
            </a:r>
          </a:p>
          <a:p>
            <a:pPr marL="549275" lvl="1" indent="-285750" algn="just">
              <a:lnSpc>
                <a:spcPct val="100000"/>
              </a:lnSpc>
              <a:spcBef>
                <a:spcPts val="0"/>
              </a:spcBef>
            </a:pPr>
            <a:r>
              <a:rPr lang="lt-LT" sz="1400" dirty="0"/>
              <a:t>Vystymo plane turi būti numatytos papildomos CCS statinių ir įrenginių teritorijos.</a:t>
            </a:r>
          </a:p>
          <a:p>
            <a:pPr marL="549275" lvl="1" indent="-285750" algn="just">
              <a:lnSpc>
                <a:spcPct val="100000"/>
              </a:lnSpc>
              <a:spcBef>
                <a:spcPts val="0"/>
              </a:spcBef>
            </a:pPr>
            <a:r>
              <a:rPr lang="lt-LT" sz="1400" dirty="0"/>
              <a:t>Sprendiniai bus tikslinami konkretizavimo metu.</a:t>
            </a:r>
          </a:p>
          <a:p>
            <a:pPr marL="0" lvl="1" indent="0" algn="just">
              <a:lnSpc>
                <a:spcPct val="100000"/>
              </a:lnSpc>
              <a:spcBef>
                <a:spcPts val="0"/>
              </a:spcBef>
              <a:buNone/>
            </a:pPr>
            <a:r>
              <a:rPr lang="lt-LT" sz="1500" b="1" dirty="0">
                <a:effectLst/>
                <a:ea typeface="Calibri" panose="020F0502020204030204" pitchFamily="34" charset="0"/>
                <a:cs typeface="Arial" panose="020B0604020202020204" pitchFamily="34" charset="0"/>
              </a:rPr>
              <a:t>Privažiuojamieji automobilių keliai</a:t>
            </a:r>
            <a:endParaRPr lang="en-US" sz="1500" b="1" dirty="0">
              <a:effectLst/>
              <a:ea typeface="Calibri" panose="020F0502020204030204" pitchFamily="34" charset="0"/>
              <a:cs typeface="Arial" panose="020B0604020202020204" pitchFamily="34" charset="0"/>
            </a:endParaRPr>
          </a:p>
          <a:p>
            <a:pPr marL="549275" lvl="1" indent="-285750" algn="just">
              <a:lnSpc>
                <a:spcPct val="100000"/>
              </a:lnSpc>
              <a:spcBef>
                <a:spcPts val="0"/>
              </a:spcBef>
            </a:pPr>
            <a:r>
              <a:rPr lang="lt-LT" sz="1400" dirty="0"/>
              <a:t>Vietinės reikšmės keliai, skirti privažiavimui prie stočių, numatomi su asfalto danga. </a:t>
            </a:r>
          </a:p>
          <a:p>
            <a:pPr marL="549275" lvl="1" indent="-285750" algn="just">
              <a:lnSpc>
                <a:spcPct val="100000"/>
              </a:lnSpc>
              <a:spcBef>
                <a:spcPts val="0"/>
              </a:spcBef>
            </a:pPr>
            <a:r>
              <a:rPr lang="lt-LT" sz="1400" dirty="0"/>
              <a:t>Rengiant „</a:t>
            </a:r>
            <a:r>
              <a:rPr lang="lt-LT" sz="1400" dirty="0" err="1"/>
              <a:t>Rail</a:t>
            </a:r>
            <a:r>
              <a:rPr lang="lt-LT" sz="1400" dirty="0"/>
              <a:t> </a:t>
            </a:r>
            <a:r>
              <a:rPr lang="lt-LT" sz="1400" dirty="0" err="1"/>
              <a:t>Baltica</a:t>
            </a:r>
            <a:r>
              <a:rPr lang="lt-LT" sz="1400" dirty="0"/>
              <a:t>“ linijos techninius projektus paaiškėjo, kad ne visiems būtiniems privažiuojamiesiems keliams pakanka pagal specialųjį planą paimto žemės sklypo. Kai kuriais atvejais keliams sklypų pakanka, tačiau nepakanka vietos statinį aptarnaujančio automobilio apsisukimui. Todėl Vystymo plane planuojami trūkstami keliai ar jų atkarpos ir numatomi atitinkami žemės sklypai. Būtinieji privažiavimo keliai numatomi su žvyro danga. </a:t>
            </a:r>
          </a:p>
        </p:txBody>
      </p:sp>
      <p:pic>
        <p:nvPicPr>
          <p:cNvPr id="4" name="Picture 3" descr="Shape&#10;&#10;Description automatically generated with low confidence">
            <a:extLst>
              <a:ext uri="{FF2B5EF4-FFF2-40B4-BE49-F238E27FC236}">
                <a16:creationId xmlns:a16="http://schemas.microsoft.com/office/drawing/2014/main" id="{3D51CEC3-AB0B-7897-995B-CCAD2776082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0265" y="253456"/>
            <a:ext cx="996636" cy="738986"/>
          </a:xfrm>
          <a:prstGeom prst="rect">
            <a:avLst/>
          </a:prstGeom>
          <a:noFill/>
          <a:ln>
            <a:noFill/>
          </a:ln>
        </p:spPr>
      </p:pic>
      <p:pic>
        <p:nvPicPr>
          <p:cNvPr id="5" name="Picture 4" descr="Logo, company name&#10;&#10;Description automatically generated">
            <a:extLst>
              <a:ext uri="{FF2B5EF4-FFF2-40B4-BE49-F238E27FC236}">
                <a16:creationId xmlns:a16="http://schemas.microsoft.com/office/drawing/2014/main" id="{EB40DD92-2D07-016E-2762-D08D4002D73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030" t="35690" r="14868" b="37958"/>
          <a:stretch/>
        </p:blipFill>
        <p:spPr bwMode="auto">
          <a:xfrm>
            <a:off x="8524163" y="384421"/>
            <a:ext cx="1686102" cy="482089"/>
          </a:xfrm>
          <a:prstGeom prst="rect">
            <a:avLst/>
          </a:prstGeom>
          <a:noFill/>
          <a:ln>
            <a:noFill/>
          </a:ln>
          <a:extLst>
            <a:ext uri="{53640926-AAD7-44D8-BBD7-CCE9431645EC}">
              <a14:shadowObscured xmlns:a14="http://schemas.microsoft.com/office/drawing/2010/main"/>
            </a:ext>
          </a:extLst>
        </p:spPr>
      </p:pic>
      <p:pic>
        <p:nvPicPr>
          <p:cNvPr id="6" name="Picture 5" descr="A picture containing text, aerial photography, map, aerial&#10;&#10;Description automatically generated">
            <a:extLst>
              <a:ext uri="{FF2B5EF4-FFF2-40B4-BE49-F238E27FC236}">
                <a16:creationId xmlns:a16="http://schemas.microsoft.com/office/drawing/2014/main" id="{2DBC1316-58D5-6647-6E92-E799FF9E0BD2}"/>
              </a:ext>
            </a:extLst>
          </p:cNvPr>
          <p:cNvPicPr>
            <a:picLocks noChangeAspect="1"/>
          </p:cNvPicPr>
          <p:nvPr/>
        </p:nvPicPr>
        <p:blipFill>
          <a:blip r:embed="rId5"/>
          <a:stretch>
            <a:fillRect/>
          </a:stretch>
        </p:blipFill>
        <p:spPr>
          <a:xfrm>
            <a:off x="6026866" y="1834084"/>
            <a:ext cx="5926339" cy="3305518"/>
          </a:xfrm>
          <a:prstGeom prst="rect">
            <a:avLst/>
          </a:prstGeom>
        </p:spPr>
      </p:pic>
      <p:sp>
        <p:nvSpPr>
          <p:cNvPr id="7" name="Rectangle 6">
            <a:extLst>
              <a:ext uri="{FF2B5EF4-FFF2-40B4-BE49-F238E27FC236}">
                <a16:creationId xmlns:a16="http://schemas.microsoft.com/office/drawing/2014/main" id="{DEC570B0-F772-B690-6972-6AD4BF5F3923}"/>
              </a:ext>
            </a:extLst>
          </p:cNvPr>
          <p:cNvSpPr/>
          <p:nvPr/>
        </p:nvSpPr>
        <p:spPr>
          <a:xfrm>
            <a:off x="696391" y="384422"/>
            <a:ext cx="8999529" cy="477054"/>
          </a:xfrm>
          <a:prstGeom prst="rect">
            <a:avLst/>
          </a:prstGeom>
        </p:spPr>
        <p:txBody>
          <a:bodyPr wrap="square" lIns="91440" tIns="45720" rIns="91440" bIns="45720" anchor="t">
            <a:spAutoFit/>
          </a:bodyPr>
          <a:lstStyle/>
          <a:p>
            <a:pPr>
              <a:lnSpc>
                <a:spcPts val="3000"/>
              </a:lnSpc>
            </a:pPr>
            <a:r>
              <a:rPr lang="lt-LT" sz="2800" dirty="0">
                <a:solidFill>
                  <a:srgbClr val="649A3F"/>
                </a:solidFill>
                <a:latin typeface="Segoe UI"/>
                <a:cs typeface="Segoe UI"/>
              </a:rPr>
              <a:t>KITI VYSTYMO PLANO</a:t>
            </a:r>
            <a:r>
              <a:rPr lang="lt-LT" sz="2800">
                <a:solidFill>
                  <a:srgbClr val="649A3F"/>
                </a:solidFill>
                <a:latin typeface="Segoe UI"/>
                <a:cs typeface="Segoe UI"/>
              </a:rPr>
              <a:t> SPRENDINIAI</a:t>
            </a:r>
          </a:p>
        </p:txBody>
      </p:sp>
    </p:spTree>
    <p:extLst>
      <p:ext uri="{BB962C8B-B14F-4D97-AF65-F5344CB8AC3E}">
        <p14:creationId xmlns:p14="http://schemas.microsoft.com/office/powerpoint/2010/main" val="19370800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D3972F-E74E-99A1-5121-BAE757559AAB}"/>
              </a:ext>
            </a:extLst>
          </p:cNvPr>
          <p:cNvSpPr>
            <a:spLocks noGrp="1"/>
          </p:cNvSpPr>
          <p:nvPr>
            <p:ph idx="1"/>
          </p:nvPr>
        </p:nvSpPr>
        <p:spPr>
          <a:xfrm>
            <a:off x="810490" y="301625"/>
            <a:ext cx="10882745" cy="6161520"/>
          </a:xfrm>
        </p:spPr>
        <p:txBody>
          <a:bodyPr>
            <a:noAutofit/>
          </a:bodyPr>
          <a:lstStyle/>
          <a:p>
            <a:pPr marL="0" indent="0">
              <a:lnSpc>
                <a:spcPct val="100000"/>
              </a:lnSpc>
              <a:spcBef>
                <a:spcPts val="0"/>
              </a:spcBef>
              <a:buNone/>
            </a:pPr>
            <a:r>
              <a:rPr lang="lt-LT" sz="1400" b="1">
                <a:solidFill>
                  <a:srgbClr val="649A3F"/>
                </a:solidFill>
                <a:effectLst/>
                <a:ea typeface="Calibri" panose="020F0502020204030204" pitchFamily="34" charset="0"/>
                <a:cs typeface="Arial"/>
              </a:rPr>
              <a:t>Vystymo plano sąsaja su kitais planais ir programomis</a:t>
            </a:r>
          </a:p>
          <a:p>
            <a:pPr marL="0" indent="0" algn="just">
              <a:lnSpc>
                <a:spcPct val="100000"/>
              </a:lnSpc>
              <a:spcBef>
                <a:spcPts val="0"/>
              </a:spcBef>
              <a:buNone/>
            </a:pPr>
            <a:r>
              <a:rPr lang="lt-LT" sz="1400" dirty="0">
                <a:effectLst/>
                <a:ea typeface="Calibri" panose="020F0502020204030204" pitchFamily="34" charset="0"/>
                <a:cs typeface="Times New Roman" panose="02020603050405020304" pitchFamily="18" charset="0"/>
              </a:rPr>
              <a:t>Valstybei svarbių projektų teritorijų planavimo dokumentų sprendiniai turi aukštesnę teisinę galią už savivaldybės lygmens ir vietovės lygmens kompleksinio ir specialiojo teritorijų planavimo dokumentų sprendinius ir privalomai taikomi savivaldybėms rengiant, keičiant ar koreguojant savivaldybės lygmens ir vietovės lygmens teritorijų planavimo dokumentus. Taikant šio Vystymo plano sprendinius, valstybės lygmens ir žemesnio lygmens teritorijų planavimo dokumentų sprendiniai galioja tiek, kiek jie neprieštarauja Vystymo plano sprendiniams. </a:t>
            </a:r>
            <a:r>
              <a:rPr lang="lt-LT" sz="1400" dirty="0">
                <a:effectLst/>
                <a:ea typeface="Calibri" panose="020F0502020204030204" pitchFamily="34" charset="0"/>
                <a:cs typeface="Arial"/>
              </a:rPr>
              <a:t>Numatomi Vystymo plano sprendiniai neprieštarauja strateginio planavimo dokumentams, rengiamiems ar parengtiems susisiekimo komunikacijų inžinerinės infrastruktūros vystymo planams.</a:t>
            </a:r>
            <a:endParaRPr lang="lt-LT" sz="1400">
              <a:effectLst/>
              <a:ea typeface="Calibri" panose="020F0502020204030204" pitchFamily="34" charset="0"/>
              <a:cs typeface="Arial"/>
            </a:endParaRPr>
          </a:p>
          <a:p>
            <a:pPr marL="0" indent="0" algn="just">
              <a:lnSpc>
                <a:spcPct val="100000"/>
              </a:lnSpc>
              <a:spcBef>
                <a:spcPts val="0"/>
              </a:spcBef>
              <a:buNone/>
            </a:pPr>
            <a:r>
              <a:rPr lang="lt-LT" sz="1400" dirty="0">
                <a:effectLst/>
                <a:ea typeface="Calibri" panose="020F0502020204030204" pitchFamily="34" charset="0"/>
                <a:cs typeface="Arial"/>
              </a:rPr>
              <a:t> </a:t>
            </a:r>
            <a:endParaRPr lang="lt-LT" sz="1400">
              <a:effectLst/>
              <a:ea typeface="Calibri" panose="020F0502020204030204" pitchFamily="34" charset="0"/>
              <a:cs typeface="Arial"/>
            </a:endParaRPr>
          </a:p>
          <a:p>
            <a:pPr marL="0" indent="0">
              <a:lnSpc>
                <a:spcPct val="100000"/>
              </a:lnSpc>
              <a:spcBef>
                <a:spcPts val="0"/>
              </a:spcBef>
              <a:buNone/>
            </a:pPr>
            <a:r>
              <a:rPr lang="lt-LT" sz="1400" b="1">
                <a:solidFill>
                  <a:srgbClr val="649A3F"/>
                </a:solidFill>
                <a:effectLst/>
                <a:ea typeface="Calibri" panose="020F0502020204030204" pitchFamily="34" charset="0"/>
                <a:cs typeface="Arial"/>
              </a:rPr>
              <a:t>Esama aplinkos būklė ir jos pokyčiai, jeigu projektiniai sprendiniai nebus įgyvendinti</a:t>
            </a:r>
          </a:p>
          <a:p>
            <a:pPr marL="0" indent="0">
              <a:lnSpc>
                <a:spcPct val="100000"/>
              </a:lnSpc>
              <a:spcBef>
                <a:spcPts val="0"/>
              </a:spcBef>
              <a:buNone/>
            </a:pPr>
            <a:r>
              <a:rPr lang="lt-LT" sz="1400" dirty="0">
                <a:effectLst/>
                <a:ea typeface="Calibri" panose="020F0502020204030204" pitchFamily="34" charset="0"/>
                <a:cs typeface="Arial" panose="020B0604020202020204" pitchFamily="34" charset="0"/>
              </a:rPr>
              <a:t>Neįrengus regioninių stočių ir kitos joms reikalingos infrastruktūros, žmonių judumo ir krovinių pristatymo galimybės būtų mažesnės; būtų didesnės ŠESD ir oro taršos emisijos, kadangi vežti tektų automobiliais, o automobilio keleivio kilometro ar tonos kilometro emisijos yra didesnės nei vežant geležinkeliu. </a:t>
            </a:r>
            <a:endParaRPr lang="lt-LT" sz="1400">
              <a:effectLst/>
              <a:ea typeface="Calibri" panose="020F0502020204030204" pitchFamily="34" charset="0"/>
              <a:cs typeface="Arial" panose="020B0604020202020204" pitchFamily="34" charset="0"/>
            </a:endParaRPr>
          </a:p>
          <a:p>
            <a:pPr marL="0" indent="0">
              <a:lnSpc>
                <a:spcPct val="100000"/>
              </a:lnSpc>
              <a:spcBef>
                <a:spcPts val="0"/>
              </a:spcBef>
              <a:buNone/>
            </a:pPr>
            <a:endParaRPr lang="lt-LT" sz="1400">
              <a:effectLst/>
              <a:ea typeface="Calibri" panose="020F0502020204030204" pitchFamily="34" charset="0"/>
              <a:cs typeface="Arial" panose="020B0604020202020204" pitchFamily="34" charset="0"/>
            </a:endParaRPr>
          </a:p>
          <a:p>
            <a:pPr marL="0" indent="0" algn="just">
              <a:lnSpc>
                <a:spcPct val="100000"/>
              </a:lnSpc>
              <a:spcBef>
                <a:spcPts val="0"/>
              </a:spcBef>
              <a:buNone/>
            </a:pPr>
            <a:r>
              <a:rPr lang="lt-LT" sz="1400" b="1">
                <a:solidFill>
                  <a:srgbClr val="649A3F"/>
                </a:solidFill>
                <a:effectLst/>
                <a:ea typeface="Calibri" panose="020F0502020204030204" pitchFamily="34" charset="0"/>
                <a:cs typeface="Arial"/>
              </a:rPr>
              <a:t>Teritorijų, kurios gali būti reikšmingai paveiktos, aplinkos charakteristikos</a:t>
            </a:r>
          </a:p>
          <a:p>
            <a:pPr marL="0" indent="0" algn="just">
              <a:lnSpc>
                <a:spcPct val="100000"/>
              </a:lnSpc>
              <a:spcBef>
                <a:spcPts val="0"/>
              </a:spcBef>
              <a:buNone/>
            </a:pPr>
            <a:r>
              <a:rPr lang="lt-LT" sz="1400" b="1" u="sng">
                <a:ea typeface="Calibri" panose="020F0502020204030204" pitchFamily="34" charset="0"/>
                <a:cs typeface="Arial"/>
              </a:rPr>
              <a:t>Paviršiniai vandenys:</a:t>
            </a:r>
            <a:r>
              <a:rPr lang="lt-LT" sz="1400" b="1">
                <a:ea typeface="Calibri" panose="020F0502020204030204" pitchFamily="34" charset="0"/>
                <a:cs typeface="Arial"/>
              </a:rPr>
              <a:t> </a:t>
            </a:r>
            <a:r>
              <a:rPr lang="lt-LT" sz="1400" dirty="0">
                <a:ea typeface="Calibri" panose="020F0502020204030204" pitchFamily="34" charset="0"/>
                <a:cs typeface="Arial"/>
              </a:rPr>
              <a:t>v</a:t>
            </a:r>
            <a:r>
              <a:rPr lang="lt-LT" sz="1400" dirty="0">
                <a:effectLst/>
                <a:ea typeface="Calibri" panose="020F0502020204030204" pitchFamily="34" charset="0"/>
                <a:cs typeface="Times New Roman" panose="02020603050405020304" pitchFamily="18" charset="0"/>
              </a:rPr>
              <a:t>adovaujantis Specialiųjų žemės naudojimo sąlygų įstatymo nuostatomis, privažiuojamieji keliai neprasideda ir nepasibaigia paviršinių vandenų pakrantės apsaugos juostoje. </a:t>
            </a:r>
            <a:r>
              <a:rPr lang="lt-LT" sz="1400" dirty="0">
                <a:ea typeface="Calibri" panose="020F0502020204030204" pitchFamily="34" charset="0"/>
                <a:cs typeface="Arial"/>
              </a:rPr>
              <a:t>Reikšmingas poveikis nenumatomas.</a:t>
            </a:r>
            <a:endParaRPr lang="en-US" sz="1400" dirty="0">
              <a:effectLst/>
              <a:ea typeface="Calibri" panose="020F0502020204030204" pitchFamily="34" charset="0"/>
              <a:cs typeface="Arial" panose="020B0604020202020204" pitchFamily="34" charset="0"/>
            </a:endParaRPr>
          </a:p>
          <a:p>
            <a:pPr marL="0" indent="0" algn="just">
              <a:lnSpc>
                <a:spcPct val="100000"/>
              </a:lnSpc>
              <a:spcBef>
                <a:spcPts val="0"/>
              </a:spcBef>
              <a:buNone/>
            </a:pPr>
            <a:r>
              <a:rPr lang="lt-LT" sz="1400" b="1" u="sng">
                <a:ea typeface="Calibri" panose="020F0502020204030204" pitchFamily="34" charset="0"/>
                <a:cs typeface="Arial"/>
              </a:rPr>
              <a:t>Požeminiai vandenys</a:t>
            </a:r>
            <a:r>
              <a:rPr lang="lt-LT" sz="1400" u="sng" dirty="0">
                <a:ea typeface="Calibri" panose="020F0502020204030204" pitchFamily="34" charset="0"/>
                <a:cs typeface="Arial"/>
              </a:rPr>
              <a:t>:</a:t>
            </a:r>
            <a:r>
              <a:rPr lang="lt-LT" sz="1400" dirty="0">
                <a:ea typeface="Calibri" panose="020F0502020204030204" pitchFamily="34" charset="0"/>
                <a:cs typeface="Arial"/>
              </a:rPr>
              <a:t> sprendiniai nepatenka į vandenviečių apsaugos zonas.</a:t>
            </a:r>
          </a:p>
          <a:p>
            <a:pPr marL="0" indent="0" algn="just">
              <a:lnSpc>
                <a:spcPct val="100000"/>
              </a:lnSpc>
              <a:spcBef>
                <a:spcPts val="0"/>
              </a:spcBef>
              <a:buNone/>
            </a:pPr>
            <a:r>
              <a:rPr lang="lt-LT" sz="1400" b="1" u="sng">
                <a:ea typeface="Calibri" panose="020F0502020204030204" pitchFamily="34" charset="0"/>
                <a:cs typeface="Arial"/>
              </a:rPr>
              <a:t>Dirvožemis</a:t>
            </a:r>
            <a:r>
              <a:rPr lang="lt-LT" sz="1400" u="sng" dirty="0">
                <a:ea typeface="Calibri" panose="020F0502020204030204" pitchFamily="34" charset="0"/>
                <a:cs typeface="Arial"/>
              </a:rPr>
              <a:t>:</a:t>
            </a:r>
            <a:r>
              <a:rPr lang="lt-LT" sz="1400" dirty="0">
                <a:ea typeface="Calibri" panose="020F0502020204030204" pitchFamily="34" charset="0"/>
                <a:cs typeface="Arial"/>
              </a:rPr>
              <a:t> įvertinus nedidelį paimamos dirbamos žemės plotą (kelios dešimtys ha) bei planuojamos ūkinės veiklos pobūdį poveikis dirvožemiui bus nereikšmingas.</a:t>
            </a:r>
          </a:p>
          <a:p>
            <a:pPr marL="0" indent="0" algn="just">
              <a:lnSpc>
                <a:spcPct val="100000"/>
              </a:lnSpc>
              <a:spcBef>
                <a:spcPts val="0"/>
              </a:spcBef>
              <a:buNone/>
            </a:pPr>
            <a:r>
              <a:rPr lang="lt-LT" sz="1400" b="1" u="sng">
                <a:ea typeface="Calibri" panose="020F0502020204030204" pitchFamily="34" charset="0"/>
                <a:cs typeface="Arial"/>
              </a:rPr>
              <a:t>Geologinė sandara, naudingosios iškasenos</a:t>
            </a:r>
            <a:r>
              <a:rPr lang="lt-LT" sz="1400" dirty="0">
                <a:ea typeface="Calibri" panose="020F0502020204030204" pitchFamily="34" charset="0"/>
                <a:cs typeface="Arial"/>
              </a:rPr>
              <a:t>: vystymo plano objektai nepatenka į naudingųjų iškasenų telkinius, reikšmingas poveikis nenumatomas.</a:t>
            </a:r>
          </a:p>
          <a:p>
            <a:pPr marL="0" indent="0" algn="just">
              <a:lnSpc>
                <a:spcPct val="100000"/>
              </a:lnSpc>
              <a:spcBef>
                <a:spcPts val="0"/>
              </a:spcBef>
              <a:buNone/>
            </a:pPr>
            <a:r>
              <a:rPr lang="lt-LT" sz="1400" b="1" u="sng">
                <a:ea typeface="Calibri" panose="020F0502020204030204" pitchFamily="34" charset="0"/>
                <a:cs typeface="Arial"/>
              </a:rPr>
              <a:t>Kraštovaizdis</a:t>
            </a:r>
            <a:r>
              <a:rPr lang="lt-LT" sz="1400" dirty="0">
                <a:ea typeface="Calibri" panose="020F0502020204030204" pitchFamily="34" charset="0"/>
                <a:cs typeface="Arial"/>
              </a:rPr>
              <a:t>: K</a:t>
            </a:r>
            <a:r>
              <a:rPr lang="lt-LT" sz="1400" dirty="0">
                <a:solidFill>
                  <a:srgbClr val="000000"/>
                </a:solidFill>
                <a:effectLst/>
                <a:ea typeface="Calibri" panose="020F0502020204030204" pitchFamily="34" charset="0"/>
                <a:cs typeface="Times New Roman" panose="02020603050405020304" pitchFamily="18" charset="0"/>
              </a:rPr>
              <a:t>eleivinės stotelės yra nedidelio aukščio ir negali sudaryti neigiamo poveikio kraštovaizdžiui. Atvirkščiai, kompaktiškos, estetiškai įrengtos ir apželdintos stočių teritorijos paįvairins daugeliu atveju monotonišką „</a:t>
            </a:r>
            <a:r>
              <a:rPr lang="lt-LT" sz="1400" dirty="0" err="1">
                <a:solidFill>
                  <a:srgbClr val="000000"/>
                </a:solidFill>
                <a:effectLst/>
                <a:ea typeface="Calibri" panose="020F0502020204030204" pitchFamily="34" charset="0"/>
                <a:cs typeface="Times New Roman" panose="02020603050405020304" pitchFamily="18" charset="0"/>
              </a:rPr>
              <a:t>Rail</a:t>
            </a:r>
            <a:r>
              <a:rPr lang="lt-LT" sz="1400" dirty="0">
                <a:solidFill>
                  <a:srgbClr val="000000"/>
                </a:solidFill>
                <a:effectLst/>
                <a:ea typeface="Calibri" panose="020F0502020204030204" pitchFamily="34" charset="0"/>
                <a:cs typeface="Times New Roman" panose="02020603050405020304" pitchFamily="18" charset="0"/>
              </a:rPr>
              <a:t> </a:t>
            </a:r>
            <a:r>
              <a:rPr lang="lt-LT" sz="1400" dirty="0" err="1">
                <a:solidFill>
                  <a:srgbClr val="000000"/>
                </a:solidFill>
                <a:effectLst/>
                <a:ea typeface="Calibri" panose="020F0502020204030204" pitchFamily="34" charset="0"/>
                <a:cs typeface="Times New Roman" panose="02020603050405020304" pitchFamily="18" charset="0"/>
              </a:rPr>
              <a:t>Baltica</a:t>
            </a:r>
            <a:r>
              <a:rPr lang="lt-LT" sz="1400" dirty="0">
                <a:solidFill>
                  <a:srgbClr val="000000"/>
                </a:solidFill>
                <a:effectLst/>
                <a:ea typeface="Calibri" panose="020F0502020204030204" pitchFamily="34" charset="0"/>
                <a:cs typeface="Times New Roman" panose="02020603050405020304" pitchFamily="18" charset="0"/>
              </a:rPr>
              <a:t>“ trasos kraštovaizdį. Jonavos prekinė stotis pagal abi alternatyvas įrengiama dirbamų laukų bei miškų teritorijoje, ir, kaip svetimkūnis, neišvengiamai turės neigiamas pasekmes kraštovaizdžiui.</a:t>
            </a:r>
            <a:endParaRPr lang="en-US" sz="1400" dirty="0">
              <a:effectLst/>
              <a:ea typeface="Calibri" panose="020F0502020204030204" pitchFamily="34" charset="0"/>
              <a:cs typeface="Arial" panose="020B0604020202020204" pitchFamily="34" charset="0"/>
            </a:endParaRPr>
          </a:p>
          <a:p>
            <a:pPr marL="0" indent="0" algn="just">
              <a:lnSpc>
                <a:spcPct val="100000"/>
              </a:lnSpc>
              <a:spcBef>
                <a:spcPts val="0"/>
              </a:spcBef>
              <a:buNone/>
            </a:pPr>
            <a:r>
              <a:rPr lang="lt-LT" sz="1400" b="1" u="sng">
                <a:ea typeface="Calibri" panose="020F0502020204030204" pitchFamily="34" charset="0"/>
                <a:cs typeface="Arial"/>
              </a:rPr>
              <a:t>Miškai:</a:t>
            </a:r>
            <a:r>
              <a:rPr lang="lt-LT" sz="1400" dirty="0">
                <a:ea typeface="Calibri" panose="020F0502020204030204" pitchFamily="34" charset="0"/>
                <a:cs typeface="Arial"/>
              </a:rPr>
              <a:t> įvertinus nedidelį paimamos miško žemės plotą (apie 30 ha) ir planuojamos ūkinės veiklos pobūdį, reikšmingas poveikis nenumatomas.</a:t>
            </a:r>
          </a:p>
          <a:p>
            <a:pPr marL="0" indent="0" algn="just">
              <a:lnSpc>
                <a:spcPct val="100000"/>
              </a:lnSpc>
              <a:spcBef>
                <a:spcPts val="0"/>
              </a:spcBef>
              <a:buNone/>
            </a:pPr>
            <a:r>
              <a:rPr lang="lt-LT" sz="1400" b="1" u="sng">
                <a:ea typeface="Calibri" panose="020F0502020204030204" pitchFamily="34" charset="0"/>
                <a:cs typeface="Arial"/>
              </a:rPr>
              <a:t>Gamtinis karkasas</a:t>
            </a:r>
            <a:r>
              <a:rPr lang="lt-LT" sz="1400" u="sng" dirty="0">
                <a:ea typeface="Calibri" panose="020F0502020204030204" pitchFamily="34" charset="0"/>
                <a:cs typeface="Arial"/>
              </a:rPr>
              <a:t>:</a:t>
            </a:r>
            <a:r>
              <a:rPr lang="lt-LT" sz="1400" dirty="0">
                <a:ea typeface="Calibri" panose="020F0502020204030204" pitchFamily="34" charset="0"/>
                <a:cs typeface="Arial"/>
              </a:rPr>
              <a:t>  Vystymo plano objektus</a:t>
            </a:r>
            <a:r>
              <a:rPr lang="lt-LT" sz="1400" dirty="0">
                <a:effectLst/>
                <a:ea typeface="Calibri" panose="020F0502020204030204" pitchFamily="34" charset="0"/>
                <a:cs typeface="Times New Roman" panose="02020603050405020304" pitchFamily="18" charset="0"/>
              </a:rPr>
              <a:t> numatoma įrengti atsižvelgiant į esamą reljefą. Kertamose upėse bus užtikrinta žuvų migracija, nebus sudaromos kliūtys kitų gyvūnų migracijai, reikšmingas neigiamas poveikis gamtiniam karkasui nenumatomas.  </a:t>
            </a:r>
            <a:endParaRPr lang="en-US" sz="1400" dirty="0">
              <a:effectLst/>
              <a:ea typeface="Calibri" panose="020F0502020204030204" pitchFamily="34" charset="0"/>
              <a:cs typeface="Arial" panose="020B0604020202020204" pitchFamily="34" charset="0"/>
            </a:endParaRPr>
          </a:p>
          <a:p>
            <a:pPr marL="0" indent="0" algn="just">
              <a:lnSpc>
                <a:spcPct val="100000"/>
              </a:lnSpc>
              <a:spcBef>
                <a:spcPts val="0"/>
              </a:spcBef>
              <a:buNone/>
            </a:pPr>
            <a:r>
              <a:rPr lang="lt-LT" sz="1400" b="1" u="sng">
                <a:ea typeface="Calibri" panose="020F0502020204030204" pitchFamily="34" charset="0"/>
                <a:cs typeface="Arial"/>
              </a:rPr>
              <a:t>Saugomos teritorijos</a:t>
            </a:r>
            <a:r>
              <a:rPr lang="lt-LT" sz="1400" u="sng" dirty="0">
                <a:ea typeface="Calibri" panose="020F0502020204030204" pitchFamily="34" charset="0"/>
                <a:cs typeface="Arial"/>
              </a:rPr>
              <a:t>:</a:t>
            </a:r>
            <a:r>
              <a:rPr lang="lt-LT" sz="1400" dirty="0">
                <a:ea typeface="Calibri" panose="020F0502020204030204" pitchFamily="34" charset="0"/>
                <a:cs typeface="Arial"/>
              </a:rPr>
              <a:t>  Vystymo plano objektai nepatenka į „</a:t>
            </a:r>
            <a:r>
              <a:rPr lang="lt-LT" sz="1400" dirty="0" err="1">
                <a:ea typeface="Calibri" panose="020F0502020204030204" pitchFamily="34" charset="0"/>
                <a:cs typeface="Arial"/>
              </a:rPr>
              <a:t>Natura</a:t>
            </a:r>
            <a:r>
              <a:rPr lang="lt-LT" sz="1400" dirty="0">
                <a:ea typeface="Calibri" panose="020F0502020204030204" pitchFamily="34" charset="0"/>
                <a:cs typeface="Arial"/>
              </a:rPr>
              <a:t> 2000“  teritorijas ir kitas saugomas teritorijas.  Vystymo plano apimtyje numatoma sunaikinti apie 0,53 ha Europos Bendrijos svarbių buveinių (Vakarų taiga, </a:t>
            </a:r>
            <a:r>
              <a:rPr lang="lt-LT" sz="1400">
                <a:ea typeface="Calibri" panose="020F0502020204030204" pitchFamily="34" charset="0"/>
                <a:cs typeface="Arial"/>
              </a:rPr>
              <a:t>Žolių turtingi eglynai ir kt.). Dėl nedidelio masto reikšmingas neigiamas poveikis nenumatomas. </a:t>
            </a:r>
            <a:r>
              <a:rPr lang="lt-LT" sz="1400" dirty="0">
                <a:effectLst/>
                <a:ea typeface="Calibri" panose="020F0502020204030204" pitchFamily="34" charset="0"/>
                <a:cs typeface="Times New Roman" panose="02020603050405020304" pitchFamily="18" charset="0"/>
              </a:rPr>
              <a:t>  </a:t>
            </a:r>
            <a:endParaRPr lang="en-US" sz="1400" dirty="0">
              <a:effectLst/>
              <a:ea typeface="Calibri" panose="020F0502020204030204" pitchFamily="34" charset="0"/>
              <a:cs typeface="Arial" panose="020B0604020202020204" pitchFamily="34" charset="0"/>
            </a:endParaRPr>
          </a:p>
          <a:p>
            <a:pPr marL="0" indent="0" algn="just">
              <a:lnSpc>
                <a:spcPct val="100000"/>
              </a:lnSpc>
              <a:spcBef>
                <a:spcPts val="0"/>
              </a:spcBef>
              <a:buNone/>
            </a:pPr>
            <a:endParaRPr lang="lt-LT" sz="1400" u="sng" dirty="0">
              <a:latin typeface="Calibri "/>
              <a:ea typeface="Calibri" panose="020F0502020204030204" pitchFamily="34" charset="0"/>
              <a:cs typeface="Arial"/>
            </a:endParaRPr>
          </a:p>
          <a:p>
            <a:pPr marL="0" indent="0" algn="just">
              <a:lnSpc>
                <a:spcPct val="100000"/>
              </a:lnSpc>
              <a:spcBef>
                <a:spcPts val="0"/>
              </a:spcBef>
              <a:buNone/>
            </a:pPr>
            <a:endParaRPr lang="lt-LT" sz="1400" dirty="0">
              <a:ea typeface="Calibri" panose="020F0502020204030204" pitchFamily="34" charset="0"/>
              <a:cs typeface="Arial"/>
            </a:endParaRPr>
          </a:p>
          <a:p>
            <a:pPr marL="0" indent="0" algn="just">
              <a:spcAft>
                <a:spcPts val="300"/>
              </a:spcAft>
              <a:buNone/>
            </a:pPr>
            <a:endParaRPr lang="lt-LT" sz="1400" b="1" dirty="0">
              <a:effectLst/>
              <a:ea typeface="Calibri" panose="020F0502020204030204" pitchFamily="34" charset="0"/>
              <a:cs typeface="Arial"/>
            </a:endParaRPr>
          </a:p>
          <a:p>
            <a:pPr marL="0" indent="0" algn="just">
              <a:spcAft>
                <a:spcPts val="300"/>
              </a:spcAft>
              <a:buNone/>
            </a:pPr>
            <a:endParaRPr lang="lt-LT" sz="1400" b="1" dirty="0">
              <a:effectLst/>
              <a:ea typeface="Calibri" panose="020F0502020204030204" pitchFamily="34" charset="0"/>
              <a:cs typeface="Arial"/>
            </a:endParaRPr>
          </a:p>
        </p:txBody>
      </p:sp>
    </p:spTree>
    <p:extLst>
      <p:ext uri="{BB962C8B-B14F-4D97-AF65-F5344CB8AC3E}">
        <p14:creationId xmlns:p14="http://schemas.microsoft.com/office/powerpoint/2010/main" val="27297818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E9C0225-0430-2803-5930-D542E72BE6A1}"/>
              </a:ext>
            </a:extLst>
          </p:cNvPr>
          <p:cNvSpPr txBox="1"/>
          <p:nvPr/>
        </p:nvSpPr>
        <p:spPr>
          <a:xfrm>
            <a:off x="457200" y="433379"/>
            <a:ext cx="10674927" cy="6455613"/>
          </a:xfrm>
          <a:prstGeom prst="rect">
            <a:avLst/>
          </a:prstGeom>
          <a:noFill/>
        </p:spPr>
        <p:txBody>
          <a:bodyPr wrap="square">
            <a:spAutoFit/>
          </a:bodyPr>
          <a:lstStyle/>
          <a:p>
            <a:pPr algn="just"/>
            <a:r>
              <a:rPr lang="lt-LT" sz="1400" b="1" u="sng">
                <a:ea typeface="Calibri" panose="020F0502020204030204" pitchFamily="34" charset="0"/>
                <a:cs typeface="Arial"/>
              </a:rPr>
              <a:t>Saugomos rūšys</a:t>
            </a:r>
            <a:r>
              <a:rPr lang="lt-LT" sz="1400" u="sng">
                <a:ea typeface="Calibri" panose="020F0502020204030204" pitchFamily="34" charset="0"/>
                <a:cs typeface="Arial"/>
              </a:rPr>
              <a:t>:</a:t>
            </a:r>
            <a:r>
              <a:rPr lang="lt-LT" sz="1400">
                <a:ea typeface="Calibri" panose="020F0502020204030204" pitchFamily="34" charset="0"/>
                <a:cs typeface="Arial"/>
              </a:rPr>
              <a:t> artimoje </a:t>
            </a:r>
            <a:r>
              <a:rPr lang="lt-LT" sz="1400" err="1">
                <a:ea typeface="Calibri" panose="020F0502020204030204" pitchFamily="34" charset="0"/>
                <a:cs typeface="Arial"/>
              </a:rPr>
              <a:t>Pasraučių</a:t>
            </a:r>
            <a:r>
              <a:rPr lang="lt-LT" sz="1400">
                <a:ea typeface="Calibri" panose="020F0502020204030204" pitchFamily="34" charset="0"/>
                <a:cs typeface="Arial"/>
              </a:rPr>
              <a:t> stotelei aplinkoje aptiktas juodasis gandras ir </a:t>
            </a:r>
            <a:r>
              <a:rPr lang="lt-LT" sz="1400" err="1">
                <a:ea typeface="Calibri" panose="020F0502020204030204" pitchFamily="34" charset="0"/>
                <a:cs typeface="Arial"/>
              </a:rPr>
              <a:t>raudonkojis</a:t>
            </a:r>
            <a:r>
              <a:rPr lang="lt-LT" sz="1400">
                <a:ea typeface="Calibri" panose="020F0502020204030204" pitchFamily="34" charset="0"/>
                <a:cs typeface="Arial"/>
              </a:rPr>
              <a:t> sakalas. </a:t>
            </a:r>
            <a:r>
              <a:rPr lang="lt-LT" sz="1400">
                <a:solidFill>
                  <a:srgbClr val="000000"/>
                </a:solidFill>
                <a:effectLst/>
                <a:ea typeface="Calibri" panose="020F0502020204030204" pitchFamily="34" charset="0"/>
                <a:cs typeface="Arial" panose="020B0604020202020204" pitchFamily="34" charset="0"/>
              </a:rPr>
              <a:t>Pažymėtina, kad pagal I alternatyvą </a:t>
            </a:r>
            <a:r>
              <a:rPr lang="lt-LT" sz="1400" err="1">
                <a:solidFill>
                  <a:srgbClr val="000000"/>
                </a:solidFill>
                <a:effectLst/>
                <a:ea typeface="Calibri" panose="020F0502020204030204" pitchFamily="34" charset="0"/>
                <a:cs typeface="Arial" panose="020B0604020202020204" pitchFamily="34" charset="0"/>
              </a:rPr>
              <a:t>Pasraučių</a:t>
            </a:r>
            <a:r>
              <a:rPr lang="lt-LT" sz="1400">
                <a:solidFill>
                  <a:srgbClr val="000000"/>
                </a:solidFill>
                <a:effectLst/>
                <a:ea typeface="Calibri" panose="020F0502020204030204" pitchFamily="34" charset="0"/>
                <a:cs typeface="Arial" panose="020B0604020202020204" pitchFamily="34" charset="0"/>
              </a:rPr>
              <a:t> stotelė įrengiama dirbamuose laukuose, todėl papildomas neigiamas poveikis dėl stotelės įrengimo nenumatomas. </a:t>
            </a:r>
            <a:r>
              <a:rPr lang="lt-LT" sz="1400" err="1">
                <a:solidFill>
                  <a:srgbClr val="000000"/>
                </a:solidFill>
                <a:effectLst/>
                <a:ea typeface="Calibri" panose="020F0502020204030204" pitchFamily="34" charset="0"/>
                <a:cs typeface="Arial" panose="020B0604020202020204" pitchFamily="34" charset="0"/>
              </a:rPr>
              <a:t>Raudonkojis</a:t>
            </a:r>
            <a:r>
              <a:rPr lang="lt-LT" sz="1400">
                <a:solidFill>
                  <a:srgbClr val="000000"/>
                </a:solidFill>
                <a:effectLst/>
                <a:ea typeface="Calibri" panose="020F0502020204030204" pitchFamily="34" charset="0"/>
                <a:cs typeface="Arial" panose="020B0604020202020204" pitchFamily="34" charset="0"/>
              </a:rPr>
              <a:t> sakalas – praskrendantis, neperiantis Lietuvoje paukštis, stotelės įrengimas paukščiui neturi įtakos. </a:t>
            </a:r>
            <a:endParaRPr lang="en-US" sz="1400">
              <a:effectLst/>
              <a:ea typeface="Calibri" panose="020F0502020204030204" pitchFamily="34" charset="0"/>
              <a:cs typeface="Arial" panose="020B0604020202020204" pitchFamily="34" charset="0"/>
            </a:endParaRPr>
          </a:p>
          <a:p>
            <a:pPr marL="0" indent="0" algn="just">
              <a:lnSpc>
                <a:spcPct val="100000"/>
              </a:lnSpc>
              <a:spcBef>
                <a:spcPts val="0"/>
              </a:spcBef>
              <a:buNone/>
            </a:pPr>
            <a:r>
              <a:rPr lang="lt-LT" sz="1400" b="1" u="sng">
                <a:ea typeface="Calibri" panose="020F0502020204030204" pitchFamily="34" charset="0"/>
                <a:cs typeface="Arial"/>
              </a:rPr>
              <a:t>Bioįvairovė</a:t>
            </a:r>
            <a:r>
              <a:rPr lang="lt-LT" sz="1400" u="sng">
                <a:ea typeface="Calibri" panose="020F0502020204030204" pitchFamily="34" charset="0"/>
                <a:cs typeface="Arial"/>
              </a:rPr>
              <a:t>:</a:t>
            </a:r>
            <a:r>
              <a:rPr lang="lt-LT" sz="1400">
                <a:ea typeface="Calibri" panose="020F0502020204030204" pitchFamily="34" charset="0"/>
                <a:cs typeface="Arial"/>
              </a:rPr>
              <a:t>  Vystymo plano sprendiniai, išskyrus Jonavos prekinės stoties I alternatyvą, neblogina gyvūnų migracijos sąlygų ar buveinių. Pagal I alternatyvą tektų naikinti suplanuotą požeminį gyvūnų praėjimą.</a:t>
            </a:r>
          </a:p>
          <a:p>
            <a:pPr algn="just"/>
            <a:r>
              <a:rPr lang="lt-LT" sz="1400" b="1" u="sng">
                <a:ea typeface="Calibri" panose="020F0502020204030204" pitchFamily="34" charset="0"/>
                <a:cs typeface="Arial"/>
              </a:rPr>
              <a:t>Kultūros paveldas</a:t>
            </a:r>
            <a:r>
              <a:rPr lang="lt-LT" sz="1400" u="sng">
                <a:ea typeface="Calibri" panose="020F0502020204030204" pitchFamily="34" charset="0"/>
                <a:cs typeface="Arial"/>
              </a:rPr>
              <a:t>:</a:t>
            </a:r>
            <a:r>
              <a:rPr lang="lt-LT" sz="1400">
                <a:ea typeface="Calibri" panose="020F0502020204030204" pitchFamily="34" charset="0"/>
                <a:cs typeface="Arial"/>
              </a:rPr>
              <a:t> </a:t>
            </a:r>
            <a:r>
              <a:rPr lang="lt-LT" sz="1400">
                <a:effectLst/>
                <a:ea typeface="Calibri" panose="020F0502020204030204" pitchFamily="34" charset="0"/>
                <a:cs typeface="Arial" panose="020B0604020202020204" pitchFamily="34" charset="0"/>
              </a:rPr>
              <a:t>Regioninės stotys bei kiti Vystymo plano objektai nepatenka į kultūros paveldo teritorijas ir jų apsaugos zonas, poveikis kultūros paveldo teritorijoms nenumatomas. </a:t>
            </a:r>
            <a:r>
              <a:rPr lang="lt-LT" sz="1400">
                <a:solidFill>
                  <a:srgbClr val="000000"/>
                </a:solidFill>
                <a:effectLst/>
                <a:ea typeface="Calibri" panose="020F0502020204030204" pitchFamily="34" charset="0"/>
                <a:cs typeface="Times New Roman" panose="02020603050405020304" pitchFamily="18" charset="0"/>
              </a:rPr>
              <a:t>Vadovaujantis </a:t>
            </a:r>
            <a:r>
              <a:rPr lang="lt-LT" sz="1400" i="1">
                <a:solidFill>
                  <a:srgbClr val="000000"/>
                </a:solidFill>
                <a:effectLst/>
                <a:ea typeface="Calibri" panose="020F0502020204030204" pitchFamily="34" charset="0"/>
                <a:cs typeface="Times New Roman" panose="02020603050405020304" pitchFamily="18" charset="0"/>
              </a:rPr>
              <a:t>Paveldo tvarkybos reglamentu PTR 2.13.01:2022</a:t>
            </a:r>
            <a:r>
              <a:rPr lang="lt-LT" sz="1400">
                <a:solidFill>
                  <a:srgbClr val="000000"/>
                </a:solidFill>
                <a:effectLst/>
                <a:ea typeface="Calibri" panose="020F0502020204030204" pitchFamily="34" charset="0"/>
                <a:cs typeface="Times New Roman" panose="02020603050405020304" pitchFamily="18" charset="0"/>
              </a:rPr>
              <a:t> „</a:t>
            </a:r>
            <a:r>
              <a:rPr lang="lt-LT" sz="1400" i="1">
                <a:solidFill>
                  <a:srgbClr val="000000"/>
                </a:solidFill>
                <a:effectLst/>
                <a:ea typeface="Calibri" panose="020F0502020204030204" pitchFamily="34" charset="0"/>
                <a:cs typeface="Times New Roman" panose="02020603050405020304" pitchFamily="18" charset="0"/>
              </a:rPr>
              <a:t>Archeologinio kultūros paveldo tvarkyba</a:t>
            </a:r>
            <a:r>
              <a:rPr lang="lt-LT" sz="1400">
                <a:solidFill>
                  <a:srgbClr val="000000"/>
                </a:solidFill>
                <a:effectLst/>
                <a:ea typeface="Calibri" panose="020F0502020204030204" pitchFamily="34" charset="0"/>
                <a:cs typeface="Times New Roman" panose="02020603050405020304" pitchFamily="18" charset="0"/>
              </a:rPr>
              <a:t>“, visuose Vystymo plano objektuose viršutinio grunto (kultūrinio sluoksnio) nukasimo darbų metu turi būti atliekami (vykdomi) archeologiniai žvalgymai. Jų metu aptikus </a:t>
            </a:r>
            <a:r>
              <a:rPr lang="lt-LT" sz="1400" err="1">
                <a:solidFill>
                  <a:srgbClr val="000000"/>
                </a:solidFill>
                <a:effectLst/>
                <a:ea typeface="Calibri" panose="020F0502020204030204" pitchFamily="34" charset="0"/>
                <a:cs typeface="Times New Roman" panose="02020603050405020304" pitchFamily="18" charset="0"/>
              </a:rPr>
              <a:t>archeologiškai</a:t>
            </a:r>
            <a:r>
              <a:rPr lang="lt-LT" sz="1400">
                <a:solidFill>
                  <a:srgbClr val="000000"/>
                </a:solidFill>
                <a:effectLst/>
                <a:ea typeface="Calibri" panose="020F0502020204030204" pitchFamily="34" charset="0"/>
                <a:cs typeface="Times New Roman" panose="02020603050405020304" pitchFamily="18" charset="0"/>
              </a:rPr>
              <a:t> vertingas struktūras, būtini detalieji archeologiniai tyrimai. </a:t>
            </a:r>
            <a:endParaRPr lang="en-US" sz="1400">
              <a:effectLst/>
              <a:ea typeface="Calibri" panose="020F0502020204030204" pitchFamily="34" charset="0"/>
              <a:cs typeface="Arial" panose="020B0604020202020204" pitchFamily="34" charset="0"/>
            </a:endParaRPr>
          </a:p>
          <a:p>
            <a:pPr marL="0" indent="0" algn="just">
              <a:lnSpc>
                <a:spcPct val="100000"/>
              </a:lnSpc>
              <a:spcBef>
                <a:spcPts val="0"/>
              </a:spcBef>
              <a:buNone/>
            </a:pPr>
            <a:r>
              <a:rPr lang="lt-LT" sz="1400" b="1" u="sng">
                <a:ea typeface="Calibri" panose="020F0502020204030204" pitchFamily="34" charset="0"/>
                <a:cs typeface="Arial"/>
              </a:rPr>
              <a:t>Aplinkos oras, šiltnamio efektą sukeliančios dujos</a:t>
            </a:r>
            <a:r>
              <a:rPr lang="lt-LT" sz="1400" b="1">
                <a:ea typeface="Calibri" panose="020F0502020204030204" pitchFamily="34" charset="0"/>
                <a:cs typeface="Arial"/>
              </a:rPr>
              <a:t>: </a:t>
            </a:r>
          </a:p>
          <a:p>
            <a:pPr algn="just">
              <a:tabLst>
                <a:tab pos="6570980" algn="l"/>
              </a:tabLst>
            </a:pPr>
            <a:r>
              <a:rPr lang="lt-LT" sz="1400">
                <a:solidFill>
                  <a:srgbClr val="000000"/>
                </a:solidFill>
                <a:effectLst/>
                <a:latin typeface="Calibri "/>
                <a:ea typeface="Calibri" panose="020F0502020204030204" pitchFamily="34" charset="0"/>
                <a:cs typeface="Times New Roman" panose="02020603050405020304" pitchFamily="18" charset="0"/>
              </a:rPr>
              <a:t>Apskaičiuota, kad per projekto ataskaitinį laikotarpį (2030-2056 m.) emisijų sumažėjimas Lietuvos teritorijoje sudaro:</a:t>
            </a:r>
            <a:endParaRPr lang="en-US" sz="1400">
              <a:effectLst/>
              <a:latin typeface="Calibri "/>
              <a:ea typeface="Calibri" panose="020F0502020204030204" pitchFamily="34" charset="0"/>
              <a:cs typeface="Arial" panose="020B0604020202020204" pitchFamily="34" charset="0"/>
            </a:endParaRPr>
          </a:p>
          <a:p>
            <a:pPr marL="342900" lvl="0" indent="-342900" algn="just">
              <a:buFont typeface="Times New Roman" panose="02020603050405020304" pitchFamily="18" charset="0"/>
              <a:buChar char="-"/>
              <a:tabLst>
                <a:tab pos="6570980" algn="l"/>
              </a:tabLst>
            </a:pPr>
            <a:r>
              <a:rPr lang="lt-LT" sz="1400">
                <a:solidFill>
                  <a:srgbClr val="000000"/>
                </a:solidFill>
                <a:effectLst/>
                <a:latin typeface="Calibri "/>
                <a:ea typeface="Calibri" panose="020F0502020204030204" pitchFamily="34" charset="0"/>
                <a:cs typeface="Times New Roman" panose="02020603050405020304" pitchFamily="18" charset="0"/>
              </a:rPr>
              <a:t>Azoto oksido apie 173 000 kg; lakiųjų angliavandenilių –apie 5 600 kg; sieros dioksido apie 1400 kg; kietųjų dalelių 2,5µ dydžio –apie 2700 kg; kietųjų dalelių 10µ dydžio –apie 3700 kg.</a:t>
            </a:r>
            <a:endParaRPr lang="en-US" sz="1400">
              <a:effectLst/>
              <a:latin typeface="Calibri "/>
              <a:ea typeface="Calibri" panose="020F0502020204030204" pitchFamily="34" charset="0"/>
              <a:cs typeface="Arial" panose="020B0604020202020204" pitchFamily="34" charset="0"/>
            </a:endParaRPr>
          </a:p>
          <a:p>
            <a:pPr marL="342900" lvl="0" indent="-342900" algn="just">
              <a:buFont typeface="Times New Roman" panose="02020603050405020304" pitchFamily="18" charset="0"/>
              <a:buChar char="-"/>
              <a:tabLst>
                <a:tab pos="6570980" algn="l"/>
              </a:tabLst>
            </a:pPr>
            <a:r>
              <a:rPr lang="lt-LT" sz="1400">
                <a:solidFill>
                  <a:srgbClr val="000000"/>
                </a:solidFill>
                <a:effectLst/>
                <a:latin typeface="Calibri "/>
                <a:ea typeface="Calibri" panose="020F0502020204030204" pitchFamily="34" charset="0"/>
                <a:cs typeface="Times New Roman" panose="02020603050405020304" pitchFamily="18" charset="0"/>
              </a:rPr>
              <a:t>CO</a:t>
            </a:r>
            <a:r>
              <a:rPr lang="lt-LT" sz="1400" baseline="-25000">
                <a:solidFill>
                  <a:srgbClr val="000000"/>
                </a:solidFill>
                <a:effectLst/>
                <a:latin typeface="Calibri "/>
                <a:ea typeface="Calibri" panose="020F0502020204030204" pitchFamily="34" charset="0"/>
                <a:cs typeface="Times New Roman" panose="02020603050405020304" pitchFamily="18" charset="0"/>
              </a:rPr>
              <a:t>2</a:t>
            </a:r>
            <a:r>
              <a:rPr lang="lt-LT" sz="1400">
                <a:solidFill>
                  <a:srgbClr val="000000"/>
                </a:solidFill>
                <a:effectLst/>
                <a:latin typeface="Calibri "/>
                <a:ea typeface="Calibri" panose="020F0502020204030204" pitchFamily="34" charset="0"/>
                <a:cs typeface="Times New Roman" panose="02020603050405020304" pitchFamily="18" charset="0"/>
              </a:rPr>
              <a:t> – pagal 1-ą variantą sumažės apie 118 000 tonų.</a:t>
            </a:r>
            <a:endParaRPr lang="en-US" sz="1400">
              <a:effectLst/>
              <a:latin typeface="Calibri "/>
              <a:ea typeface="Calibri" panose="020F0502020204030204" pitchFamily="34" charset="0"/>
              <a:cs typeface="Arial" panose="020B0604020202020204" pitchFamily="34" charset="0"/>
            </a:endParaRPr>
          </a:p>
          <a:p>
            <a:pPr algn="just">
              <a:tabLst>
                <a:tab pos="6570980" algn="l"/>
              </a:tabLst>
            </a:pPr>
            <a:r>
              <a:rPr lang="lt-LT" sz="1400">
                <a:solidFill>
                  <a:srgbClr val="000000"/>
                </a:solidFill>
                <a:effectLst/>
                <a:latin typeface="Calibri "/>
                <a:ea typeface="Calibri" panose="020F0502020204030204" pitchFamily="34" charset="0"/>
                <a:cs typeface="Times New Roman" panose="02020603050405020304" pitchFamily="18" charset="0"/>
              </a:rPr>
              <a:t>Projektas ženkliai prisidės prie </a:t>
            </a:r>
            <a:r>
              <a:rPr lang="lt-LT" sz="1400" i="1">
                <a:solidFill>
                  <a:srgbClr val="000000"/>
                </a:solidFill>
                <a:effectLst/>
                <a:latin typeface="Calibri "/>
                <a:ea typeface="Calibri" panose="020F0502020204030204" pitchFamily="34" charset="0"/>
                <a:cs typeface="Times New Roman" panose="02020603050405020304" pitchFamily="18" charset="0"/>
              </a:rPr>
              <a:t>Klimato ir energijos politikos strategijos</a:t>
            </a:r>
            <a:r>
              <a:rPr lang="lt-LT" sz="1400">
                <a:solidFill>
                  <a:srgbClr val="000000"/>
                </a:solidFill>
                <a:effectLst/>
                <a:latin typeface="Calibri "/>
                <a:ea typeface="Calibri" panose="020F0502020204030204" pitchFamily="34" charset="0"/>
                <a:cs typeface="Times New Roman" panose="02020603050405020304" pitchFamily="18" charset="0"/>
              </a:rPr>
              <a:t> bei </a:t>
            </a:r>
            <a:r>
              <a:rPr lang="lt-LT" sz="1400" i="1">
                <a:solidFill>
                  <a:srgbClr val="000000"/>
                </a:solidFill>
                <a:effectLst/>
                <a:latin typeface="Calibri "/>
                <a:ea typeface="Calibri" panose="020F0502020204030204" pitchFamily="34" charset="0"/>
                <a:cs typeface="Times New Roman" panose="02020603050405020304" pitchFamily="18" charset="0"/>
              </a:rPr>
              <a:t>Transporto Baltosios knygos</a:t>
            </a:r>
            <a:r>
              <a:rPr lang="lt-LT" sz="1400">
                <a:solidFill>
                  <a:srgbClr val="000000"/>
                </a:solidFill>
                <a:effectLst/>
                <a:latin typeface="Calibri "/>
                <a:ea typeface="Calibri" panose="020F0502020204030204" pitchFamily="34" charset="0"/>
                <a:cs typeface="Times New Roman" panose="02020603050405020304" pitchFamily="18" charset="0"/>
              </a:rPr>
              <a:t> tikslų įgyvendinimo.</a:t>
            </a:r>
            <a:endParaRPr lang="en-US" sz="1400">
              <a:effectLst/>
              <a:latin typeface="Calibri "/>
              <a:ea typeface="Calibri" panose="020F0502020204030204" pitchFamily="34" charset="0"/>
              <a:cs typeface="Arial" panose="020B0604020202020204" pitchFamily="34" charset="0"/>
            </a:endParaRPr>
          </a:p>
          <a:p>
            <a:pPr marL="0" indent="0" algn="just">
              <a:lnSpc>
                <a:spcPct val="100000"/>
              </a:lnSpc>
              <a:spcBef>
                <a:spcPts val="0"/>
              </a:spcBef>
              <a:buNone/>
            </a:pPr>
            <a:r>
              <a:rPr lang="lt-LT" sz="1400" b="1" u="sng">
                <a:ea typeface="Calibri" panose="020F0502020204030204" pitchFamily="34" charset="0"/>
                <a:cs typeface="Arial"/>
              </a:rPr>
              <a:t>Visuomenės sveikata</a:t>
            </a:r>
            <a:r>
              <a:rPr lang="lt-LT" sz="1400">
                <a:ea typeface="Calibri" panose="020F0502020204030204" pitchFamily="34" charset="0"/>
                <a:cs typeface="Arial"/>
              </a:rPr>
              <a:t>: </a:t>
            </a:r>
          </a:p>
          <a:p>
            <a:pPr marL="342900" indent="-342900" algn="just">
              <a:lnSpc>
                <a:spcPct val="100000"/>
              </a:lnSpc>
              <a:spcBef>
                <a:spcPts val="0"/>
              </a:spcBef>
              <a:buFont typeface="Times New Roman" panose="02020603050405020304" pitchFamily="18" charset="0"/>
              <a:buChar char="-"/>
              <a:tabLst>
                <a:tab pos="6570980" algn="l"/>
              </a:tabLst>
            </a:pPr>
            <a:r>
              <a:rPr lang="lt-LT" sz="1400">
                <a:solidFill>
                  <a:srgbClr val="000000"/>
                </a:solidFill>
                <a:latin typeface="Calibri "/>
                <a:cs typeface="Times New Roman" panose="02020603050405020304" pitchFamily="18" charset="0"/>
              </a:rPr>
              <a:t>Numatoma naudoti elektrinius traukinius, todėl oro tarša nenumatoma;</a:t>
            </a:r>
          </a:p>
          <a:p>
            <a:pPr marL="342900" indent="-342900" algn="just">
              <a:lnSpc>
                <a:spcPct val="100000"/>
              </a:lnSpc>
              <a:spcBef>
                <a:spcPts val="0"/>
              </a:spcBef>
              <a:buFont typeface="Times New Roman" panose="02020603050405020304" pitchFamily="18" charset="0"/>
              <a:buChar char="-"/>
              <a:tabLst>
                <a:tab pos="6570980" algn="l"/>
              </a:tabLst>
            </a:pPr>
            <a:r>
              <a:rPr lang="lt-LT" sz="1400">
                <a:solidFill>
                  <a:srgbClr val="000000"/>
                </a:solidFill>
                <a:latin typeface="Calibri "/>
                <a:cs typeface="Times New Roman" panose="02020603050405020304" pitchFamily="18" charset="0"/>
              </a:rPr>
              <a:t>Triukšmo modeliavimas parodė, kad įrengus Ramygalos stotelę, reikės rekonstruoti ankstesniu „</a:t>
            </a:r>
            <a:r>
              <a:rPr lang="lt-LT" sz="1400" err="1">
                <a:solidFill>
                  <a:srgbClr val="000000"/>
                </a:solidFill>
                <a:latin typeface="Calibri "/>
                <a:cs typeface="Times New Roman" panose="02020603050405020304" pitchFamily="18" charset="0"/>
              </a:rPr>
              <a:t>Rail</a:t>
            </a:r>
            <a:r>
              <a:rPr lang="lt-LT" sz="1400">
                <a:solidFill>
                  <a:srgbClr val="000000"/>
                </a:solidFill>
                <a:latin typeface="Calibri "/>
                <a:cs typeface="Times New Roman" panose="02020603050405020304" pitchFamily="18" charset="0"/>
              </a:rPr>
              <a:t> </a:t>
            </a:r>
            <a:r>
              <a:rPr lang="lt-LT" sz="1400" err="1">
                <a:solidFill>
                  <a:srgbClr val="000000"/>
                </a:solidFill>
                <a:latin typeface="Calibri "/>
                <a:cs typeface="Times New Roman" panose="02020603050405020304" pitchFamily="18" charset="0"/>
              </a:rPr>
              <a:t>Baltica</a:t>
            </a:r>
            <a:r>
              <a:rPr lang="lt-LT" sz="1400">
                <a:solidFill>
                  <a:srgbClr val="000000"/>
                </a:solidFill>
                <a:latin typeface="Calibri "/>
                <a:cs typeface="Times New Roman" panose="02020603050405020304" pitchFamily="18" charset="0"/>
              </a:rPr>
              <a:t>“ projektu įrengtą triukšmą mažinančią sienelę, kas užtikrins higienos normos HN 33:2011 reikalavimus. </a:t>
            </a:r>
          </a:p>
          <a:p>
            <a:pPr marL="342900" indent="-342900" algn="just">
              <a:lnSpc>
                <a:spcPct val="100000"/>
              </a:lnSpc>
              <a:spcBef>
                <a:spcPts val="0"/>
              </a:spcBef>
              <a:buFont typeface="Times New Roman" panose="02020603050405020304" pitchFamily="18" charset="0"/>
              <a:buChar char="-"/>
              <a:tabLst>
                <a:tab pos="6570980" algn="l"/>
              </a:tabLst>
            </a:pPr>
            <a:r>
              <a:rPr lang="lt-LT" sz="1400">
                <a:solidFill>
                  <a:srgbClr val="000000"/>
                </a:solidFill>
                <a:latin typeface="Calibri "/>
                <a:cs typeface="Times New Roman" panose="02020603050405020304" pitchFamily="18" charset="0"/>
              </a:rPr>
              <a:t>Reikšmingos pasekmės dėl vibracijų nenumatomos, bus užtikrinti higienos normos HN 50:2016 reikalavimai;</a:t>
            </a:r>
          </a:p>
          <a:p>
            <a:pPr marL="342900" indent="-342900" algn="just">
              <a:lnSpc>
                <a:spcPct val="100000"/>
              </a:lnSpc>
              <a:spcBef>
                <a:spcPts val="0"/>
              </a:spcBef>
              <a:buFont typeface="Times New Roman" panose="02020603050405020304" pitchFamily="18" charset="0"/>
              <a:buChar char="-"/>
              <a:tabLst>
                <a:tab pos="6570980" algn="l"/>
              </a:tabLst>
            </a:pPr>
            <a:r>
              <a:rPr lang="lt-LT" sz="1400">
                <a:solidFill>
                  <a:srgbClr val="000000"/>
                </a:solidFill>
                <a:latin typeface="Calibri "/>
                <a:cs typeface="Times New Roman" panose="02020603050405020304" pitchFamily="18" charset="0"/>
              </a:rPr>
              <a:t>Reikšmingos pasekmės dėl elektromagnetinės spinduliuotės nenumatomos</a:t>
            </a:r>
          </a:p>
          <a:p>
            <a:pPr algn="just">
              <a:lnSpc>
                <a:spcPct val="100000"/>
              </a:lnSpc>
              <a:spcBef>
                <a:spcPts val="0"/>
              </a:spcBef>
              <a:tabLst>
                <a:tab pos="6570980" algn="l"/>
              </a:tabLst>
            </a:pPr>
            <a:endParaRPr lang="lt-LT" sz="1400">
              <a:solidFill>
                <a:srgbClr val="000000"/>
              </a:solidFill>
              <a:latin typeface="Calibri "/>
              <a:cs typeface="Times New Roman" panose="02020603050405020304" pitchFamily="18" charset="0"/>
            </a:endParaRPr>
          </a:p>
          <a:p>
            <a:pPr algn="just">
              <a:spcAft>
                <a:spcPts val="300"/>
              </a:spcAft>
            </a:pPr>
            <a:r>
              <a:rPr lang="lt-LT" sz="1400" b="1">
                <a:solidFill>
                  <a:srgbClr val="649A3F"/>
                </a:solidFill>
                <a:effectLst/>
                <a:ea typeface="Calibri" panose="020F0502020204030204" pitchFamily="34" charset="0"/>
                <a:cs typeface="Arial"/>
              </a:rPr>
              <a:t>Su vystymo planu susijusios aplinkos apsaugos problemos</a:t>
            </a:r>
          </a:p>
          <a:p>
            <a:pPr marL="342900" indent="-342900" algn="just">
              <a:lnSpc>
                <a:spcPct val="100000"/>
              </a:lnSpc>
              <a:spcBef>
                <a:spcPts val="0"/>
              </a:spcBef>
              <a:buFont typeface="Times New Roman" panose="02020603050405020304" pitchFamily="18" charset="0"/>
              <a:buChar char="-"/>
              <a:tabLst>
                <a:tab pos="6570980" algn="l"/>
              </a:tabLst>
            </a:pPr>
            <a:r>
              <a:rPr lang="lt-LT" sz="1400">
                <a:solidFill>
                  <a:srgbClr val="000000"/>
                </a:solidFill>
                <a:latin typeface="Calibri "/>
                <a:cs typeface="Times New Roman" panose="02020603050405020304" pitchFamily="18" charset="0"/>
              </a:rPr>
              <a:t>Rekomenduojama, jei nėra kitų svarių argumentų, sprendinių konkretizavimui pasirinkti Jonavos prekinės stoties III alternatyvą;</a:t>
            </a:r>
          </a:p>
          <a:p>
            <a:pPr marL="342900" indent="-342900" algn="just">
              <a:lnSpc>
                <a:spcPct val="100000"/>
              </a:lnSpc>
              <a:spcBef>
                <a:spcPts val="0"/>
              </a:spcBef>
              <a:buFont typeface="Times New Roman" panose="02020603050405020304" pitchFamily="18" charset="0"/>
              <a:buChar char="-"/>
              <a:tabLst>
                <a:tab pos="6570980" algn="l"/>
              </a:tabLst>
            </a:pPr>
            <a:r>
              <a:rPr lang="lt-LT" sz="1400">
                <a:solidFill>
                  <a:srgbClr val="000000"/>
                </a:solidFill>
                <a:latin typeface="Calibri "/>
                <a:cs typeface="Times New Roman" panose="02020603050405020304" pitchFamily="18" charset="0"/>
              </a:rPr>
              <a:t>Rekomenduojama, jei nėra kitų svarių argumentų, sprendinių konkretizavimui pasirinkti </a:t>
            </a:r>
            <a:r>
              <a:rPr lang="lt-LT" sz="1400" err="1">
                <a:solidFill>
                  <a:srgbClr val="000000"/>
                </a:solidFill>
                <a:latin typeface="Calibri "/>
                <a:cs typeface="Times New Roman" panose="02020603050405020304" pitchFamily="18" charset="0"/>
              </a:rPr>
              <a:t>Pasraučių</a:t>
            </a:r>
            <a:r>
              <a:rPr lang="lt-LT" sz="1400">
                <a:solidFill>
                  <a:srgbClr val="000000"/>
                </a:solidFill>
                <a:latin typeface="Calibri "/>
                <a:cs typeface="Times New Roman" panose="02020603050405020304" pitchFamily="18" charset="0"/>
              </a:rPr>
              <a:t> stotelės I alternatyvą.</a:t>
            </a:r>
          </a:p>
          <a:p>
            <a:pPr algn="just">
              <a:lnSpc>
                <a:spcPct val="100000"/>
              </a:lnSpc>
              <a:spcBef>
                <a:spcPts val="0"/>
              </a:spcBef>
              <a:tabLst>
                <a:tab pos="6570980" algn="l"/>
              </a:tabLst>
            </a:pPr>
            <a:endParaRPr lang="lt-LT" sz="1400">
              <a:solidFill>
                <a:srgbClr val="000000"/>
              </a:solidFill>
              <a:latin typeface="Calibri "/>
              <a:cs typeface="Times New Roman" panose="02020603050405020304" pitchFamily="18" charset="0"/>
            </a:endParaRPr>
          </a:p>
          <a:p>
            <a:pPr>
              <a:spcAft>
                <a:spcPts val="300"/>
              </a:spcAft>
            </a:pPr>
            <a:r>
              <a:rPr lang="lt-LT" sz="1400" b="1">
                <a:solidFill>
                  <a:srgbClr val="649A3F"/>
                </a:solidFill>
                <a:effectLst/>
                <a:ea typeface="Calibri" panose="020F0502020204030204" pitchFamily="34" charset="0"/>
                <a:cs typeface="Arial"/>
              </a:rPr>
              <a:t>Tarptautiniu, Europos Sąjungos arba nacionaliniu lygmeniu nustatyti aplinkos apsaugos tikslai, susiję su vystymo planu</a:t>
            </a:r>
          </a:p>
          <a:p>
            <a:pPr marL="342900" indent="-342900" algn="just">
              <a:spcAft>
                <a:spcPts val="300"/>
              </a:spcAft>
              <a:buFont typeface="Times New Roman" panose="02020603050405020304" pitchFamily="18" charset="0"/>
              <a:buChar char="-"/>
              <a:tabLst>
                <a:tab pos="6570980" algn="l"/>
              </a:tabLst>
            </a:pPr>
            <a:r>
              <a:rPr lang="lt-LT" sz="1400">
                <a:solidFill>
                  <a:srgbClr val="000000"/>
                </a:solidFill>
                <a:latin typeface="Calibri "/>
                <a:cs typeface="Times New Roman" panose="02020603050405020304" pitchFamily="18" charset="0"/>
              </a:rPr>
              <a:t>Vystymo planas atitinka tarptautinių ir Lietuvos Respublikos strateginių dokumentų nuostatas.</a:t>
            </a:r>
          </a:p>
          <a:p>
            <a:pPr>
              <a:spcAft>
                <a:spcPts val="300"/>
              </a:spcAft>
            </a:pPr>
            <a:endParaRPr lang="lt-LT" sz="1400">
              <a:solidFill>
                <a:srgbClr val="000000"/>
              </a:solidFill>
              <a:latin typeface="Calibri "/>
              <a:cs typeface="Times New Roman" panose="02020603050405020304" pitchFamily="18" charset="0"/>
            </a:endParaRPr>
          </a:p>
        </p:txBody>
      </p:sp>
    </p:spTree>
    <p:extLst>
      <p:ext uri="{BB962C8B-B14F-4D97-AF65-F5344CB8AC3E}">
        <p14:creationId xmlns:p14="http://schemas.microsoft.com/office/powerpoint/2010/main" val="1616737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50FC47-1865-060D-862A-78E932B7BA80}"/>
              </a:ext>
            </a:extLst>
          </p:cNvPr>
          <p:cNvSpPr txBox="1"/>
          <p:nvPr/>
        </p:nvSpPr>
        <p:spPr>
          <a:xfrm>
            <a:off x="443345" y="893691"/>
            <a:ext cx="11388437" cy="4504054"/>
          </a:xfrm>
          <a:prstGeom prst="rect">
            <a:avLst/>
          </a:prstGeom>
          <a:noFill/>
        </p:spPr>
        <p:txBody>
          <a:bodyPr wrap="square" lIns="91440" tIns="45720" rIns="91440" bIns="45720" anchor="t">
            <a:spAutoFit/>
          </a:bodyPr>
          <a:lstStyle/>
          <a:p>
            <a:pPr>
              <a:spcAft>
                <a:spcPts val="300"/>
              </a:spcAft>
            </a:pPr>
            <a:r>
              <a:rPr lang="lt-LT" sz="1400" b="1">
                <a:solidFill>
                  <a:srgbClr val="649A3F"/>
                </a:solidFill>
                <a:effectLst/>
                <a:ea typeface="Calibri" panose="020F0502020204030204" pitchFamily="34" charset="0"/>
                <a:cs typeface="Arial"/>
              </a:rPr>
              <a:t>Galimos reikšmingos pasekmės aplinkai</a:t>
            </a:r>
          </a:p>
          <a:p>
            <a:pPr algn="just">
              <a:spcAft>
                <a:spcPts val="300"/>
              </a:spcAft>
            </a:pPr>
            <a:r>
              <a:rPr lang="lt-LT" sz="1400">
                <a:solidFill>
                  <a:srgbClr val="000000"/>
                </a:solidFill>
                <a:effectLst/>
                <a:ea typeface="Times New Roman" panose="02020603050405020304" pitchFamily="18" charset="0"/>
                <a:cs typeface="Times New Roman"/>
              </a:rPr>
              <a:t>Vystymo plano sprendiniai nedarys neigiamo </a:t>
            </a:r>
            <a:r>
              <a:rPr lang="lt-LT" sz="1400">
                <a:solidFill>
                  <a:srgbClr val="000000"/>
                </a:solidFill>
                <a:effectLst/>
                <a:ea typeface="Calibri" panose="020F0502020204030204" pitchFamily="34" charset="0"/>
                <a:cs typeface="Times New Roman"/>
              </a:rPr>
              <a:t>poveikio paviršiniam vandeniui, požeminiam vandeniui, dirvožemiui, kultūros paveldui, </a:t>
            </a:r>
            <a:r>
              <a:rPr lang="lt-LT" sz="1400">
                <a:solidFill>
                  <a:srgbClr val="000000"/>
                </a:solidFill>
                <a:effectLst/>
                <a:ea typeface="Times New Roman" panose="02020603050405020304" pitchFamily="18" charset="0"/>
                <a:cs typeface="Times New Roman"/>
              </a:rPr>
              <a:t>neatsinaujinantiems ir atsinaujinantiems gamtos ištekliams. Reikšmingas teigiamas poveikis prognozuojamas klimato veiksniams, žmonių sveikatai, materialiniams antropogeniniams ištekliams</a:t>
            </a:r>
            <a:r>
              <a:rPr lang="lt-LT" sz="1400">
                <a:solidFill>
                  <a:srgbClr val="000000"/>
                </a:solidFill>
                <a:ea typeface="Times New Roman" panose="02020603050405020304" pitchFamily="18" charset="0"/>
                <a:cs typeface="Times New Roman"/>
              </a:rPr>
              <a:t>,</a:t>
            </a:r>
            <a:r>
              <a:rPr lang="lt-LT" sz="1400">
                <a:solidFill>
                  <a:srgbClr val="000000"/>
                </a:solidFill>
                <a:effectLst/>
                <a:ea typeface="Times New Roman" panose="02020603050405020304" pitchFamily="18" charset="0"/>
                <a:cs typeface="Times New Roman"/>
              </a:rPr>
              <a:t> žmonių saugumui, žmonių gerovei.</a:t>
            </a:r>
            <a:r>
              <a:rPr lang="lt-LT" sz="1400">
                <a:solidFill>
                  <a:srgbClr val="000000"/>
                </a:solidFill>
                <a:ea typeface="Times New Roman" panose="02020603050405020304" pitchFamily="18" charset="0"/>
                <a:cs typeface="Times New Roman"/>
              </a:rPr>
              <a:t> </a:t>
            </a:r>
            <a:endParaRPr lang="lt-LT" sz="1400">
              <a:solidFill>
                <a:srgbClr val="000000"/>
              </a:solidFill>
              <a:effectLst/>
              <a:ea typeface="Times New Roman" panose="02020603050405020304" pitchFamily="18" charset="0"/>
              <a:cs typeface="Times New Roman" panose="02020603050405020304" pitchFamily="18" charset="0"/>
            </a:endParaRPr>
          </a:p>
          <a:p>
            <a:pPr algn="just">
              <a:spcAft>
                <a:spcPts val="300"/>
              </a:spcAft>
            </a:pPr>
            <a:endParaRPr lang="en-US" sz="1400">
              <a:effectLst/>
              <a:ea typeface="Calibri" panose="020F0502020204030204" pitchFamily="34" charset="0"/>
              <a:cs typeface="Arial" panose="020B0604020202020204" pitchFamily="34" charset="0"/>
            </a:endParaRPr>
          </a:p>
          <a:p>
            <a:pPr>
              <a:spcAft>
                <a:spcPts val="300"/>
              </a:spcAft>
            </a:pPr>
            <a:r>
              <a:rPr lang="lt-LT" sz="1400" b="1">
                <a:solidFill>
                  <a:srgbClr val="649A3F"/>
                </a:solidFill>
                <a:effectLst/>
                <a:ea typeface="Calibri" panose="020F0502020204030204" pitchFamily="34" charset="0"/>
                <a:cs typeface="Arial"/>
              </a:rPr>
              <a:t>Priemonės vystymo plano sprendinių įgyvendinimo reikšmingoms neigiamoms pasekmėms aplinkai išvengti, sumažinti ar kompensuoti</a:t>
            </a:r>
          </a:p>
          <a:p>
            <a:pPr algn="just">
              <a:spcAft>
                <a:spcPts val="300"/>
              </a:spcAft>
            </a:pPr>
            <a:r>
              <a:rPr lang="lt-LT" sz="1400">
                <a:effectLst/>
                <a:ea typeface="Calibri" panose="020F0502020204030204" pitchFamily="34" charset="0"/>
                <a:cs typeface="Arial"/>
              </a:rPr>
              <a:t>Pasiūlytos biologinės įvairovės, kraštovaizdžio, dirvožemio, vandens apsaugai (numatyti želdinių įveisimą, želdinių išsaugojimą esant techninėms galimybėms, rekultivuoti pažeistas vietas, saugoti nukastą dirvožemį ir panaudoti teritorijos sutvarkymui, užtikrinti, kad statybų metu nebūtų </a:t>
            </a:r>
            <a:r>
              <a:rPr lang="lt-LT" sz="1400" err="1">
                <a:effectLst/>
                <a:ea typeface="Calibri" panose="020F0502020204030204" pitchFamily="34" charset="0"/>
                <a:cs typeface="Arial"/>
              </a:rPr>
              <a:t>tieisioginio</a:t>
            </a:r>
            <a:r>
              <a:rPr lang="lt-LT" sz="1400">
                <a:effectLst/>
                <a:ea typeface="Calibri" panose="020F0502020204030204" pitchFamily="34" charset="0"/>
                <a:cs typeface="Arial"/>
              </a:rPr>
              <a:t> nutekėjimo į paviršinius vandenis ir t. t.). Numatytos apsaugos </a:t>
            </a:r>
            <a:r>
              <a:rPr lang="lt-LT" sz="1400">
                <a:ea typeface="Calibri" panose="020F0502020204030204" pitchFamily="34" charset="0"/>
                <a:cs typeface="Arial"/>
              </a:rPr>
              <a:t>priemonės nuo </a:t>
            </a:r>
            <a:r>
              <a:rPr lang="lt-LT" sz="1400">
                <a:effectLst/>
                <a:ea typeface="Calibri" panose="020F0502020204030204" pitchFamily="34" charset="0"/>
                <a:cs typeface="Arial"/>
              </a:rPr>
              <a:t>triukšmo ir oro taršos statybos darbų metu.</a:t>
            </a:r>
          </a:p>
          <a:p>
            <a:pPr algn="just">
              <a:spcAft>
                <a:spcPts val="300"/>
              </a:spcAft>
            </a:pPr>
            <a:endParaRPr lang="lt-LT" sz="1400">
              <a:effectLst/>
              <a:ea typeface="Calibri" panose="020F0502020204030204" pitchFamily="34" charset="0"/>
              <a:cs typeface="Arial"/>
            </a:endParaRPr>
          </a:p>
          <a:p>
            <a:pPr>
              <a:spcAft>
                <a:spcPts val="300"/>
              </a:spcAft>
            </a:pPr>
            <a:r>
              <a:rPr lang="lt-LT" sz="1400" b="1">
                <a:solidFill>
                  <a:srgbClr val="649A3F"/>
                </a:solidFill>
                <a:effectLst/>
                <a:ea typeface="Calibri" panose="020F0502020204030204" pitchFamily="34" charset="0"/>
                <a:cs typeface="Arial"/>
              </a:rPr>
              <a:t>Numatytų taikyti stebėsenos priemonių aprašymas</a:t>
            </a:r>
          </a:p>
          <a:p>
            <a:pPr algn="just"/>
            <a:r>
              <a:rPr lang="lt-LT" sz="1400">
                <a:solidFill>
                  <a:srgbClr val="000000"/>
                </a:solidFill>
                <a:effectLst/>
                <a:latin typeface="Calibri "/>
                <a:ea typeface="Calibri" panose="020F0502020204030204" pitchFamily="34" charset="0"/>
                <a:cs typeface="Arial"/>
              </a:rPr>
              <a:t>Atsižvelgiant į projekto specifiką, numatoma vertinti:</a:t>
            </a:r>
            <a:endParaRPr lang="en-US" sz="1400">
              <a:effectLst/>
              <a:latin typeface="Calibri "/>
              <a:ea typeface="Calibri" panose="020F0502020204030204" pitchFamily="34" charset="0"/>
              <a:cs typeface="Arial"/>
            </a:endParaRPr>
          </a:p>
          <a:p>
            <a:pPr marL="342900" lvl="0" indent="-342900" algn="just">
              <a:buFont typeface="Times New Roman" panose="02020603050405020304" pitchFamily="18" charset="0"/>
              <a:buChar char="-"/>
            </a:pPr>
            <a:r>
              <a:rPr lang="lt-LT" sz="1400">
                <a:solidFill>
                  <a:srgbClr val="000000"/>
                </a:solidFill>
                <a:effectLst/>
                <a:latin typeface="Calibri "/>
                <a:ea typeface="Calibri" panose="020F0502020204030204" pitchFamily="34" charset="0"/>
                <a:cs typeface="Arial"/>
              </a:rPr>
              <a:t>poveikį kraštovaizdžiui;</a:t>
            </a:r>
            <a:endParaRPr lang="en-US" sz="1400">
              <a:effectLst/>
              <a:latin typeface="Calibri "/>
              <a:ea typeface="Calibri" panose="020F0502020204030204" pitchFamily="34" charset="0"/>
              <a:cs typeface="Arial"/>
            </a:endParaRPr>
          </a:p>
          <a:p>
            <a:pPr marL="342900" lvl="0" indent="-342900" algn="just">
              <a:buFont typeface="Times New Roman" panose="02020603050405020304" pitchFamily="18" charset="0"/>
              <a:buChar char="-"/>
            </a:pPr>
            <a:r>
              <a:rPr lang="lt-LT" sz="1400">
                <a:solidFill>
                  <a:srgbClr val="000000"/>
                </a:solidFill>
                <a:effectLst/>
                <a:latin typeface="Calibri "/>
                <a:ea typeface="Calibri" panose="020F0502020204030204" pitchFamily="34" charset="0"/>
                <a:cs typeface="Arial"/>
              </a:rPr>
              <a:t>poveikį gyvūnų migracijai ties Jonavos prekine stotimi;</a:t>
            </a:r>
            <a:endParaRPr lang="en-US" sz="1400">
              <a:effectLst/>
              <a:latin typeface="Calibri "/>
              <a:ea typeface="Calibri" panose="020F0502020204030204" pitchFamily="34" charset="0"/>
              <a:cs typeface="Arial"/>
            </a:endParaRPr>
          </a:p>
          <a:p>
            <a:pPr marL="342900" lvl="0" indent="-342900" algn="just">
              <a:buFont typeface="Times New Roman" panose="02020603050405020304" pitchFamily="18" charset="0"/>
              <a:buChar char="-"/>
            </a:pPr>
            <a:r>
              <a:rPr lang="lt-LT" sz="1400">
                <a:solidFill>
                  <a:srgbClr val="000000"/>
                </a:solidFill>
                <a:effectLst/>
                <a:latin typeface="Calibri "/>
                <a:ea typeface="Calibri" panose="020F0502020204030204" pitchFamily="34" charset="0"/>
                <a:cs typeface="Arial"/>
              </a:rPr>
              <a:t>triukšmą ties Ramygalos stotimi.</a:t>
            </a:r>
            <a:endParaRPr lang="en-US" sz="1400">
              <a:effectLst/>
              <a:latin typeface="Calibri "/>
              <a:ea typeface="Calibri" panose="020F0502020204030204" pitchFamily="34" charset="0"/>
              <a:cs typeface="Arial"/>
            </a:endParaRPr>
          </a:p>
          <a:p>
            <a:pPr algn="just">
              <a:lnSpc>
                <a:spcPct val="107000"/>
              </a:lnSpc>
              <a:spcAft>
                <a:spcPts val="800"/>
              </a:spcAft>
            </a:pPr>
            <a:br>
              <a:rPr lang="lt-LT" sz="1800">
                <a:effectLst/>
                <a:latin typeface="Times New Roman" panose="02020603050405020304" pitchFamily="18" charset="0"/>
                <a:ea typeface="Calibri" panose="020F0502020204030204" pitchFamily="34" charset="0"/>
                <a:cs typeface="Arial" panose="020B0604020202020204" pitchFamily="34" charset="0"/>
              </a:rPr>
            </a:br>
            <a:r>
              <a:rPr lang="lt-LT" sz="1800">
                <a:effectLst/>
                <a:latin typeface="Times New Roman"/>
                <a:ea typeface="Calibri" panose="020F0502020204030204" pitchFamily="34" charset="0"/>
                <a:cs typeface="Arial"/>
              </a:rPr>
              <a:t> </a:t>
            </a:r>
            <a:endParaRPr lang="en-US" sz="1800">
              <a:effectLst/>
              <a:latin typeface="Times New Roman"/>
              <a:ea typeface="Calibri" panose="020F0502020204030204" pitchFamily="34" charset="0"/>
              <a:cs typeface="Arial"/>
            </a:endParaRPr>
          </a:p>
          <a:p>
            <a:pPr>
              <a:spcAft>
                <a:spcPts val="300"/>
              </a:spcAft>
            </a:pPr>
            <a:endParaRPr lang="lt-LT" sz="1400">
              <a:effectLst/>
              <a:ea typeface="Calibri" panose="020F0502020204030204" pitchFamily="34" charset="0"/>
              <a:cs typeface="Arial"/>
            </a:endParaRPr>
          </a:p>
        </p:txBody>
      </p:sp>
    </p:spTree>
    <p:extLst>
      <p:ext uri="{BB962C8B-B14F-4D97-AF65-F5344CB8AC3E}">
        <p14:creationId xmlns:p14="http://schemas.microsoft.com/office/powerpoint/2010/main" val="21412146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E7D54192-5C11-E8E8-DE23-0AF17869E755}"/>
              </a:ext>
            </a:extLst>
          </p:cNvPr>
          <p:cNvSpPr txBox="1">
            <a:spLocks/>
          </p:cNvSpPr>
          <p:nvPr/>
        </p:nvSpPr>
        <p:spPr>
          <a:xfrm>
            <a:off x="1000753" y="1512038"/>
            <a:ext cx="10190494" cy="10930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t-LT" sz="3200" dirty="0">
                <a:solidFill>
                  <a:srgbClr val="649A3F"/>
                </a:solidFill>
              </a:rPr>
              <a:t>DAUGIAKRITERINĖ ANALIZĖ</a:t>
            </a:r>
            <a:endParaRPr lang="en-US" sz="3200" dirty="0">
              <a:solidFill>
                <a:srgbClr val="649A3F"/>
              </a:solidFill>
            </a:endParaRPr>
          </a:p>
        </p:txBody>
      </p:sp>
      <p:pic>
        <p:nvPicPr>
          <p:cNvPr id="2" name="Picture 1" descr="Logo, company name">
            <a:extLst>
              <a:ext uri="{FF2B5EF4-FFF2-40B4-BE49-F238E27FC236}">
                <a16:creationId xmlns:a16="http://schemas.microsoft.com/office/drawing/2014/main" id="{5D2CA2EA-7B17-E0F4-B32F-6828C43E339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030" t="35690" r="14868" b="37958"/>
          <a:stretch/>
        </p:blipFill>
        <p:spPr bwMode="auto">
          <a:xfrm>
            <a:off x="9022305" y="283287"/>
            <a:ext cx="2032202" cy="581045"/>
          </a:xfrm>
          <a:prstGeom prst="rect">
            <a:avLst/>
          </a:prstGeom>
          <a:noFill/>
          <a:ln>
            <a:noFill/>
          </a:ln>
          <a:extLst>
            <a:ext uri="{53640926-AAD7-44D8-BBD7-CCE9431645EC}">
              <a14:shadowObscured xmlns:a14="http://schemas.microsoft.com/office/drawing/2010/main"/>
            </a:ext>
          </a:extLst>
        </p:spPr>
      </p:pic>
      <p:pic>
        <p:nvPicPr>
          <p:cNvPr id="10" name="Picture 9" descr="Shape&#10;&#10;Description automatically generated with low confidence">
            <a:extLst>
              <a:ext uri="{FF2B5EF4-FFF2-40B4-BE49-F238E27FC236}">
                <a16:creationId xmlns:a16="http://schemas.microsoft.com/office/drawing/2014/main" id="{689D43B6-B6C1-449F-6C50-C2FEB231F4B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62740" y="263317"/>
            <a:ext cx="852007" cy="631746"/>
          </a:xfrm>
          <a:prstGeom prst="rect">
            <a:avLst/>
          </a:prstGeom>
          <a:noFill/>
          <a:ln>
            <a:noFill/>
          </a:ln>
        </p:spPr>
      </p:pic>
      <p:graphicFrame>
        <p:nvGraphicFramePr>
          <p:cNvPr id="13" name="Table 12">
            <a:extLst>
              <a:ext uri="{FF2B5EF4-FFF2-40B4-BE49-F238E27FC236}">
                <a16:creationId xmlns:a16="http://schemas.microsoft.com/office/drawing/2014/main" id="{E89F4429-B792-42EC-AB85-5294EA28D298}"/>
              </a:ext>
            </a:extLst>
          </p:cNvPr>
          <p:cNvGraphicFramePr>
            <a:graphicFrameLocks noGrp="1"/>
          </p:cNvGraphicFramePr>
          <p:nvPr>
            <p:extLst>
              <p:ext uri="{D42A27DB-BD31-4B8C-83A1-F6EECF244321}">
                <p14:modId xmlns:p14="http://schemas.microsoft.com/office/powerpoint/2010/main" val="1023472353"/>
              </p:ext>
            </p:extLst>
          </p:nvPr>
        </p:nvGraphicFramePr>
        <p:xfrm>
          <a:off x="1084456" y="2868926"/>
          <a:ext cx="9035243" cy="2194560"/>
        </p:xfrm>
        <a:graphic>
          <a:graphicData uri="http://schemas.openxmlformats.org/drawingml/2006/table">
            <a:tbl>
              <a:tblPr firstRow="1" firstCol="1" bandRow="1">
                <a:tableStyleId>{5C22544A-7EE6-4342-B048-85BDC9FD1C3A}</a:tableStyleId>
              </a:tblPr>
              <a:tblGrid>
                <a:gridCol w="2701090">
                  <a:extLst>
                    <a:ext uri="{9D8B030D-6E8A-4147-A177-3AD203B41FA5}">
                      <a16:colId xmlns:a16="http://schemas.microsoft.com/office/drawing/2014/main" val="1682273967"/>
                    </a:ext>
                  </a:extLst>
                </a:gridCol>
                <a:gridCol w="1430407">
                  <a:extLst>
                    <a:ext uri="{9D8B030D-6E8A-4147-A177-3AD203B41FA5}">
                      <a16:colId xmlns:a16="http://schemas.microsoft.com/office/drawing/2014/main" val="1873673129"/>
                    </a:ext>
                  </a:extLst>
                </a:gridCol>
                <a:gridCol w="1248856">
                  <a:extLst>
                    <a:ext uri="{9D8B030D-6E8A-4147-A177-3AD203B41FA5}">
                      <a16:colId xmlns:a16="http://schemas.microsoft.com/office/drawing/2014/main" val="1590362580"/>
                    </a:ext>
                  </a:extLst>
                </a:gridCol>
                <a:gridCol w="1265360">
                  <a:extLst>
                    <a:ext uri="{9D8B030D-6E8A-4147-A177-3AD203B41FA5}">
                      <a16:colId xmlns:a16="http://schemas.microsoft.com/office/drawing/2014/main" val="658267853"/>
                    </a:ext>
                  </a:extLst>
                </a:gridCol>
                <a:gridCol w="1199342">
                  <a:extLst>
                    <a:ext uri="{9D8B030D-6E8A-4147-A177-3AD203B41FA5}">
                      <a16:colId xmlns:a16="http://schemas.microsoft.com/office/drawing/2014/main" val="1186372843"/>
                    </a:ext>
                  </a:extLst>
                </a:gridCol>
                <a:gridCol w="1190188">
                  <a:extLst>
                    <a:ext uri="{9D8B030D-6E8A-4147-A177-3AD203B41FA5}">
                      <a16:colId xmlns:a16="http://schemas.microsoft.com/office/drawing/2014/main" val="2835101919"/>
                    </a:ext>
                  </a:extLst>
                </a:gridCol>
              </a:tblGrid>
              <a:tr h="0">
                <a:tc>
                  <a:txBody>
                    <a:bodyPr/>
                    <a:lstStyle/>
                    <a:p>
                      <a:pPr marL="457200" algn="ctr">
                        <a:lnSpc>
                          <a:spcPct val="107000"/>
                        </a:lnSpc>
                        <a:spcAft>
                          <a:spcPts val="800"/>
                        </a:spcAft>
                      </a:pPr>
                      <a:r>
                        <a:rPr lang="lt-LT" sz="1600">
                          <a:effectLst/>
                        </a:rPr>
                        <a:t>Stotis / stotelė</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lt-LT" sz="1600">
                          <a:effectLst/>
                        </a:rPr>
                        <a:t>„0“ alternatyva</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lt-LT" sz="1600">
                          <a:effectLst/>
                        </a:rPr>
                        <a:t>I alternatyva</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US" sz="1600">
                          <a:effectLst/>
                        </a:rPr>
                        <a:t>II alternatyva</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lt-LT" sz="1600">
                          <a:effectLst/>
                        </a:rPr>
                        <a:t>III alternatyva</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lt-LT" sz="1600">
                          <a:effectLst/>
                        </a:rPr>
                        <a:t>Siūloma alternatyva</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64495355"/>
                  </a:ext>
                </a:extLst>
              </a:tr>
              <a:tr h="56543">
                <a:tc>
                  <a:txBody>
                    <a:bodyPr/>
                    <a:lstStyle/>
                    <a:p>
                      <a:r>
                        <a:rPr lang="lt-LT" sz="1600" noProof="0">
                          <a:effectLst/>
                        </a:rPr>
                        <a:t>Jonavos keleivinė</a:t>
                      </a:r>
                      <a:endParaRPr lang="lt-LT" sz="1600" noProof="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lt-LT" sz="1600">
                          <a:effectLst/>
                        </a:rPr>
                        <a:t>71,8</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lt-LT" sz="1600" b="1">
                          <a:effectLst/>
                        </a:rPr>
                        <a:t>93,8</a:t>
                      </a:r>
                      <a:endParaRPr lang="en-US" sz="16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US" sz="1600">
                          <a:effectLst/>
                        </a:rPr>
                        <a:t>93,1</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lt-LT" sz="1600">
                          <a:effectLst/>
                        </a:rPr>
                        <a:t>-</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lt-LT" sz="1600">
                          <a:effectLst/>
                        </a:rPr>
                        <a:t>I</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6662617"/>
                  </a:ext>
                </a:extLst>
              </a:tr>
              <a:tr h="0">
                <a:tc>
                  <a:txBody>
                    <a:bodyPr/>
                    <a:lstStyle/>
                    <a:p>
                      <a:r>
                        <a:rPr lang="en-US" sz="1600">
                          <a:effectLst/>
                        </a:rPr>
                        <a:t>Jonavos prekinė</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lt-LT" sz="1600">
                          <a:effectLst/>
                        </a:rPr>
                        <a:t>70,4</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lt-LT" sz="1600">
                          <a:effectLst/>
                        </a:rPr>
                        <a:t>85,6</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US" sz="1600">
                          <a:effectLst/>
                        </a:rPr>
                        <a:t>-</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lt-LT" sz="1600" b="1">
                          <a:effectLst/>
                        </a:rPr>
                        <a:t>87,3</a:t>
                      </a:r>
                      <a:endParaRPr lang="en-US" sz="16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lt-LT" sz="1600">
                          <a:effectLst/>
                        </a:rPr>
                        <a:t>III</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21822921"/>
                  </a:ext>
                </a:extLst>
              </a:tr>
              <a:tr h="0">
                <a:tc>
                  <a:txBody>
                    <a:bodyPr/>
                    <a:lstStyle/>
                    <a:p>
                      <a:r>
                        <a:rPr lang="en-US" sz="1600">
                          <a:effectLst/>
                        </a:rPr>
                        <a:t>Ručiūnų keleivinė</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lt-LT" sz="1600">
                          <a:effectLst/>
                        </a:rPr>
                        <a:t>69,9</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lt-LT" sz="1600">
                          <a:effectLst/>
                        </a:rPr>
                        <a:t>67,5</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US" sz="1600" b="1">
                          <a:effectLst/>
                        </a:rPr>
                        <a:t>82,9</a:t>
                      </a:r>
                      <a:endParaRPr lang="en-US" sz="16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lt-LT" sz="1600">
                          <a:effectLst/>
                        </a:rPr>
                        <a:t>-</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lt-LT" sz="1600">
                          <a:effectLst/>
                        </a:rPr>
                        <a:t>II</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21923215"/>
                  </a:ext>
                </a:extLst>
              </a:tr>
              <a:tr h="0">
                <a:tc>
                  <a:txBody>
                    <a:bodyPr/>
                    <a:lstStyle/>
                    <a:p>
                      <a:r>
                        <a:rPr lang="en-US" sz="1600">
                          <a:effectLst/>
                        </a:rPr>
                        <a:t>Pasraučių keleivinė</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lt-LT" sz="1600">
                          <a:effectLst/>
                        </a:rPr>
                        <a:t>70,8</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lt-LT" sz="1600" b="1">
                          <a:effectLst/>
                        </a:rPr>
                        <a:t>78,4</a:t>
                      </a:r>
                      <a:endParaRPr lang="en-US" sz="16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US" sz="1600">
                          <a:effectLst/>
                        </a:rPr>
                        <a:t>75,3</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lt-LT" sz="1600">
                          <a:effectLst/>
                        </a:rPr>
                        <a:t>-</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lt-LT" sz="1600">
                          <a:effectLst/>
                        </a:rPr>
                        <a:t>I</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31650616"/>
                  </a:ext>
                </a:extLst>
              </a:tr>
              <a:tr h="0">
                <a:tc>
                  <a:txBody>
                    <a:bodyPr/>
                    <a:lstStyle/>
                    <a:p>
                      <a:r>
                        <a:rPr lang="en-US" sz="1600">
                          <a:effectLst/>
                        </a:rPr>
                        <a:t>Ramygalos keleivinė</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lt-LT" sz="1600">
                          <a:effectLst/>
                        </a:rPr>
                        <a:t>70,6</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lt-LT" sz="1600">
                          <a:effectLst/>
                        </a:rPr>
                        <a:t>83,2</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US" sz="1600" b="1">
                          <a:effectLst/>
                        </a:rPr>
                        <a:t>87,4</a:t>
                      </a:r>
                      <a:endParaRPr lang="en-US" sz="16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lt-LT" sz="1600">
                          <a:effectLst/>
                        </a:rPr>
                        <a:t>-</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lt-LT" sz="1600">
                          <a:effectLst/>
                        </a:rPr>
                        <a:t>II</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61229813"/>
                  </a:ext>
                </a:extLst>
              </a:tr>
              <a:tr h="0">
                <a:tc>
                  <a:txBody>
                    <a:bodyPr/>
                    <a:lstStyle/>
                    <a:p>
                      <a:r>
                        <a:rPr lang="en-US" sz="1600">
                          <a:effectLst/>
                        </a:rPr>
                        <a:t>Joniškėlio mišri</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lt-LT" sz="1600">
                          <a:effectLst/>
                        </a:rPr>
                        <a:t>73,5</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lt-LT" sz="1600">
                          <a:effectLst/>
                        </a:rPr>
                        <a:t>78,1</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US" sz="1600" b="1">
                          <a:effectLst/>
                        </a:rPr>
                        <a:t>87,1</a:t>
                      </a:r>
                      <a:endParaRPr lang="en-US" sz="16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lt-LT" sz="1600">
                          <a:effectLst/>
                        </a:rPr>
                        <a:t>-</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lt-LT" sz="1600">
                          <a:effectLst/>
                        </a:rPr>
                        <a:t>II</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47776223"/>
                  </a:ext>
                </a:extLst>
              </a:tr>
              <a:tr h="0">
                <a:tc>
                  <a:txBody>
                    <a:bodyPr/>
                    <a:lstStyle/>
                    <a:p>
                      <a:r>
                        <a:rPr lang="en-US" sz="1600">
                          <a:effectLst/>
                        </a:rPr>
                        <a:t>Vaškų keleivinė (pasienio)</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lt-LT" sz="1600">
                          <a:effectLst/>
                        </a:rPr>
                        <a:t>72,8</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lt-LT" sz="1600">
                          <a:effectLst/>
                        </a:rPr>
                        <a:t>84,9</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US" sz="1600" b="1">
                          <a:effectLst/>
                        </a:rPr>
                        <a:t>87,7</a:t>
                      </a:r>
                      <a:endParaRPr lang="en-US" sz="16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lt-LT" sz="1600">
                          <a:effectLst/>
                        </a:rPr>
                        <a:t>-</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lt-LT" sz="1600" dirty="0">
                          <a:effectLst/>
                        </a:rPr>
                        <a:t>II</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8894140"/>
                  </a:ext>
                </a:extLst>
              </a:tr>
            </a:tbl>
          </a:graphicData>
        </a:graphic>
      </p:graphicFrame>
    </p:spTree>
    <p:extLst>
      <p:ext uri="{BB962C8B-B14F-4D97-AF65-F5344CB8AC3E}">
        <p14:creationId xmlns:p14="http://schemas.microsoft.com/office/powerpoint/2010/main" val="6927074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54EE1F6-B322-1610-9D3C-9EACCB92694A}"/>
              </a:ext>
            </a:extLst>
          </p:cNvPr>
          <p:cNvGraphicFramePr>
            <a:graphicFrameLocks noGrp="1"/>
          </p:cNvGraphicFramePr>
          <p:nvPr>
            <p:extLst>
              <p:ext uri="{D42A27DB-BD31-4B8C-83A1-F6EECF244321}">
                <p14:modId xmlns:p14="http://schemas.microsoft.com/office/powerpoint/2010/main" val="3230660496"/>
              </p:ext>
            </p:extLst>
          </p:nvPr>
        </p:nvGraphicFramePr>
        <p:xfrm>
          <a:off x="1084457" y="2189711"/>
          <a:ext cx="9035244" cy="3933825"/>
        </p:xfrm>
        <a:graphic>
          <a:graphicData uri="http://schemas.openxmlformats.org/drawingml/2006/table">
            <a:tbl>
              <a:tblPr firstRow="1" firstCol="1" bandRow="1">
                <a:tableStyleId>{5C22544A-7EE6-4342-B048-85BDC9FD1C3A}</a:tableStyleId>
              </a:tblPr>
              <a:tblGrid>
                <a:gridCol w="3782997">
                  <a:extLst>
                    <a:ext uri="{9D8B030D-6E8A-4147-A177-3AD203B41FA5}">
                      <a16:colId xmlns:a16="http://schemas.microsoft.com/office/drawing/2014/main" val="219232160"/>
                    </a:ext>
                  </a:extLst>
                </a:gridCol>
                <a:gridCol w="1587307">
                  <a:extLst>
                    <a:ext uri="{9D8B030D-6E8A-4147-A177-3AD203B41FA5}">
                      <a16:colId xmlns:a16="http://schemas.microsoft.com/office/drawing/2014/main" val="676878020"/>
                    </a:ext>
                  </a:extLst>
                </a:gridCol>
                <a:gridCol w="1279209">
                  <a:extLst>
                    <a:ext uri="{9D8B030D-6E8A-4147-A177-3AD203B41FA5}">
                      <a16:colId xmlns:a16="http://schemas.microsoft.com/office/drawing/2014/main" val="4271340031"/>
                    </a:ext>
                  </a:extLst>
                </a:gridCol>
                <a:gridCol w="1163797">
                  <a:extLst>
                    <a:ext uri="{9D8B030D-6E8A-4147-A177-3AD203B41FA5}">
                      <a16:colId xmlns:a16="http://schemas.microsoft.com/office/drawing/2014/main" val="2120100539"/>
                    </a:ext>
                  </a:extLst>
                </a:gridCol>
                <a:gridCol w="1221934">
                  <a:extLst>
                    <a:ext uri="{9D8B030D-6E8A-4147-A177-3AD203B41FA5}">
                      <a16:colId xmlns:a16="http://schemas.microsoft.com/office/drawing/2014/main" val="291551149"/>
                    </a:ext>
                  </a:extLst>
                </a:gridCol>
              </a:tblGrid>
              <a:tr h="39955">
                <a:tc>
                  <a:txBody>
                    <a:bodyPr/>
                    <a:lstStyle/>
                    <a:p>
                      <a:pPr>
                        <a:lnSpc>
                          <a:spcPct val="115000"/>
                        </a:lnSpc>
                        <a:spcAft>
                          <a:spcPts val="1000"/>
                        </a:spcAft>
                      </a:pPr>
                      <a:r>
                        <a:rPr lang="lt-LT" sz="1600">
                          <a:effectLst/>
                        </a:rPr>
                        <a:t>Stotis</a:t>
                      </a:r>
                      <a:endParaRPr lang="en-US" sz="16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spcAft>
                          <a:spcPts val="1000"/>
                        </a:spcAft>
                      </a:pPr>
                      <a:r>
                        <a:rPr lang="en-US" sz="1600">
                          <a:effectLst/>
                        </a:rPr>
                        <a:t>Alternatyva</a:t>
                      </a:r>
                      <a:endParaRPr lang="en-US" sz="16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1000"/>
                        </a:spcAft>
                      </a:pPr>
                      <a:r>
                        <a:rPr lang="en-US" sz="1600">
                          <a:effectLst/>
                        </a:rPr>
                        <a:t>EVGN</a:t>
                      </a:r>
                      <a:endParaRPr lang="en-US" sz="16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spcAft>
                          <a:spcPts val="1000"/>
                        </a:spcAft>
                      </a:pPr>
                      <a:r>
                        <a:rPr lang="en-US" sz="1600">
                          <a:effectLst/>
                        </a:rPr>
                        <a:t>EGDV</a:t>
                      </a:r>
                      <a:endParaRPr lang="en-US" sz="16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spcAft>
                          <a:spcPts val="1000"/>
                        </a:spcAft>
                      </a:pPr>
                      <a:r>
                        <a:rPr lang="en-US" sz="1600">
                          <a:effectLst/>
                        </a:rPr>
                        <a:t>ENIS</a:t>
                      </a:r>
                      <a:endParaRPr lang="en-US" sz="16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3418375026"/>
                  </a:ext>
                </a:extLst>
              </a:tr>
              <a:tr h="182880">
                <a:tc>
                  <a:txBody>
                    <a:bodyPr/>
                    <a:lstStyle/>
                    <a:p>
                      <a:pPr>
                        <a:lnSpc>
                          <a:spcPct val="115000"/>
                        </a:lnSpc>
                        <a:spcAft>
                          <a:spcPts val="1000"/>
                        </a:spcAft>
                      </a:pPr>
                      <a:r>
                        <a:rPr lang="lt-LT" sz="1600">
                          <a:effectLst/>
                        </a:rPr>
                        <a:t>Jonavos keleivinė stotelė</a:t>
                      </a:r>
                      <a:endParaRPr lang="en-US" sz="16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spcAft>
                          <a:spcPts val="1000"/>
                        </a:spcAft>
                      </a:pPr>
                      <a:r>
                        <a:rPr lang="en-US" sz="1600">
                          <a:effectLst/>
                        </a:rPr>
                        <a:t>I</a:t>
                      </a:r>
                      <a:endParaRPr lang="en-US" sz="16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Arial" panose="020B0604020202020204" pitchFamily="34" charset="0"/>
                        </a:rPr>
                        <a:t>20,31%</a:t>
                      </a:r>
                      <a:endParaRPr lang="en-US" sz="14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Arial" panose="020B0604020202020204" pitchFamily="34" charset="0"/>
                        </a:rPr>
                        <a:t>20 568 302 €</a:t>
                      </a:r>
                      <a:endParaRPr lang="en-US" sz="14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Arial" panose="020B0604020202020204" pitchFamily="34" charset="0"/>
                        </a:rPr>
                        <a:t>3,20</a:t>
                      </a:r>
                      <a:endParaRPr lang="en-US" sz="14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1052507323"/>
                  </a:ext>
                </a:extLst>
              </a:tr>
              <a:tr h="182880">
                <a:tc>
                  <a:txBody>
                    <a:bodyPr/>
                    <a:lstStyle/>
                    <a:p>
                      <a:pPr>
                        <a:lnSpc>
                          <a:spcPct val="115000"/>
                        </a:lnSpc>
                        <a:spcAft>
                          <a:spcPts val="1000"/>
                        </a:spcAft>
                      </a:pPr>
                      <a:r>
                        <a:rPr lang="lt-LT" sz="1600">
                          <a:effectLst/>
                        </a:rPr>
                        <a:t>Jonavos keleivinė stotelė</a:t>
                      </a:r>
                      <a:endParaRPr lang="en-US" sz="16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spcAft>
                          <a:spcPts val="1000"/>
                        </a:spcAft>
                      </a:pPr>
                      <a:r>
                        <a:rPr lang="en-US" sz="1600">
                          <a:effectLst/>
                        </a:rPr>
                        <a:t>II</a:t>
                      </a:r>
                      <a:endParaRPr lang="en-US" sz="16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Arial" panose="020B0604020202020204" pitchFamily="34" charset="0"/>
                        </a:rPr>
                        <a:t>18,94%</a:t>
                      </a:r>
                      <a:endParaRPr lang="en-US" sz="14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Arial" panose="020B0604020202020204" pitchFamily="34" charset="0"/>
                        </a:rPr>
                        <a:t>19 475 078 €</a:t>
                      </a:r>
                      <a:endParaRPr lang="en-US" sz="14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Arial" panose="020B0604020202020204" pitchFamily="34" charset="0"/>
                        </a:rPr>
                        <a:t>2,94</a:t>
                      </a:r>
                      <a:endParaRPr lang="en-US" sz="14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1303232165"/>
                  </a:ext>
                </a:extLst>
              </a:tr>
              <a:tr h="182880">
                <a:tc>
                  <a:txBody>
                    <a:bodyPr/>
                    <a:lstStyle/>
                    <a:p>
                      <a:pPr>
                        <a:lnSpc>
                          <a:spcPct val="115000"/>
                        </a:lnSpc>
                        <a:spcAft>
                          <a:spcPts val="1000"/>
                        </a:spcAft>
                      </a:pPr>
                      <a:r>
                        <a:rPr lang="lt-LT" sz="1600">
                          <a:effectLst/>
                        </a:rPr>
                        <a:t>Jonavos krovininė stotis</a:t>
                      </a:r>
                      <a:endParaRPr lang="en-US" sz="16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spcAft>
                          <a:spcPts val="1000"/>
                        </a:spcAft>
                      </a:pPr>
                      <a:r>
                        <a:rPr lang="en-US" sz="1600">
                          <a:effectLst/>
                        </a:rPr>
                        <a:t>I</a:t>
                      </a:r>
                      <a:endParaRPr lang="en-US" sz="16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Arial" panose="020B0604020202020204" pitchFamily="34" charset="0"/>
                        </a:rPr>
                        <a:t>5,88%</a:t>
                      </a:r>
                      <a:endParaRPr lang="en-US" sz="14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Arial" panose="020B0604020202020204" pitchFamily="34" charset="0"/>
                        </a:rPr>
                        <a:t>1 369 651 €</a:t>
                      </a:r>
                      <a:endParaRPr lang="en-US" sz="14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Arial" panose="020B0604020202020204" pitchFamily="34" charset="0"/>
                        </a:rPr>
                        <a:t>1,07</a:t>
                      </a:r>
                      <a:endParaRPr lang="en-US" sz="14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3136095341"/>
                  </a:ext>
                </a:extLst>
              </a:tr>
              <a:tr h="182880">
                <a:tc>
                  <a:txBody>
                    <a:bodyPr/>
                    <a:lstStyle/>
                    <a:p>
                      <a:pPr>
                        <a:lnSpc>
                          <a:spcPct val="115000"/>
                        </a:lnSpc>
                        <a:spcAft>
                          <a:spcPts val="1000"/>
                        </a:spcAft>
                      </a:pPr>
                      <a:r>
                        <a:rPr lang="lt-LT" sz="1600">
                          <a:effectLst/>
                        </a:rPr>
                        <a:t>Jonavos krovininė stotis</a:t>
                      </a:r>
                      <a:endParaRPr lang="en-US" sz="16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spcAft>
                          <a:spcPts val="1000"/>
                        </a:spcAft>
                      </a:pPr>
                      <a:r>
                        <a:rPr lang="en-US" sz="1600">
                          <a:effectLst/>
                        </a:rPr>
                        <a:t>III</a:t>
                      </a:r>
                      <a:endParaRPr lang="en-US" sz="16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Arial" panose="020B0604020202020204" pitchFamily="34" charset="0"/>
                        </a:rPr>
                        <a:t>5,85%</a:t>
                      </a:r>
                      <a:endParaRPr lang="en-US" sz="14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Arial" panose="020B0604020202020204" pitchFamily="34" charset="0"/>
                        </a:rPr>
                        <a:t>1 296 580 €</a:t>
                      </a:r>
                      <a:endParaRPr lang="en-US" sz="14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Arial" panose="020B0604020202020204" pitchFamily="34" charset="0"/>
                        </a:rPr>
                        <a:t>1,07</a:t>
                      </a:r>
                      <a:endParaRPr lang="en-US" sz="14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4165223821"/>
                  </a:ext>
                </a:extLst>
              </a:tr>
              <a:tr h="182880">
                <a:tc>
                  <a:txBody>
                    <a:bodyPr/>
                    <a:lstStyle/>
                    <a:p>
                      <a:pPr>
                        <a:lnSpc>
                          <a:spcPct val="115000"/>
                        </a:lnSpc>
                        <a:spcAft>
                          <a:spcPts val="1000"/>
                        </a:spcAft>
                      </a:pPr>
                      <a:r>
                        <a:rPr lang="lt-LT" sz="1600">
                          <a:effectLst/>
                        </a:rPr>
                        <a:t>Ručiūnų keleivinė stotelė</a:t>
                      </a:r>
                      <a:endParaRPr lang="en-US" sz="16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spcAft>
                          <a:spcPts val="1000"/>
                        </a:spcAft>
                      </a:pPr>
                      <a:r>
                        <a:rPr lang="en-US" sz="1600">
                          <a:effectLst/>
                        </a:rPr>
                        <a:t>I</a:t>
                      </a:r>
                      <a:endParaRPr lang="en-US" sz="16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1000"/>
                        </a:spcAft>
                      </a:pPr>
                      <a:r>
                        <a:rPr lang="lt-LT" sz="1400">
                          <a:solidFill>
                            <a:srgbClr val="000000"/>
                          </a:solidFill>
                          <a:effectLst/>
                          <a:latin typeface="Calibri" panose="020F0502020204030204" pitchFamily="34" charset="0"/>
                          <a:ea typeface="Calibri" panose="020F0502020204030204" pitchFamily="34" charset="0"/>
                          <a:cs typeface="Arial" panose="020B0604020202020204" pitchFamily="34" charset="0"/>
                        </a:rPr>
                        <a:t>-</a:t>
                      </a:r>
                      <a:endParaRPr lang="en-US" sz="14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spcAft>
                          <a:spcPts val="1000"/>
                        </a:spcAft>
                      </a:pPr>
                      <a:r>
                        <a:rPr lang="en-US" sz="1400">
                          <a:solidFill>
                            <a:srgbClr val="FF0000"/>
                          </a:solidFill>
                          <a:effectLst/>
                          <a:latin typeface="Calibri" panose="020F0502020204030204" pitchFamily="34" charset="0"/>
                          <a:ea typeface="Calibri" panose="020F0502020204030204" pitchFamily="34" charset="0"/>
                          <a:cs typeface="Arial" panose="020B0604020202020204" pitchFamily="34" charset="0"/>
                        </a:rPr>
                        <a:t>-8 797 477 €</a:t>
                      </a:r>
                      <a:endParaRPr lang="en-US" sz="14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Arial" panose="020B0604020202020204" pitchFamily="34" charset="0"/>
                        </a:rPr>
                        <a:t>0,05</a:t>
                      </a:r>
                      <a:endParaRPr lang="en-US" sz="14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3203201410"/>
                  </a:ext>
                </a:extLst>
              </a:tr>
              <a:tr h="182880">
                <a:tc>
                  <a:txBody>
                    <a:bodyPr/>
                    <a:lstStyle/>
                    <a:p>
                      <a:pPr>
                        <a:lnSpc>
                          <a:spcPct val="115000"/>
                        </a:lnSpc>
                        <a:spcAft>
                          <a:spcPts val="1000"/>
                        </a:spcAft>
                      </a:pPr>
                      <a:r>
                        <a:rPr lang="lt-LT" sz="1600">
                          <a:effectLst/>
                        </a:rPr>
                        <a:t>Ručiūnų keleivinė stotelė </a:t>
                      </a:r>
                      <a:endParaRPr lang="en-US" sz="16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spcAft>
                          <a:spcPts val="1000"/>
                        </a:spcAft>
                      </a:pPr>
                      <a:r>
                        <a:rPr lang="en-US" sz="1600">
                          <a:effectLst/>
                        </a:rPr>
                        <a:t>II</a:t>
                      </a:r>
                      <a:endParaRPr lang="en-US" sz="16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Arial" panose="020B0604020202020204" pitchFamily="34" charset="0"/>
                        </a:rPr>
                        <a:t>7,72%</a:t>
                      </a:r>
                      <a:endParaRPr lang="en-US" sz="14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Arial" panose="020B0604020202020204" pitchFamily="34" charset="0"/>
                        </a:rPr>
                        <a:t>2 896 217 €</a:t>
                      </a:r>
                      <a:endParaRPr lang="en-US" sz="14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Arial" panose="020B0604020202020204" pitchFamily="34" charset="0"/>
                        </a:rPr>
                        <a:t>1,30</a:t>
                      </a:r>
                      <a:endParaRPr lang="en-US" sz="14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4037819799"/>
                  </a:ext>
                </a:extLst>
              </a:tr>
              <a:tr h="182880">
                <a:tc>
                  <a:txBody>
                    <a:bodyPr/>
                    <a:lstStyle/>
                    <a:p>
                      <a:pPr>
                        <a:lnSpc>
                          <a:spcPct val="115000"/>
                        </a:lnSpc>
                        <a:spcAft>
                          <a:spcPts val="1000"/>
                        </a:spcAft>
                      </a:pPr>
                      <a:r>
                        <a:rPr lang="lt-LT" sz="1600">
                          <a:effectLst/>
                        </a:rPr>
                        <a:t>Pasraučių keleivinė stotelė </a:t>
                      </a:r>
                      <a:endParaRPr lang="en-US" sz="16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spcAft>
                          <a:spcPts val="1000"/>
                        </a:spcAft>
                      </a:pPr>
                      <a:r>
                        <a:rPr lang="en-US" sz="1600">
                          <a:effectLst/>
                        </a:rPr>
                        <a:t>I</a:t>
                      </a:r>
                      <a:endParaRPr lang="en-US" sz="16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1000"/>
                        </a:spcAft>
                      </a:pPr>
                      <a:r>
                        <a:rPr lang="lt-LT" sz="1400">
                          <a:solidFill>
                            <a:srgbClr val="000000"/>
                          </a:solidFill>
                          <a:effectLst/>
                          <a:latin typeface="Calibri" panose="020F0502020204030204" pitchFamily="34" charset="0"/>
                          <a:ea typeface="Calibri" panose="020F0502020204030204" pitchFamily="34" charset="0"/>
                          <a:cs typeface="Arial" panose="020B0604020202020204" pitchFamily="34" charset="0"/>
                        </a:rPr>
                        <a:t>-</a:t>
                      </a:r>
                      <a:endParaRPr lang="en-US" sz="14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spcAft>
                          <a:spcPts val="1000"/>
                        </a:spcAft>
                      </a:pPr>
                      <a:r>
                        <a:rPr lang="en-US" sz="1400">
                          <a:solidFill>
                            <a:srgbClr val="FF0000"/>
                          </a:solidFill>
                          <a:effectLst/>
                          <a:latin typeface="Calibri" panose="020F0502020204030204" pitchFamily="34" charset="0"/>
                          <a:ea typeface="Calibri" panose="020F0502020204030204" pitchFamily="34" charset="0"/>
                          <a:cs typeface="Arial" panose="020B0604020202020204" pitchFamily="34" charset="0"/>
                        </a:rPr>
                        <a:t>-6 632 788 €</a:t>
                      </a:r>
                      <a:endParaRPr lang="en-US" sz="14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Arial" panose="020B0604020202020204" pitchFamily="34" charset="0"/>
                        </a:rPr>
                        <a:t>0,15</a:t>
                      </a:r>
                      <a:endParaRPr lang="en-US" sz="14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1199962597"/>
                  </a:ext>
                </a:extLst>
              </a:tr>
              <a:tr h="182880">
                <a:tc>
                  <a:txBody>
                    <a:bodyPr/>
                    <a:lstStyle/>
                    <a:p>
                      <a:pPr>
                        <a:lnSpc>
                          <a:spcPct val="115000"/>
                        </a:lnSpc>
                        <a:spcAft>
                          <a:spcPts val="1000"/>
                        </a:spcAft>
                      </a:pPr>
                      <a:r>
                        <a:rPr lang="lt-LT" sz="1600">
                          <a:effectLst/>
                        </a:rPr>
                        <a:t>Pasraučių keleivinė stotelė</a:t>
                      </a:r>
                      <a:endParaRPr lang="en-US" sz="16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spcAft>
                          <a:spcPts val="1000"/>
                        </a:spcAft>
                      </a:pPr>
                      <a:r>
                        <a:rPr lang="en-US" sz="1600">
                          <a:effectLst/>
                        </a:rPr>
                        <a:t>II</a:t>
                      </a:r>
                      <a:endParaRPr lang="en-US" sz="16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1000"/>
                        </a:spcAft>
                      </a:pPr>
                      <a:r>
                        <a:rPr lang="lt-LT" sz="1400">
                          <a:solidFill>
                            <a:srgbClr val="000000"/>
                          </a:solidFill>
                          <a:effectLst/>
                          <a:latin typeface="Calibri" panose="020F0502020204030204" pitchFamily="34" charset="0"/>
                          <a:ea typeface="Calibri" panose="020F0502020204030204" pitchFamily="34" charset="0"/>
                          <a:cs typeface="Arial" panose="020B0604020202020204" pitchFamily="34" charset="0"/>
                        </a:rPr>
                        <a:t>-</a:t>
                      </a:r>
                      <a:endParaRPr lang="en-US" sz="14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spcAft>
                          <a:spcPts val="1000"/>
                        </a:spcAft>
                      </a:pPr>
                      <a:r>
                        <a:rPr lang="en-US" sz="1400">
                          <a:solidFill>
                            <a:srgbClr val="FF0000"/>
                          </a:solidFill>
                          <a:effectLst/>
                          <a:latin typeface="Calibri" panose="020F0502020204030204" pitchFamily="34" charset="0"/>
                          <a:ea typeface="Calibri" panose="020F0502020204030204" pitchFamily="34" charset="0"/>
                          <a:cs typeface="Arial" panose="020B0604020202020204" pitchFamily="34" charset="0"/>
                        </a:rPr>
                        <a:t>-5 778 723 €</a:t>
                      </a:r>
                      <a:endParaRPr lang="en-US" sz="14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Arial" panose="020B0604020202020204" pitchFamily="34" charset="0"/>
                        </a:rPr>
                        <a:t>0,16</a:t>
                      </a:r>
                      <a:endParaRPr lang="en-US" sz="14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3052870381"/>
                  </a:ext>
                </a:extLst>
              </a:tr>
              <a:tr h="182880">
                <a:tc>
                  <a:txBody>
                    <a:bodyPr/>
                    <a:lstStyle/>
                    <a:p>
                      <a:pPr>
                        <a:lnSpc>
                          <a:spcPct val="115000"/>
                        </a:lnSpc>
                        <a:spcAft>
                          <a:spcPts val="1000"/>
                        </a:spcAft>
                      </a:pPr>
                      <a:r>
                        <a:rPr lang="lt-LT" sz="1600">
                          <a:effectLst/>
                        </a:rPr>
                        <a:t>Ramygalos keleivinė stotelė</a:t>
                      </a:r>
                      <a:endParaRPr lang="en-US" sz="16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spcAft>
                          <a:spcPts val="1000"/>
                        </a:spcAft>
                      </a:pPr>
                      <a:r>
                        <a:rPr lang="en-US" sz="1600">
                          <a:effectLst/>
                        </a:rPr>
                        <a:t>I</a:t>
                      </a:r>
                      <a:endParaRPr lang="en-US" sz="16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Arial" panose="020B0604020202020204" pitchFamily="34" charset="0"/>
                        </a:rPr>
                        <a:t>15,04%</a:t>
                      </a:r>
                      <a:endParaRPr lang="en-US" sz="14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Arial" panose="020B0604020202020204" pitchFamily="34" charset="0"/>
                        </a:rPr>
                        <a:t>11 690 971 €</a:t>
                      </a:r>
                      <a:endParaRPr lang="en-US" sz="14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Arial" panose="020B0604020202020204" pitchFamily="34" charset="0"/>
                        </a:rPr>
                        <a:t>2,15</a:t>
                      </a:r>
                      <a:endParaRPr lang="en-US" sz="14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96479065"/>
                  </a:ext>
                </a:extLst>
              </a:tr>
              <a:tr h="182880">
                <a:tc>
                  <a:txBody>
                    <a:bodyPr/>
                    <a:lstStyle/>
                    <a:p>
                      <a:pPr>
                        <a:lnSpc>
                          <a:spcPct val="115000"/>
                        </a:lnSpc>
                        <a:spcAft>
                          <a:spcPts val="1000"/>
                        </a:spcAft>
                      </a:pPr>
                      <a:r>
                        <a:rPr lang="lt-LT" sz="1600">
                          <a:effectLst/>
                        </a:rPr>
                        <a:t>Ramygalos keleivinė stotelė</a:t>
                      </a:r>
                      <a:endParaRPr lang="en-US" sz="16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spcAft>
                          <a:spcPts val="1000"/>
                        </a:spcAft>
                      </a:pPr>
                      <a:r>
                        <a:rPr lang="en-US" sz="1600">
                          <a:effectLst/>
                        </a:rPr>
                        <a:t>II</a:t>
                      </a:r>
                      <a:endParaRPr lang="en-US" sz="16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Arial" panose="020B0604020202020204" pitchFamily="34" charset="0"/>
                        </a:rPr>
                        <a:t>15,15%</a:t>
                      </a:r>
                      <a:endParaRPr lang="en-US" sz="14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Arial" panose="020B0604020202020204" pitchFamily="34" charset="0"/>
                        </a:rPr>
                        <a:t>12 020 200 €</a:t>
                      </a:r>
                      <a:endParaRPr lang="en-US" sz="14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Arial" panose="020B0604020202020204" pitchFamily="34" charset="0"/>
                        </a:rPr>
                        <a:t>2,16</a:t>
                      </a:r>
                      <a:endParaRPr lang="en-US" sz="14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715224267"/>
                  </a:ext>
                </a:extLst>
              </a:tr>
              <a:tr h="182880">
                <a:tc>
                  <a:txBody>
                    <a:bodyPr/>
                    <a:lstStyle/>
                    <a:p>
                      <a:pPr>
                        <a:lnSpc>
                          <a:spcPct val="115000"/>
                        </a:lnSpc>
                        <a:spcAft>
                          <a:spcPts val="1000"/>
                        </a:spcAft>
                      </a:pPr>
                      <a:r>
                        <a:rPr lang="lt-LT" sz="1600">
                          <a:effectLst/>
                        </a:rPr>
                        <a:t>Joniškėlio mišri keleivinė ir prekinė stotis</a:t>
                      </a:r>
                      <a:endParaRPr lang="en-US" sz="16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spcAft>
                          <a:spcPts val="1000"/>
                        </a:spcAft>
                      </a:pPr>
                      <a:r>
                        <a:rPr lang="en-US" sz="1600">
                          <a:effectLst/>
                        </a:rPr>
                        <a:t>I</a:t>
                      </a:r>
                      <a:endParaRPr lang="en-US" sz="16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Arial" panose="020B0604020202020204" pitchFamily="34" charset="0"/>
                        </a:rPr>
                        <a:t>14,07%</a:t>
                      </a:r>
                      <a:endParaRPr lang="en-US" sz="14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Arial" panose="020B0604020202020204" pitchFamily="34" charset="0"/>
                        </a:rPr>
                        <a:t>13 921 477 €</a:t>
                      </a:r>
                      <a:endParaRPr lang="en-US" sz="14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Arial" panose="020B0604020202020204" pitchFamily="34" charset="0"/>
                        </a:rPr>
                        <a:t>1,96</a:t>
                      </a:r>
                      <a:endParaRPr lang="en-US" sz="14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3152934521"/>
                  </a:ext>
                </a:extLst>
              </a:tr>
              <a:tr h="182880">
                <a:tc>
                  <a:txBody>
                    <a:bodyPr/>
                    <a:lstStyle/>
                    <a:p>
                      <a:pPr>
                        <a:lnSpc>
                          <a:spcPct val="115000"/>
                        </a:lnSpc>
                        <a:spcAft>
                          <a:spcPts val="1000"/>
                        </a:spcAft>
                      </a:pPr>
                      <a:r>
                        <a:rPr lang="lt-LT" sz="1600">
                          <a:effectLst/>
                        </a:rPr>
                        <a:t>Joniškėlio mišri keleivinė ir prekinė stotis</a:t>
                      </a:r>
                      <a:endParaRPr lang="en-US" sz="16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spcAft>
                          <a:spcPts val="1000"/>
                        </a:spcAft>
                      </a:pPr>
                      <a:r>
                        <a:rPr lang="en-US" sz="1600">
                          <a:effectLst/>
                        </a:rPr>
                        <a:t>II</a:t>
                      </a:r>
                      <a:endParaRPr lang="en-US" sz="16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Arial" panose="020B0604020202020204" pitchFamily="34" charset="0"/>
                        </a:rPr>
                        <a:t>7,99%</a:t>
                      </a:r>
                      <a:endParaRPr lang="en-US" sz="14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Arial" panose="020B0604020202020204" pitchFamily="34" charset="0"/>
                        </a:rPr>
                        <a:t>7 195 911 €</a:t>
                      </a:r>
                      <a:endParaRPr lang="en-US" sz="14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Arial" panose="020B0604020202020204" pitchFamily="34" charset="0"/>
                        </a:rPr>
                        <a:t>1,28</a:t>
                      </a:r>
                      <a:endParaRPr lang="en-US" sz="14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1053796198"/>
                  </a:ext>
                </a:extLst>
              </a:tr>
              <a:tr h="182880">
                <a:tc>
                  <a:txBody>
                    <a:bodyPr/>
                    <a:lstStyle/>
                    <a:p>
                      <a:pPr>
                        <a:lnSpc>
                          <a:spcPct val="115000"/>
                        </a:lnSpc>
                        <a:spcAft>
                          <a:spcPts val="1000"/>
                        </a:spcAft>
                      </a:pPr>
                      <a:r>
                        <a:rPr lang="lt-LT" sz="1600">
                          <a:effectLst/>
                        </a:rPr>
                        <a:t>Vaškų keleivinė (pasienio) stotis</a:t>
                      </a:r>
                      <a:endParaRPr lang="en-US" sz="16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spcAft>
                          <a:spcPts val="1000"/>
                        </a:spcAft>
                      </a:pPr>
                      <a:r>
                        <a:rPr lang="en-US" sz="1600">
                          <a:effectLst/>
                        </a:rPr>
                        <a:t>I</a:t>
                      </a:r>
                      <a:endParaRPr lang="en-US" sz="16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Arial" panose="020B0604020202020204" pitchFamily="34" charset="0"/>
                        </a:rPr>
                        <a:t>24,41%</a:t>
                      </a:r>
                      <a:endParaRPr lang="en-US" sz="14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Arial" panose="020B0604020202020204" pitchFamily="34" charset="0"/>
                        </a:rPr>
                        <a:t>21 497 054 €</a:t>
                      </a:r>
                      <a:endParaRPr lang="en-US" sz="14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Arial" panose="020B0604020202020204" pitchFamily="34" charset="0"/>
                        </a:rPr>
                        <a:t>3,91</a:t>
                      </a:r>
                      <a:endParaRPr lang="en-US" sz="14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3078149475"/>
                  </a:ext>
                </a:extLst>
              </a:tr>
              <a:tr h="182880">
                <a:tc>
                  <a:txBody>
                    <a:bodyPr/>
                    <a:lstStyle/>
                    <a:p>
                      <a:pPr>
                        <a:lnSpc>
                          <a:spcPct val="115000"/>
                        </a:lnSpc>
                        <a:spcAft>
                          <a:spcPts val="1000"/>
                        </a:spcAft>
                      </a:pPr>
                      <a:r>
                        <a:rPr lang="lt-LT" sz="1600">
                          <a:effectLst/>
                        </a:rPr>
                        <a:t>Vaškų keleivinė(pasienio) stotis</a:t>
                      </a:r>
                      <a:endParaRPr lang="en-US" sz="16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spcAft>
                          <a:spcPts val="1000"/>
                        </a:spcAft>
                      </a:pPr>
                      <a:r>
                        <a:rPr lang="en-US" sz="1600">
                          <a:effectLst/>
                        </a:rPr>
                        <a:t>II</a:t>
                      </a:r>
                      <a:endParaRPr lang="en-US" sz="16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Arial" panose="020B0604020202020204" pitchFamily="34" charset="0"/>
                        </a:rPr>
                        <a:t>7,60%</a:t>
                      </a:r>
                      <a:endParaRPr lang="en-US" sz="14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Arial" panose="020B0604020202020204" pitchFamily="34" charset="0"/>
                        </a:rPr>
                        <a:t>5 975 602 €</a:t>
                      </a:r>
                      <a:endParaRPr lang="en-US" sz="14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Arial" panose="020B0604020202020204" pitchFamily="34" charset="0"/>
                        </a:rPr>
                        <a:t>1,27</a:t>
                      </a:r>
                      <a:endParaRPr lang="en-US" sz="1400">
                        <a:effectLst/>
                        <a:latin typeface="Arial Nova Light" panose="020B030402020202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801369902"/>
                  </a:ext>
                </a:extLst>
              </a:tr>
            </a:tbl>
          </a:graphicData>
        </a:graphic>
      </p:graphicFrame>
      <p:sp>
        <p:nvSpPr>
          <p:cNvPr id="5" name="Subtitle 2">
            <a:extLst>
              <a:ext uri="{FF2B5EF4-FFF2-40B4-BE49-F238E27FC236}">
                <a16:creationId xmlns:a16="http://schemas.microsoft.com/office/drawing/2014/main" id="{7D2C32B3-376E-9075-C580-9982A701218E}"/>
              </a:ext>
            </a:extLst>
          </p:cNvPr>
          <p:cNvSpPr txBox="1">
            <a:spLocks/>
          </p:cNvSpPr>
          <p:nvPr/>
        </p:nvSpPr>
        <p:spPr>
          <a:xfrm>
            <a:off x="1000753" y="1512038"/>
            <a:ext cx="10190494" cy="487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t-LT" sz="3200" dirty="0">
                <a:solidFill>
                  <a:srgbClr val="649A3F"/>
                </a:solidFill>
              </a:rPr>
              <a:t>KAŠTŲ-NAUDOS ANALIZĖ</a:t>
            </a:r>
            <a:endParaRPr lang="en-US" sz="3200" dirty="0">
              <a:solidFill>
                <a:srgbClr val="649A3F"/>
              </a:solidFill>
            </a:endParaRPr>
          </a:p>
        </p:txBody>
      </p:sp>
    </p:spTree>
    <p:extLst>
      <p:ext uri="{BB962C8B-B14F-4D97-AF65-F5344CB8AC3E}">
        <p14:creationId xmlns:p14="http://schemas.microsoft.com/office/powerpoint/2010/main" val="38189528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0868CD-A146-4E8C-80A1-F82813E3E705}"/>
              </a:ext>
            </a:extLst>
          </p:cNvPr>
          <p:cNvSpPr/>
          <p:nvPr/>
        </p:nvSpPr>
        <p:spPr>
          <a:xfrm>
            <a:off x="0" y="0"/>
            <a:ext cx="12192000" cy="6858000"/>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Rectangle 6">
            <a:extLst>
              <a:ext uri="{FF2B5EF4-FFF2-40B4-BE49-F238E27FC236}">
                <a16:creationId xmlns:a16="http://schemas.microsoft.com/office/drawing/2014/main" id="{5F385D73-9357-411A-9619-419348FE4CD6}"/>
              </a:ext>
            </a:extLst>
          </p:cNvPr>
          <p:cNvSpPr/>
          <p:nvPr/>
        </p:nvSpPr>
        <p:spPr>
          <a:xfrm>
            <a:off x="0" y="3190473"/>
            <a:ext cx="12192000" cy="477054"/>
          </a:xfrm>
          <a:prstGeom prst="rect">
            <a:avLst/>
          </a:prstGeom>
        </p:spPr>
        <p:txBody>
          <a:bodyPr wrap="square" lIns="91440" tIns="45720" rIns="91440" bIns="45720" anchor="t">
            <a:spAutoFit/>
          </a:bodyPr>
          <a:lstStyle/>
          <a:p>
            <a:pPr algn="ctr">
              <a:lnSpc>
                <a:spcPts val="3000"/>
              </a:lnSpc>
            </a:pPr>
            <a:r>
              <a:rPr lang="lt-LT" sz="2800">
                <a:solidFill>
                  <a:schemeClr val="bg1"/>
                </a:solidFill>
                <a:latin typeface="Segoe UI"/>
                <a:cs typeface="Segoe UI"/>
              </a:rPr>
              <a:t>IŠVADOS</a:t>
            </a:r>
          </a:p>
        </p:txBody>
      </p:sp>
      <p:pic>
        <p:nvPicPr>
          <p:cNvPr id="9" name="Picture 8" descr="A close up of a logo&#10;&#10;Description automatically generated">
            <a:extLst>
              <a:ext uri="{FF2B5EF4-FFF2-40B4-BE49-F238E27FC236}">
                <a16:creationId xmlns:a16="http://schemas.microsoft.com/office/drawing/2014/main" id="{29D08F23-D908-46AB-9A3A-0EFE9A6E5F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7361" y="5955190"/>
            <a:ext cx="1413097" cy="902812"/>
          </a:xfrm>
          <a:prstGeom prst="rect">
            <a:avLst/>
          </a:prstGeom>
        </p:spPr>
      </p:pic>
      <p:pic>
        <p:nvPicPr>
          <p:cNvPr id="11" name="Graphic 10">
            <a:extLst>
              <a:ext uri="{FF2B5EF4-FFF2-40B4-BE49-F238E27FC236}">
                <a16:creationId xmlns:a16="http://schemas.microsoft.com/office/drawing/2014/main" id="{672B236C-FDA7-4050-BB9D-A14B4CA65498}"/>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3182" t="29328" r="9264" b="34830"/>
          <a:stretch/>
        </p:blipFill>
        <p:spPr>
          <a:xfrm>
            <a:off x="9197361" y="5373074"/>
            <a:ext cx="2259896" cy="738057"/>
          </a:xfrm>
          <a:prstGeom prst="rect">
            <a:avLst/>
          </a:prstGeom>
        </p:spPr>
      </p:pic>
      <p:pic>
        <p:nvPicPr>
          <p:cNvPr id="8" name="Picture 7" descr="Logo, company name&#10;&#10;Description automatically generated">
            <a:extLst>
              <a:ext uri="{FF2B5EF4-FFF2-40B4-BE49-F238E27FC236}">
                <a16:creationId xmlns:a16="http://schemas.microsoft.com/office/drawing/2014/main" id="{7B59EFD1-3EFB-8FDE-A838-E05EB330715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030" t="35690" r="14868" b="37958"/>
          <a:stretch/>
        </p:blipFill>
        <p:spPr bwMode="auto">
          <a:xfrm>
            <a:off x="7598284" y="375762"/>
            <a:ext cx="3012174" cy="861238"/>
          </a:xfrm>
          <a:prstGeom prst="rect">
            <a:avLst/>
          </a:prstGeom>
          <a:noFill/>
          <a:ln>
            <a:noFill/>
          </a:ln>
          <a:extLst>
            <a:ext uri="{53640926-AAD7-44D8-BBD7-CCE9431645EC}">
              <a14:shadowObscured xmlns:a14="http://schemas.microsoft.com/office/drawing/2010/main"/>
            </a:ext>
          </a:extLst>
        </p:spPr>
      </p:pic>
      <p:pic>
        <p:nvPicPr>
          <p:cNvPr id="10" name="Picture 9" descr="Shape&#10;&#10;Description automatically generated with low confidence">
            <a:extLst>
              <a:ext uri="{FF2B5EF4-FFF2-40B4-BE49-F238E27FC236}">
                <a16:creationId xmlns:a16="http://schemas.microsoft.com/office/drawing/2014/main" id="{CADAB92B-7C4F-6A09-5D16-9BA42FF2201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10458" y="263316"/>
            <a:ext cx="1304290" cy="967105"/>
          </a:xfrm>
          <a:prstGeom prst="rect">
            <a:avLst/>
          </a:prstGeom>
          <a:noFill/>
          <a:ln>
            <a:noFill/>
          </a:ln>
        </p:spPr>
      </p:pic>
    </p:spTree>
    <p:extLst>
      <p:ext uri="{BB962C8B-B14F-4D97-AF65-F5344CB8AC3E}">
        <p14:creationId xmlns:p14="http://schemas.microsoft.com/office/powerpoint/2010/main" val="38976797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993DD8C-5F1C-D34F-BC9C-2D7F69E661FB}"/>
              </a:ext>
            </a:extLst>
          </p:cNvPr>
          <p:cNvGraphicFramePr>
            <a:graphicFrameLocks noGrp="1"/>
          </p:cNvGraphicFramePr>
          <p:nvPr>
            <p:extLst>
              <p:ext uri="{D42A27DB-BD31-4B8C-83A1-F6EECF244321}">
                <p14:modId xmlns:p14="http://schemas.microsoft.com/office/powerpoint/2010/main" val="2938824865"/>
              </p:ext>
            </p:extLst>
          </p:nvPr>
        </p:nvGraphicFramePr>
        <p:xfrm>
          <a:off x="574887" y="1503366"/>
          <a:ext cx="10905068" cy="4814251"/>
        </p:xfrm>
        <a:graphic>
          <a:graphicData uri="http://schemas.openxmlformats.org/drawingml/2006/table">
            <a:tbl>
              <a:tblPr firstRow="1" firstCol="1" bandRow="1">
                <a:noFill/>
                <a:tableStyleId>{5C22544A-7EE6-4342-B048-85BDC9FD1C3A}</a:tableStyleId>
              </a:tblPr>
              <a:tblGrid>
                <a:gridCol w="3869140">
                  <a:extLst>
                    <a:ext uri="{9D8B030D-6E8A-4147-A177-3AD203B41FA5}">
                      <a16:colId xmlns:a16="http://schemas.microsoft.com/office/drawing/2014/main" val="3089622449"/>
                    </a:ext>
                  </a:extLst>
                </a:gridCol>
                <a:gridCol w="2230763">
                  <a:extLst>
                    <a:ext uri="{9D8B030D-6E8A-4147-A177-3AD203B41FA5}">
                      <a16:colId xmlns:a16="http://schemas.microsoft.com/office/drawing/2014/main" val="924700473"/>
                    </a:ext>
                  </a:extLst>
                </a:gridCol>
                <a:gridCol w="2345162">
                  <a:extLst>
                    <a:ext uri="{9D8B030D-6E8A-4147-A177-3AD203B41FA5}">
                      <a16:colId xmlns:a16="http://schemas.microsoft.com/office/drawing/2014/main" val="2581684977"/>
                    </a:ext>
                  </a:extLst>
                </a:gridCol>
                <a:gridCol w="2460003">
                  <a:extLst>
                    <a:ext uri="{9D8B030D-6E8A-4147-A177-3AD203B41FA5}">
                      <a16:colId xmlns:a16="http://schemas.microsoft.com/office/drawing/2014/main" val="3234774326"/>
                    </a:ext>
                  </a:extLst>
                </a:gridCol>
              </a:tblGrid>
              <a:tr h="729294">
                <a:tc rowSpan="2">
                  <a:txBody>
                    <a:bodyPr/>
                    <a:lstStyle/>
                    <a:p>
                      <a:pPr indent="180340" algn="l">
                        <a:lnSpc>
                          <a:spcPct val="107000"/>
                        </a:lnSpc>
                        <a:spcAft>
                          <a:spcPts val="800"/>
                        </a:spcAft>
                      </a:pPr>
                      <a:r>
                        <a:rPr lang="lt-LT" sz="1700" b="1" cap="all" spc="60">
                          <a:solidFill>
                            <a:schemeClr val="tx1"/>
                          </a:solidFill>
                          <a:effectLst/>
                        </a:rPr>
                        <a:t>Stotis/ stotelė</a:t>
                      </a:r>
                      <a:endParaRPr lang="en-US" sz="1700" b="1" cap="all" spc="6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95775" marR="95775" marT="127700" marB="127700" anchor="b">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38100" cmpd="sng">
                      <a:noFill/>
                    </a:lnB>
                    <a:noFill/>
                  </a:tcPr>
                </a:tc>
                <a:tc>
                  <a:txBody>
                    <a:bodyPr/>
                    <a:lstStyle/>
                    <a:p>
                      <a:pPr indent="180340" algn="ctr">
                        <a:lnSpc>
                          <a:spcPct val="107000"/>
                        </a:lnSpc>
                        <a:spcAft>
                          <a:spcPts val="800"/>
                        </a:spcAft>
                      </a:pPr>
                      <a:r>
                        <a:rPr lang="lt-LT" sz="1700" b="1" cap="all" spc="60">
                          <a:solidFill>
                            <a:srgbClr val="0E4194"/>
                          </a:solidFill>
                          <a:effectLst/>
                        </a:rPr>
                        <a:t>SPAV</a:t>
                      </a:r>
                      <a:endParaRPr lang="en-US" sz="1700" b="1" cap="all" spc="60">
                        <a:solidFill>
                          <a:srgbClr val="0E4194"/>
                        </a:solidFill>
                        <a:effectLst/>
                        <a:latin typeface="Times New Roman" panose="02020603050405020304" pitchFamily="18" charset="0"/>
                        <a:ea typeface="Calibri" panose="020F0502020204030204" pitchFamily="34" charset="0"/>
                        <a:cs typeface="Arial" panose="020B0604020202020204" pitchFamily="34" charset="0"/>
                      </a:endParaRPr>
                    </a:p>
                  </a:txBody>
                  <a:tcPr marL="95775" marR="95775" marT="127700" marB="127700">
                    <a:lnL w="12700" cmpd="sng">
                      <a:noFill/>
                    </a:lnL>
                    <a:lnR w="12700" cmpd="sng">
                      <a:noFill/>
                    </a:lnR>
                    <a:lnT w="12700" cap="flat" cmpd="sng" algn="ctr">
                      <a:solidFill>
                        <a:schemeClr val="tx1"/>
                      </a:solidFill>
                      <a:prstDash val="solid"/>
                      <a:round/>
                      <a:headEnd type="none" w="med" len="med"/>
                      <a:tailEnd type="none" w="med" len="med"/>
                    </a:lnT>
                    <a:lnB w="38100" cmpd="sng">
                      <a:noFill/>
                    </a:lnB>
                    <a:noFill/>
                  </a:tcPr>
                </a:tc>
                <a:tc>
                  <a:txBody>
                    <a:bodyPr/>
                    <a:lstStyle/>
                    <a:p>
                      <a:pPr indent="5080" algn="ctr">
                        <a:lnSpc>
                          <a:spcPct val="107000"/>
                        </a:lnSpc>
                        <a:spcAft>
                          <a:spcPts val="800"/>
                        </a:spcAft>
                      </a:pPr>
                      <a:r>
                        <a:rPr lang="lt-LT" sz="1700" b="1" cap="all" spc="60">
                          <a:solidFill>
                            <a:srgbClr val="0E4194"/>
                          </a:solidFill>
                          <a:effectLst/>
                        </a:rPr>
                        <a:t>Daugiakriteris vertinimas</a:t>
                      </a:r>
                      <a:endParaRPr lang="en-US" sz="1700" b="1" cap="all" spc="60">
                        <a:solidFill>
                          <a:srgbClr val="0E4194"/>
                        </a:solidFill>
                        <a:effectLst/>
                        <a:latin typeface="Times New Roman" panose="02020603050405020304" pitchFamily="18" charset="0"/>
                        <a:ea typeface="Calibri" panose="020F0502020204030204" pitchFamily="34" charset="0"/>
                        <a:cs typeface="Arial" panose="020B0604020202020204" pitchFamily="34" charset="0"/>
                      </a:endParaRPr>
                    </a:p>
                  </a:txBody>
                  <a:tcPr marL="95775" marR="95775" marT="127700" marB="127700">
                    <a:lnL w="12700" cmpd="sng">
                      <a:noFill/>
                    </a:lnL>
                    <a:lnR w="12700" cmpd="sng">
                      <a:noFill/>
                    </a:lnR>
                    <a:lnT w="12700" cap="flat" cmpd="sng" algn="ctr">
                      <a:solidFill>
                        <a:schemeClr val="tx1"/>
                      </a:solidFill>
                      <a:prstDash val="solid"/>
                      <a:round/>
                      <a:headEnd type="none" w="med" len="med"/>
                      <a:tailEnd type="none" w="med" len="med"/>
                    </a:lnT>
                    <a:lnB w="38100" cmpd="sng">
                      <a:noFill/>
                    </a:lnB>
                    <a:noFill/>
                  </a:tcPr>
                </a:tc>
                <a:tc>
                  <a:txBody>
                    <a:bodyPr/>
                    <a:lstStyle/>
                    <a:p>
                      <a:pPr indent="180340" algn="ctr">
                        <a:lnSpc>
                          <a:spcPct val="107000"/>
                        </a:lnSpc>
                        <a:spcAft>
                          <a:spcPts val="800"/>
                        </a:spcAft>
                      </a:pPr>
                      <a:r>
                        <a:rPr lang="lt-LT" sz="1700" b="1" cap="all" spc="60">
                          <a:solidFill>
                            <a:srgbClr val="0E4194"/>
                          </a:solidFill>
                          <a:effectLst/>
                        </a:rPr>
                        <a:t>Kaštų-naudos analizė</a:t>
                      </a:r>
                      <a:endParaRPr lang="en-US" sz="1700" b="1" cap="all" spc="60">
                        <a:solidFill>
                          <a:srgbClr val="0E4194"/>
                        </a:solidFill>
                        <a:effectLst/>
                        <a:latin typeface="Times New Roman" panose="02020603050405020304" pitchFamily="18" charset="0"/>
                        <a:ea typeface="Calibri" panose="020F0502020204030204" pitchFamily="34" charset="0"/>
                        <a:cs typeface="Arial" panose="020B0604020202020204" pitchFamily="34" charset="0"/>
                      </a:endParaRPr>
                    </a:p>
                  </a:txBody>
                  <a:tcPr marL="95775" marR="95775" marT="127700" marB="12770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noFill/>
                  </a:tcPr>
                </a:tc>
                <a:extLst>
                  <a:ext uri="{0D108BD9-81ED-4DB2-BD59-A6C34878D82A}">
                    <a16:rowId xmlns:a16="http://schemas.microsoft.com/office/drawing/2014/main" val="3057208558"/>
                  </a:ext>
                </a:extLst>
              </a:tr>
              <a:tr h="390264">
                <a:tc vMerge="1">
                  <a:txBody>
                    <a:bodyPr/>
                    <a:lstStyle/>
                    <a:p>
                      <a:endParaRPr lang="en-US"/>
                    </a:p>
                  </a:txBody>
                  <a:tcPr/>
                </a:tc>
                <a:tc>
                  <a:txBody>
                    <a:bodyPr/>
                    <a:lstStyle/>
                    <a:p>
                      <a:pPr indent="180340" algn="ctr">
                        <a:lnSpc>
                          <a:spcPct val="107000"/>
                        </a:lnSpc>
                        <a:spcAft>
                          <a:spcPts val="800"/>
                        </a:spcAft>
                      </a:pPr>
                      <a:r>
                        <a:rPr lang="lt-LT" sz="1400" cap="none" spc="0">
                          <a:solidFill>
                            <a:schemeClr val="tx1"/>
                          </a:solidFill>
                          <a:effectLst/>
                        </a:rPr>
                        <a:t>Palankesnė alternatyva</a:t>
                      </a:r>
                      <a:endParaRPr lang="en-US" sz="1400" cap="none" spc="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95775" marR="95775" marT="0" marB="127700">
                    <a:lnL w="38100" cmpd="sng">
                      <a:noFill/>
                    </a:lnL>
                    <a:lnR w="12700" cmpd="sng">
                      <a:noFill/>
                      <a:prstDash val="solid"/>
                    </a:lnR>
                    <a:lnT w="38100" cmpd="sng">
                      <a:noFill/>
                    </a:lnT>
                    <a:lnB w="12700" cmpd="sng">
                      <a:noFill/>
                      <a:prstDash val="solid"/>
                    </a:lnB>
                    <a:noFill/>
                  </a:tcPr>
                </a:tc>
                <a:tc>
                  <a:txBody>
                    <a:bodyPr/>
                    <a:lstStyle/>
                    <a:p>
                      <a:pPr indent="180340" algn="ctr">
                        <a:lnSpc>
                          <a:spcPct val="107000"/>
                        </a:lnSpc>
                        <a:spcAft>
                          <a:spcPts val="800"/>
                        </a:spcAft>
                      </a:pPr>
                      <a:r>
                        <a:rPr lang="lt-LT" sz="1400" cap="none" spc="0">
                          <a:solidFill>
                            <a:schemeClr val="tx1"/>
                          </a:solidFill>
                          <a:effectLst/>
                        </a:rPr>
                        <a:t>Palankesnė alternatyva</a:t>
                      </a:r>
                      <a:endParaRPr lang="en-US" sz="1400" cap="none" spc="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95775" marR="95775" marT="0" marB="127700">
                    <a:lnL w="12700" cmpd="sng">
                      <a:noFill/>
                      <a:prstDash val="solid"/>
                    </a:lnL>
                    <a:lnR w="12700" cmpd="sng">
                      <a:noFill/>
                      <a:prstDash val="solid"/>
                    </a:lnR>
                    <a:lnT w="38100" cmpd="sng">
                      <a:noFill/>
                    </a:lnT>
                    <a:lnB w="12700" cmpd="sng">
                      <a:noFill/>
                      <a:prstDash val="solid"/>
                    </a:lnB>
                    <a:noFill/>
                  </a:tcPr>
                </a:tc>
                <a:tc>
                  <a:txBody>
                    <a:bodyPr/>
                    <a:lstStyle/>
                    <a:p>
                      <a:pPr indent="180340" algn="ctr">
                        <a:lnSpc>
                          <a:spcPct val="107000"/>
                        </a:lnSpc>
                        <a:spcAft>
                          <a:spcPts val="800"/>
                        </a:spcAft>
                      </a:pPr>
                      <a:r>
                        <a:rPr lang="lt-LT" sz="1400" cap="none" spc="0">
                          <a:solidFill>
                            <a:schemeClr val="tx1"/>
                          </a:solidFill>
                          <a:effectLst/>
                        </a:rPr>
                        <a:t>Palankesnė alternatyva</a:t>
                      </a:r>
                      <a:endParaRPr lang="en-US" sz="1400" cap="none" spc="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95775" marR="95775" marT="0" marB="127700">
                    <a:lnL w="12700" cmpd="sng">
                      <a:noFill/>
                      <a:prstDash val="solid"/>
                    </a:lnL>
                    <a:lnR w="12700" cap="flat" cmpd="sng" algn="ctr">
                      <a:solidFill>
                        <a:schemeClr val="tx1"/>
                      </a:solidFill>
                      <a:prstDash val="solid"/>
                      <a:round/>
                      <a:headEnd type="none" w="med" len="med"/>
                      <a:tailEnd type="none" w="med" len="med"/>
                    </a:lnR>
                    <a:lnT w="38100" cmpd="sng">
                      <a:noFill/>
                    </a:lnT>
                    <a:lnB w="12700" cmpd="sng">
                      <a:noFill/>
                      <a:prstDash val="solid"/>
                    </a:lnB>
                    <a:noFill/>
                  </a:tcPr>
                </a:tc>
                <a:extLst>
                  <a:ext uri="{0D108BD9-81ED-4DB2-BD59-A6C34878D82A}">
                    <a16:rowId xmlns:a16="http://schemas.microsoft.com/office/drawing/2014/main" val="631240892"/>
                  </a:ext>
                </a:extLst>
              </a:tr>
              <a:tr h="518251">
                <a:tc>
                  <a:txBody>
                    <a:bodyPr/>
                    <a:lstStyle/>
                    <a:p>
                      <a:pPr indent="180340" algn="just">
                        <a:lnSpc>
                          <a:spcPct val="107000"/>
                        </a:lnSpc>
                        <a:spcAft>
                          <a:spcPts val="800"/>
                        </a:spcAft>
                      </a:pPr>
                      <a:r>
                        <a:rPr lang="lt-LT" sz="1700" b="1" cap="none" spc="0">
                          <a:solidFill>
                            <a:schemeClr val="tx1"/>
                          </a:solidFill>
                          <a:effectLst/>
                        </a:rPr>
                        <a:t>Jonavos keleivinė stotelė</a:t>
                      </a:r>
                      <a:endParaRPr lang="en-US" sz="1700" b="1" cap="none" spc="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95775" marR="95775" marT="0" marB="127700">
                    <a:lnL w="12700" cap="flat" cmpd="sng" algn="ctr">
                      <a:solidFill>
                        <a:schemeClr val="tx1"/>
                      </a:solidFill>
                      <a:prstDash val="solid"/>
                      <a:round/>
                      <a:headEnd type="none" w="med" len="med"/>
                      <a:tailEnd type="none" w="med" len="med"/>
                    </a:lnL>
                    <a:lnR w="12700" cmpd="sng">
                      <a:noFill/>
                      <a:prstDash val="solid"/>
                    </a:lnR>
                    <a:lnT w="38100" cmpd="sng">
                      <a:noFill/>
                    </a:lnT>
                    <a:lnB w="12700" cmpd="sng">
                      <a:noFill/>
                      <a:prstDash val="solid"/>
                    </a:lnB>
                    <a:solidFill>
                      <a:schemeClr val="bg1">
                        <a:lumMod val="95000"/>
                      </a:schemeClr>
                    </a:solidFill>
                  </a:tcPr>
                </a:tc>
                <a:tc>
                  <a:txBody>
                    <a:bodyPr/>
                    <a:lstStyle/>
                    <a:p>
                      <a:pPr indent="180340" algn="ctr">
                        <a:lnSpc>
                          <a:spcPct val="107000"/>
                        </a:lnSpc>
                        <a:spcAft>
                          <a:spcPts val="800"/>
                        </a:spcAft>
                      </a:pPr>
                      <a:r>
                        <a:rPr lang="lt-LT" sz="1600" cap="none" spc="0">
                          <a:solidFill>
                            <a:schemeClr val="tx1"/>
                          </a:solidFill>
                          <a:effectLst/>
                        </a:rPr>
                        <a:t>Abi vienodos</a:t>
                      </a:r>
                      <a:endParaRPr lang="en-US" sz="1600" cap="none" spc="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95775" marR="95775" marT="0" marB="127700">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indent="180340" algn="ctr">
                        <a:lnSpc>
                          <a:spcPct val="107000"/>
                        </a:lnSpc>
                        <a:spcAft>
                          <a:spcPts val="800"/>
                        </a:spcAft>
                      </a:pPr>
                      <a:r>
                        <a:rPr lang="lt-LT" sz="2200" cap="none" spc="0">
                          <a:solidFill>
                            <a:schemeClr val="tx1"/>
                          </a:solidFill>
                          <a:effectLst/>
                        </a:rPr>
                        <a:t>I</a:t>
                      </a:r>
                      <a:endParaRPr lang="en-US" sz="2200" cap="none" spc="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95775" marR="95775" marT="0" marB="127700">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indent="180340" algn="ctr">
                        <a:lnSpc>
                          <a:spcPct val="107000"/>
                        </a:lnSpc>
                        <a:spcAft>
                          <a:spcPts val="800"/>
                        </a:spcAft>
                      </a:pPr>
                      <a:r>
                        <a:rPr lang="lt-LT" sz="2200" cap="none" spc="0">
                          <a:solidFill>
                            <a:schemeClr val="tx1"/>
                          </a:solidFill>
                          <a:effectLst/>
                        </a:rPr>
                        <a:t>I</a:t>
                      </a:r>
                      <a:endParaRPr lang="en-US" sz="2200" cap="none" spc="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95775" marR="95775" marT="0" marB="127700">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93567829"/>
                  </a:ext>
                </a:extLst>
              </a:tr>
              <a:tr h="518251">
                <a:tc>
                  <a:txBody>
                    <a:bodyPr/>
                    <a:lstStyle/>
                    <a:p>
                      <a:pPr indent="180340" algn="just">
                        <a:lnSpc>
                          <a:spcPct val="107000"/>
                        </a:lnSpc>
                        <a:spcAft>
                          <a:spcPts val="800"/>
                        </a:spcAft>
                      </a:pPr>
                      <a:r>
                        <a:rPr lang="lt-LT" sz="1700" b="1" cap="none" spc="0">
                          <a:solidFill>
                            <a:schemeClr val="tx1"/>
                          </a:solidFill>
                          <a:effectLst/>
                        </a:rPr>
                        <a:t>Jonavos prekinė stotis</a:t>
                      </a:r>
                      <a:endParaRPr lang="en-US" sz="1700" b="1" cap="none" spc="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95775" marR="95775" marT="0" marB="127700">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noFill/>
                  </a:tcPr>
                </a:tc>
                <a:tc>
                  <a:txBody>
                    <a:bodyPr/>
                    <a:lstStyle/>
                    <a:p>
                      <a:pPr indent="180340" algn="ctr">
                        <a:lnSpc>
                          <a:spcPct val="107000"/>
                        </a:lnSpc>
                        <a:spcAft>
                          <a:spcPts val="800"/>
                        </a:spcAft>
                      </a:pPr>
                      <a:r>
                        <a:rPr lang="lt-LT" sz="2200" cap="none" spc="0">
                          <a:solidFill>
                            <a:schemeClr val="tx1"/>
                          </a:solidFill>
                          <a:effectLst/>
                        </a:rPr>
                        <a:t>III</a:t>
                      </a:r>
                      <a:endParaRPr lang="en-US" sz="2200" cap="none" spc="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95775" marR="95775" marT="0" marB="127700">
                    <a:lnL w="12700" cmpd="sng">
                      <a:noFill/>
                      <a:prstDash val="solid"/>
                    </a:lnL>
                    <a:lnR w="12700" cmpd="sng">
                      <a:noFill/>
                      <a:prstDash val="solid"/>
                    </a:lnR>
                    <a:lnT w="12700" cmpd="sng">
                      <a:noFill/>
                      <a:prstDash val="solid"/>
                    </a:lnT>
                    <a:lnB w="12700" cmpd="sng">
                      <a:noFill/>
                      <a:prstDash val="solid"/>
                    </a:lnB>
                    <a:noFill/>
                  </a:tcPr>
                </a:tc>
                <a:tc>
                  <a:txBody>
                    <a:bodyPr/>
                    <a:lstStyle/>
                    <a:p>
                      <a:pPr indent="180340" algn="ctr">
                        <a:lnSpc>
                          <a:spcPct val="107000"/>
                        </a:lnSpc>
                        <a:spcAft>
                          <a:spcPts val="800"/>
                        </a:spcAft>
                      </a:pPr>
                      <a:r>
                        <a:rPr lang="lt-LT" sz="2200" cap="none" spc="0">
                          <a:solidFill>
                            <a:schemeClr val="tx1"/>
                          </a:solidFill>
                          <a:effectLst/>
                        </a:rPr>
                        <a:t>III</a:t>
                      </a:r>
                      <a:endParaRPr lang="en-US" sz="2200" cap="none" spc="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95775" marR="95775" marT="0" marB="127700">
                    <a:lnL w="12700" cmpd="sng">
                      <a:noFill/>
                      <a:prstDash val="solid"/>
                    </a:lnL>
                    <a:lnR w="12700" cmpd="sng">
                      <a:noFill/>
                      <a:prstDash val="solid"/>
                    </a:lnR>
                    <a:lnT w="12700" cmpd="sng">
                      <a:noFill/>
                      <a:prstDash val="solid"/>
                    </a:lnT>
                    <a:lnB w="12700" cmpd="sng">
                      <a:noFill/>
                      <a:prstDash val="solid"/>
                    </a:lnB>
                    <a:noFill/>
                  </a:tcPr>
                </a:tc>
                <a:tc>
                  <a:txBody>
                    <a:bodyPr/>
                    <a:lstStyle/>
                    <a:p>
                      <a:pPr indent="180340" algn="ctr">
                        <a:lnSpc>
                          <a:spcPct val="107000"/>
                        </a:lnSpc>
                        <a:spcAft>
                          <a:spcPts val="800"/>
                        </a:spcAft>
                      </a:pPr>
                      <a:r>
                        <a:rPr lang="lt-LT" sz="1600" cap="none" spc="0">
                          <a:solidFill>
                            <a:schemeClr val="tx1"/>
                          </a:solidFill>
                          <a:effectLst/>
                        </a:rPr>
                        <a:t>Abi vienodos</a:t>
                      </a:r>
                      <a:endParaRPr lang="en-US" sz="1600" cap="none" spc="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95775" marR="95775" marT="0" marB="127700">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noFill/>
                  </a:tcPr>
                </a:tc>
                <a:extLst>
                  <a:ext uri="{0D108BD9-81ED-4DB2-BD59-A6C34878D82A}">
                    <a16:rowId xmlns:a16="http://schemas.microsoft.com/office/drawing/2014/main" val="3276868260"/>
                  </a:ext>
                </a:extLst>
              </a:tr>
              <a:tr h="518251">
                <a:tc>
                  <a:txBody>
                    <a:bodyPr/>
                    <a:lstStyle/>
                    <a:p>
                      <a:pPr indent="180340" algn="just">
                        <a:lnSpc>
                          <a:spcPct val="107000"/>
                        </a:lnSpc>
                        <a:spcAft>
                          <a:spcPts val="800"/>
                        </a:spcAft>
                      </a:pPr>
                      <a:r>
                        <a:rPr lang="lt-LT" sz="1700" b="1" cap="none" spc="0">
                          <a:solidFill>
                            <a:schemeClr val="tx1"/>
                          </a:solidFill>
                          <a:effectLst/>
                        </a:rPr>
                        <a:t>Ručiūnų keleivinė stotelė</a:t>
                      </a:r>
                      <a:endParaRPr lang="en-US" sz="1700" b="1" cap="none" spc="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95775" marR="95775" marT="0" marB="127700">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solidFill>
                      <a:schemeClr val="bg1">
                        <a:lumMod val="95000"/>
                      </a:schemeClr>
                    </a:solidFill>
                  </a:tcPr>
                </a:tc>
                <a:tc>
                  <a:txBody>
                    <a:bodyPr/>
                    <a:lstStyle/>
                    <a:p>
                      <a:pPr indent="180340" algn="ctr">
                        <a:lnSpc>
                          <a:spcPct val="107000"/>
                        </a:lnSpc>
                        <a:spcAft>
                          <a:spcPts val="800"/>
                        </a:spcAft>
                      </a:pPr>
                      <a:r>
                        <a:rPr lang="lt-LT" sz="2200" cap="none" spc="0">
                          <a:solidFill>
                            <a:schemeClr val="tx1"/>
                          </a:solidFill>
                          <a:effectLst/>
                        </a:rPr>
                        <a:t>II</a:t>
                      </a:r>
                      <a:endParaRPr lang="en-US" sz="2200" cap="none" spc="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95775" marR="95775" marT="0" marB="127700">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indent="180340" algn="ctr">
                        <a:lnSpc>
                          <a:spcPct val="107000"/>
                        </a:lnSpc>
                        <a:spcAft>
                          <a:spcPts val="800"/>
                        </a:spcAft>
                      </a:pPr>
                      <a:r>
                        <a:rPr lang="lt-LT" sz="2200" cap="none" spc="0">
                          <a:solidFill>
                            <a:schemeClr val="tx1"/>
                          </a:solidFill>
                          <a:effectLst/>
                        </a:rPr>
                        <a:t>II</a:t>
                      </a:r>
                      <a:endParaRPr lang="en-US" sz="2200" cap="none" spc="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95775" marR="95775" marT="0" marB="127700">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indent="180340" algn="ctr">
                        <a:lnSpc>
                          <a:spcPct val="107000"/>
                        </a:lnSpc>
                        <a:spcAft>
                          <a:spcPts val="800"/>
                        </a:spcAft>
                      </a:pPr>
                      <a:r>
                        <a:rPr lang="lt-LT" sz="2200" cap="none" spc="0">
                          <a:solidFill>
                            <a:schemeClr val="tx1"/>
                          </a:solidFill>
                          <a:effectLst/>
                        </a:rPr>
                        <a:t>II</a:t>
                      </a:r>
                      <a:endParaRPr lang="en-US" sz="2200" cap="none" spc="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95775" marR="95775" marT="0" marB="127700">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1292814885"/>
                  </a:ext>
                </a:extLst>
              </a:tr>
              <a:tr h="518251">
                <a:tc>
                  <a:txBody>
                    <a:bodyPr/>
                    <a:lstStyle/>
                    <a:p>
                      <a:pPr indent="180340" algn="just">
                        <a:lnSpc>
                          <a:spcPct val="107000"/>
                        </a:lnSpc>
                        <a:spcAft>
                          <a:spcPts val="800"/>
                        </a:spcAft>
                      </a:pPr>
                      <a:r>
                        <a:rPr lang="lt-LT" sz="1700" b="1" cap="none" spc="0">
                          <a:solidFill>
                            <a:schemeClr val="tx1"/>
                          </a:solidFill>
                          <a:effectLst/>
                        </a:rPr>
                        <a:t>Pasraučių keleivinė stotelė</a:t>
                      </a:r>
                      <a:endParaRPr lang="en-US" sz="1700" b="1" cap="none" spc="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95775" marR="95775" marT="0" marB="127700">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noFill/>
                  </a:tcPr>
                </a:tc>
                <a:tc>
                  <a:txBody>
                    <a:bodyPr/>
                    <a:lstStyle/>
                    <a:p>
                      <a:pPr indent="180340" algn="ctr">
                        <a:lnSpc>
                          <a:spcPct val="107000"/>
                        </a:lnSpc>
                        <a:spcAft>
                          <a:spcPts val="800"/>
                        </a:spcAft>
                      </a:pPr>
                      <a:r>
                        <a:rPr lang="lt-LT" sz="2200" cap="none" spc="0">
                          <a:solidFill>
                            <a:schemeClr val="tx1"/>
                          </a:solidFill>
                          <a:effectLst/>
                        </a:rPr>
                        <a:t>I</a:t>
                      </a:r>
                      <a:endParaRPr lang="en-US" sz="2200" cap="none" spc="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95775" marR="95775" marT="0" marB="127700">
                    <a:lnL w="12700" cmpd="sng">
                      <a:noFill/>
                      <a:prstDash val="solid"/>
                    </a:lnL>
                    <a:lnR w="12700" cmpd="sng">
                      <a:noFill/>
                      <a:prstDash val="solid"/>
                    </a:lnR>
                    <a:lnT w="12700" cmpd="sng">
                      <a:noFill/>
                      <a:prstDash val="solid"/>
                    </a:lnT>
                    <a:lnB w="12700" cmpd="sng">
                      <a:noFill/>
                      <a:prstDash val="solid"/>
                    </a:lnB>
                    <a:noFill/>
                  </a:tcPr>
                </a:tc>
                <a:tc>
                  <a:txBody>
                    <a:bodyPr/>
                    <a:lstStyle/>
                    <a:p>
                      <a:pPr indent="180340" algn="ctr">
                        <a:lnSpc>
                          <a:spcPct val="107000"/>
                        </a:lnSpc>
                        <a:spcAft>
                          <a:spcPts val="800"/>
                        </a:spcAft>
                      </a:pPr>
                      <a:r>
                        <a:rPr lang="lt-LT" sz="2200" cap="none" spc="0">
                          <a:solidFill>
                            <a:schemeClr val="tx1"/>
                          </a:solidFill>
                          <a:effectLst/>
                        </a:rPr>
                        <a:t>I</a:t>
                      </a:r>
                      <a:endParaRPr lang="en-US" sz="2200" cap="none" spc="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95775" marR="95775" marT="0" marB="127700">
                    <a:lnL w="12700" cmpd="sng">
                      <a:noFill/>
                      <a:prstDash val="solid"/>
                    </a:lnL>
                    <a:lnR w="12700" cmpd="sng">
                      <a:noFill/>
                      <a:prstDash val="solid"/>
                    </a:lnR>
                    <a:lnT w="12700" cmpd="sng">
                      <a:noFill/>
                      <a:prstDash val="solid"/>
                    </a:lnT>
                    <a:lnB w="12700" cmpd="sng">
                      <a:noFill/>
                      <a:prstDash val="solid"/>
                    </a:lnB>
                    <a:noFill/>
                  </a:tcPr>
                </a:tc>
                <a:tc>
                  <a:txBody>
                    <a:bodyPr/>
                    <a:lstStyle/>
                    <a:p>
                      <a:pPr indent="180340" algn="ctr">
                        <a:lnSpc>
                          <a:spcPct val="107000"/>
                        </a:lnSpc>
                        <a:spcAft>
                          <a:spcPts val="800"/>
                        </a:spcAft>
                      </a:pPr>
                      <a:r>
                        <a:rPr lang="lt-LT" sz="2200" cap="none" spc="0">
                          <a:solidFill>
                            <a:schemeClr val="tx1"/>
                          </a:solidFill>
                          <a:effectLst/>
                        </a:rPr>
                        <a:t>II</a:t>
                      </a:r>
                      <a:endParaRPr lang="en-US" sz="2200" cap="none" spc="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95775" marR="95775" marT="0" marB="127700">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noFill/>
                  </a:tcPr>
                </a:tc>
                <a:extLst>
                  <a:ext uri="{0D108BD9-81ED-4DB2-BD59-A6C34878D82A}">
                    <a16:rowId xmlns:a16="http://schemas.microsoft.com/office/drawing/2014/main" val="3968222265"/>
                  </a:ext>
                </a:extLst>
              </a:tr>
              <a:tr h="518251">
                <a:tc>
                  <a:txBody>
                    <a:bodyPr/>
                    <a:lstStyle/>
                    <a:p>
                      <a:pPr indent="180340" algn="just">
                        <a:lnSpc>
                          <a:spcPct val="107000"/>
                        </a:lnSpc>
                        <a:spcAft>
                          <a:spcPts val="800"/>
                        </a:spcAft>
                      </a:pPr>
                      <a:r>
                        <a:rPr lang="lt-LT" sz="1700" b="1" cap="none" spc="0">
                          <a:solidFill>
                            <a:schemeClr val="tx1"/>
                          </a:solidFill>
                          <a:effectLst/>
                        </a:rPr>
                        <a:t>Ramygalos keleivinė stotelė</a:t>
                      </a:r>
                      <a:endParaRPr lang="en-US" sz="1700" b="1" cap="none" spc="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95775" marR="95775" marT="0" marB="127700">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solidFill>
                      <a:schemeClr val="bg1">
                        <a:lumMod val="95000"/>
                      </a:schemeClr>
                    </a:solidFill>
                  </a:tcPr>
                </a:tc>
                <a:tc>
                  <a:txBody>
                    <a:bodyPr/>
                    <a:lstStyle/>
                    <a:p>
                      <a:pPr indent="180340" algn="ctr">
                        <a:lnSpc>
                          <a:spcPct val="107000"/>
                        </a:lnSpc>
                        <a:spcAft>
                          <a:spcPts val="800"/>
                        </a:spcAft>
                      </a:pPr>
                      <a:r>
                        <a:rPr lang="lt-LT" sz="1600" cap="none" spc="0">
                          <a:solidFill>
                            <a:schemeClr val="tx1"/>
                          </a:solidFill>
                          <a:effectLst/>
                        </a:rPr>
                        <a:t>Abi vienodos</a:t>
                      </a:r>
                      <a:endParaRPr lang="en-US" sz="1600" cap="none" spc="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95775" marR="95775" marT="0" marB="127700">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indent="180340" algn="ctr">
                        <a:lnSpc>
                          <a:spcPct val="107000"/>
                        </a:lnSpc>
                        <a:spcAft>
                          <a:spcPts val="800"/>
                        </a:spcAft>
                      </a:pPr>
                      <a:r>
                        <a:rPr lang="lt-LT" sz="2200" cap="none" spc="0">
                          <a:solidFill>
                            <a:schemeClr val="tx1"/>
                          </a:solidFill>
                          <a:effectLst/>
                        </a:rPr>
                        <a:t>II</a:t>
                      </a:r>
                      <a:endParaRPr lang="en-US" sz="2200" cap="none" spc="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95775" marR="95775" marT="0" marB="127700">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indent="180340" algn="ctr">
                        <a:lnSpc>
                          <a:spcPct val="107000"/>
                        </a:lnSpc>
                        <a:spcAft>
                          <a:spcPts val="800"/>
                        </a:spcAft>
                      </a:pPr>
                      <a:r>
                        <a:rPr lang="lt-LT" sz="1600" cap="none" spc="0">
                          <a:solidFill>
                            <a:schemeClr val="tx1"/>
                          </a:solidFill>
                          <a:effectLst/>
                        </a:rPr>
                        <a:t>Abi vienodos</a:t>
                      </a:r>
                      <a:endParaRPr lang="en-US" sz="1600" cap="none" spc="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95775" marR="95775" marT="0" marB="127700">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354697862"/>
                  </a:ext>
                </a:extLst>
              </a:tr>
              <a:tr h="518251">
                <a:tc>
                  <a:txBody>
                    <a:bodyPr/>
                    <a:lstStyle/>
                    <a:p>
                      <a:pPr indent="180340" algn="just">
                        <a:lnSpc>
                          <a:spcPct val="107000"/>
                        </a:lnSpc>
                        <a:spcAft>
                          <a:spcPts val="800"/>
                        </a:spcAft>
                      </a:pPr>
                      <a:r>
                        <a:rPr lang="lt-LT" sz="1700" b="1" cap="none" spc="0">
                          <a:solidFill>
                            <a:schemeClr val="tx1"/>
                          </a:solidFill>
                          <a:effectLst/>
                        </a:rPr>
                        <a:t>Joniškėlio mišri stotis</a:t>
                      </a:r>
                      <a:endParaRPr lang="en-US" sz="1700" b="1" cap="none" spc="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95775" marR="95775" marT="0" marB="127700">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noFill/>
                  </a:tcPr>
                </a:tc>
                <a:tc>
                  <a:txBody>
                    <a:bodyPr/>
                    <a:lstStyle/>
                    <a:p>
                      <a:pPr indent="180340" algn="ctr">
                        <a:lnSpc>
                          <a:spcPct val="107000"/>
                        </a:lnSpc>
                        <a:spcAft>
                          <a:spcPts val="800"/>
                        </a:spcAft>
                      </a:pPr>
                      <a:r>
                        <a:rPr lang="lt-LT" sz="1600" cap="none" spc="0">
                          <a:solidFill>
                            <a:schemeClr val="tx1"/>
                          </a:solidFill>
                          <a:effectLst/>
                        </a:rPr>
                        <a:t>Abi vienodos</a:t>
                      </a:r>
                      <a:endParaRPr lang="en-US" sz="1600" cap="none" spc="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95775" marR="95775" marT="0" marB="127700">
                    <a:lnL w="12700" cmpd="sng">
                      <a:noFill/>
                      <a:prstDash val="solid"/>
                    </a:lnL>
                    <a:lnR w="12700" cmpd="sng">
                      <a:noFill/>
                      <a:prstDash val="solid"/>
                    </a:lnR>
                    <a:lnT w="12700" cmpd="sng">
                      <a:noFill/>
                      <a:prstDash val="solid"/>
                    </a:lnT>
                    <a:lnB w="12700" cmpd="sng">
                      <a:noFill/>
                      <a:prstDash val="solid"/>
                    </a:lnB>
                    <a:noFill/>
                  </a:tcPr>
                </a:tc>
                <a:tc>
                  <a:txBody>
                    <a:bodyPr/>
                    <a:lstStyle/>
                    <a:p>
                      <a:pPr indent="180340" algn="ctr">
                        <a:lnSpc>
                          <a:spcPct val="107000"/>
                        </a:lnSpc>
                        <a:spcAft>
                          <a:spcPts val="800"/>
                        </a:spcAft>
                      </a:pPr>
                      <a:r>
                        <a:rPr lang="lt-LT" sz="2200" cap="none" spc="0">
                          <a:solidFill>
                            <a:schemeClr val="tx1"/>
                          </a:solidFill>
                          <a:effectLst/>
                        </a:rPr>
                        <a:t>II</a:t>
                      </a:r>
                      <a:endParaRPr lang="en-US" sz="2200" cap="none" spc="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95775" marR="95775" marT="0" marB="127700">
                    <a:lnL w="12700" cmpd="sng">
                      <a:noFill/>
                      <a:prstDash val="solid"/>
                    </a:lnL>
                    <a:lnR w="12700" cmpd="sng">
                      <a:noFill/>
                      <a:prstDash val="solid"/>
                    </a:lnR>
                    <a:lnT w="12700" cmpd="sng">
                      <a:noFill/>
                      <a:prstDash val="solid"/>
                    </a:lnT>
                    <a:lnB w="12700" cmpd="sng">
                      <a:noFill/>
                      <a:prstDash val="solid"/>
                    </a:lnB>
                    <a:noFill/>
                  </a:tcPr>
                </a:tc>
                <a:tc>
                  <a:txBody>
                    <a:bodyPr/>
                    <a:lstStyle/>
                    <a:p>
                      <a:pPr indent="180340" algn="ctr">
                        <a:lnSpc>
                          <a:spcPct val="107000"/>
                        </a:lnSpc>
                        <a:spcAft>
                          <a:spcPts val="800"/>
                        </a:spcAft>
                      </a:pPr>
                      <a:r>
                        <a:rPr lang="lt-LT" sz="2200" cap="none" spc="0">
                          <a:solidFill>
                            <a:schemeClr val="tx1"/>
                          </a:solidFill>
                          <a:effectLst/>
                        </a:rPr>
                        <a:t>I</a:t>
                      </a:r>
                      <a:endParaRPr lang="en-US" sz="2200" cap="none" spc="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95775" marR="95775" marT="0" marB="127700">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noFill/>
                  </a:tcPr>
                </a:tc>
                <a:extLst>
                  <a:ext uri="{0D108BD9-81ED-4DB2-BD59-A6C34878D82A}">
                    <a16:rowId xmlns:a16="http://schemas.microsoft.com/office/drawing/2014/main" val="1139328164"/>
                  </a:ext>
                </a:extLst>
              </a:tr>
              <a:tr h="518251">
                <a:tc>
                  <a:txBody>
                    <a:bodyPr/>
                    <a:lstStyle/>
                    <a:p>
                      <a:pPr indent="180340" algn="just">
                        <a:lnSpc>
                          <a:spcPct val="107000"/>
                        </a:lnSpc>
                        <a:spcAft>
                          <a:spcPts val="800"/>
                        </a:spcAft>
                      </a:pPr>
                      <a:r>
                        <a:rPr lang="lt-LT" sz="1700" b="1" cap="none" spc="0">
                          <a:solidFill>
                            <a:schemeClr val="tx1"/>
                          </a:solidFill>
                          <a:effectLst/>
                        </a:rPr>
                        <a:t>Vaškų keleivinė (pasienio) stotis</a:t>
                      </a:r>
                      <a:endParaRPr lang="en-US" sz="1700" b="1" cap="none" spc="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95775" marR="95775" marT="0" marB="127700">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indent="180340" algn="ctr">
                        <a:lnSpc>
                          <a:spcPct val="107000"/>
                        </a:lnSpc>
                        <a:spcAft>
                          <a:spcPts val="800"/>
                        </a:spcAft>
                      </a:pPr>
                      <a:r>
                        <a:rPr lang="lt-LT" sz="1600" cap="none" spc="0">
                          <a:solidFill>
                            <a:schemeClr val="tx1"/>
                          </a:solidFill>
                          <a:effectLst/>
                        </a:rPr>
                        <a:t>Abi vienodos</a:t>
                      </a:r>
                      <a:endParaRPr lang="en-US" sz="1600" cap="none" spc="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95775" marR="95775" marT="0" marB="127700">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indent="180340" algn="ctr">
                        <a:lnSpc>
                          <a:spcPct val="107000"/>
                        </a:lnSpc>
                        <a:spcAft>
                          <a:spcPts val="800"/>
                        </a:spcAft>
                      </a:pPr>
                      <a:r>
                        <a:rPr lang="lt-LT" sz="2200" cap="none" spc="0">
                          <a:solidFill>
                            <a:schemeClr val="tx1"/>
                          </a:solidFill>
                          <a:effectLst/>
                        </a:rPr>
                        <a:t>II</a:t>
                      </a:r>
                      <a:endParaRPr lang="en-US" sz="2200" cap="none" spc="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95775" marR="95775" marT="0" marB="127700">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indent="180340" algn="ctr">
                        <a:lnSpc>
                          <a:spcPct val="107000"/>
                        </a:lnSpc>
                        <a:spcAft>
                          <a:spcPts val="800"/>
                        </a:spcAft>
                      </a:pPr>
                      <a:r>
                        <a:rPr lang="lt-LT" sz="2200" cap="none" spc="0">
                          <a:solidFill>
                            <a:schemeClr val="tx1"/>
                          </a:solidFill>
                          <a:effectLst/>
                        </a:rPr>
                        <a:t>I</a:t>
                      </a:r>
                      <a:endParaRPr lang="en-US" sz="2200" cap="none" spc="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95775" marR="95775" marT="0" marB="127700">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96696892"/>
                  </a:ext>
                </a:extLst>
              </a:tr>
            </a:tbl>
          </a:graphicData>
        </a:graphic>
      </p:graphicFrame>
      <p:pic>
        <p:nvPicPr>
          <p:cNvPr id="2" name="Picture 1" descr="Shape&#10;&#10;Description automatically generated with low confidence">
            <a:extLst>
              <a:ext uri="{FF2B5EF4-FFF2-40B4-BE49-F238E27FC236}">
                <a16:creationId xmlns:a16="http://schemas.microsoft.com/office/drawing/2014/main" id="{0582BB0B-A6AB-3EA0-E3FE-2666E3DADD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0265" y="253456"/>
            <a:ext cx="996636" cy="738986"/>
          </a:xfrm>
          <a:prstGeom prst="rect">
            <a:avLst/>
          </a:prstGeom>
          <a:noFill/>
          <a:ln>
            <a:noFill/>
          </a:ln>
        </p:spPr>
      </p:pic>
      <p:pic>
        <p:nvPicPr>
          <p:cNvPr id="3" name="Picture 2" descr="Logo, company name&#10;&#10;Description automatically generated">
            <a:extLst>
              <a:ext uri="{FF2B5EF4-FFF2-40B4-BE49-F238E27FC236}">
                <a16:creationId xmlns:a16="http://schemas.microsoft.com/office/drawing/2014/main" id="{33D737EE-DC94-6ADB-3455-62DE1EF2DB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030" t="35690" r="14868" b="37958"/>
          <a:stretch/>
        </p:blipFill>
        <p:spPr bwMode="auto">
          <a:xfrm>
            <a:off x="8524163" y="384421"/>
            <a:ext cx="1686102" cy="48208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613014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EF73F9-5D4F-3C3D-389F-B52680DEB2C6}"/>
              </a:ext>
            </a:extLst>
          </p:cNvPr>
          <p:cNvSpPr txBox="1"/>
          <p:nvPr/>
        </p:nvSpPr>
        <p:spPr>
          <a:xfrm>
            <a:off x="1110148" y="1157108"/>
            <a:ext cx="10407789" cy="1360437"/>
          </a:xfrm>
          <a:prstGeom prst="rect">
            <a:avLst/>
          </a:prstGeom>
          <a:noFill/>
        </p:spPr>
        <p:txBody>
          <a:bodyPr wrap="square">
            <a:spAutoFit/>
          </a:bodyPr>
          <a:lstStyle/>
          <a:p>
            <a:pPr algn="just">
              <a:lnSpc>
                <a:spcPct val="107000"/>
              </a:lnSpc>
              <a:spcAft>
                <a:spcPts val="800"/>
              </a:spcAft>
            </a:pPr>
            <a:r>
              <a:rPr lang="lt-LT" sz="1800">
                <a:effectLst/>
                <a:latin typeface="Arial" panose="020B0604020202020204" pitchFamily="34" charset="0"/>
                <a:ea typeface="Calibri" panose="020F0502020204030204" pitchFamily="34" charset="0"/>
                <a:cs typeface="Arial" panose="020B0604020202020204" pitchFamily="34" charset="0"/>
              </a:rPr>
              <a:t>Atlikus išsamų koncepcinių sprendinių ir jų alternatyvų vertinimą bei apibendrinus jo rezultatus, </a:t>
            </a:r>
            <a:r>
              <a:rPr lang="lt-LT" sz="1800" b="1">
                <a:effectLst/>
                <a:latin typeface="Arial" panose="020B0604020202020204" pitchFamily="34" charset="0"/>
                <a:ea typeface="Calibri" panose="020F0502020204030204" pitchFamily="34" charset="0"/>
                <a:cs typeface="Arial" panose="020B0604020202020204" pitchFamily="34" charset="0"/>
              </a:rPr>
              <a:t>siūloma inžinerinės infrastruktūros vystymo plano konkretizuotus sprendinius rengti šių stočių ir stotelių plėtros alternatyvų pagrindu</a:t>
            </a:r>
            <a:r>
              <a:rPr lang="lt-LT" sz="1800">
                <a:effectLst/>
                <a:latin typeface="Arial" panose="020B0604020202020204" pitchFamily="34" charset="0"/>
                <a:ea typeface="Calibri" panose="020F0502020204030204" pitchFamily="34" charset="0"/>
                <a:cs typeface="Arial" panose="020B0604020202020204" pitchFamily="34" charset="0"/>
              </a:rPr>
              <a:t>:</a:t>
            </a:r>
            <a:endParaRPr lang="en-US" sz="180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pPr>
            <a:endParaRPr lang="en-US" sz="1800">
              <a:effectLst/>
              <a:latin typeface="Times New Roman" panose="02020603050405020304" pitchFamily="18" charset="0"/>
              <a:ea typeface="Calibri" panose="020F050202020403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33238299-3242-4632-3FAB-C08F737C8301}"/>
              </a:ext>
            </a:extLst>
          </p:cNvPr>
          <p:cNvGrpSpPr/>
          <p:nvPr/>
        </p:nvGrpSpPr>
        <p:grpSpPr>
          <a:xfrm>
            <a:off x="5580770" y="2331254"/>
            <a:ext cx="1020156" cy="4250911"/>
            <a:chOff x="7709619" y="1236742"/>
            <a:chExt cx="921974" cy="3841793"/>
          </a:xfrm>
          <a:solidFill>
            <a:srgbClr val="0E4194"/>
          </a:solidFill>
        </p:grpSpPr>
        <p:cxnSp>
          <p:nvCxnSpPr>
            <p:cNvPr id="6" name="Straight Connector 5">
              <a:extLst>
                <a:ext uri="{FF2B5EF4-FFF2-40B4-BE49-F238E27FC236}">
                  <a16:creationId xmlns:a16="http://schemas.microsoft.com/office/drawing/2014/main" id="{DD620E8B-FDD2-C557-052B-1531181DD848}"/>
                </a:ext>
              </a:extLst>
            </p:cNvPr>
            <p:cNvCxnSpPr>
              <a:cxnSpLocks/>
            </p:cNvCxnSpPr>
            <p:nvPr/>
          </p:nvCxnSpPr>
          <p:spPr>
            <a:xfrm>
              <a:off x="7821738" y="1236742"/>
              <a:ext cx="0" cy="3835486"/>
            </a:xfrm>
            <a:prstGeom prst="line">
              <a:avLst/>
            </a:prstGeom>
            <a:grpFill/>
            <a:ln w="12700">
              <a:solidFill>
                <a:srgbClr val="0E4194"/>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3C6DEFD-CDCF-A0E4-C2DF-61285483A277}"/>
                </a:ext>
              </a:extLst>
            </p:cNvPr>
            <p:cNvCxnSpPr>
              <a:cxnSpLocks/>
            </p:cNvCxnSpPr>
            <p:nvPr/>
          </p:nvCxnSpPr>
          <p:spPr>
            <a:xfrm>
              <a:off x="7841618" y="4547370"/>
              <a:ext cx="789975" cy="531165"/>
            </a:xfrm>
            <a:prstGeom prst="line">
              <a:avLst/>
            </a:prstGeom>
            <a:grpFill/>
            <a:ln w="12700">
              <a:solidFill>
                <a:srgbClr val="0E4194"/>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CF799828-5F5C-7E32-D6CD-6158C0D014E0}"/>
                </a:ext>
              </a:extLst>
            </p:cNvPr>
            <p:cNvSpPr/>
            <p:nvPr/>
          </p:nvSpPr>
          <p:spPr>
            <a:xfrm>
              <a:off x="7746800" y="1401197"/>
              <a:ext cx="149876" cy="149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D64EA0C-807F-0D2B-FDEC-2153569A8A99}"/>
                </a:ext>
              </a:extLst>
            </p:cNvPr>
            <p:cNvSpPr/>
            <p:nvPr/>
          </p:nvSpPr>
          <p:spPr>
            <a:xfrm>
              <a:off x="7746800" y="1772431"/>
              <a:ext cx="149876" cy="149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6353B0E-3F5C-D607-BE0D-4F0439B8E8EC}"/>
                </a:ext>
              </a:extLst>
            </p:cNvPr>
            <p:cNvSpPr/>
            <p:nvPr/>
          </p:nvSpPr>
          <p:spPr>
            <a:xfrm>
              <a:off x="7746800" y="2519544"/>
              <a:ext cx="149876" cy="149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AE306F5-7B3A-1DD8-1EBC-70F93ED2E5FC}"/>
                </a:ext>
              </a:extLst>
            </p:cNvPr>
            <p:cNvSpPr/>
            <p:nvPr/>
          </p:nvSpPr>
          <p:spPr>
            <a:xfrm>
              <a:off x="7746800" y="2916557"/>
              <a:ext cx="149876" cy="149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A6C856A-B66E-ACC5-EB9D-7043C1C0B826}"/>
                </a:ext>
              </a:extLst>
            </p:cNvPr>
            <p:cNvSpPr/>
            <p:nvPr/>
          </p:nvSpPr>
          <p:spPr>
            <a:xfrm>
              <a:off x="7746800" y="3292280"/>
              <a:ext cx="149876" cy="149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C77B65B-4FAD-D469-E2B1-FF3A63390987}"/>
                </a:ext>
              </a:extLst>
            </p:cNvPr>
            <p:cNvSpPr/>
            <p:nvPr/>
          </p:nvSpPr>
          <p:spPr>
            <a:xfrm>
              <a:off x="7746800" y="3666805"/>
              <a:ext cx="149876" cy="149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793296E-B055-91E3-FC6B-3E966185A205}"/>
                </a:ext>
              </a:extLst>
            </p:cNvPr>
            <p:cNvSpPr/>
            <p:nvPr/>
          </p:nvSpPr>
          <p:spPr>
            <a:xfrm>
              <a:off x="7746800" y="4058397"/>
              <a:ext cx="149876" cy="149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4FD6F96-DD21-0992-06BA-DC4ECB7BB324}"/>
                </a:ext>
              </a:extLst>
            </p:cNvPr>
            <p:cNvSpPr/>
            <p:nvPr/>
          </p:nvSpPr>
          <p:spPr>
            <a:xfrm>
              <a:off x="7709910" y="2118252"/>
              <a:ext cx="223666" cy="223666"/>
            </a:xfrm>
            <a:prstGeom prst="ellipse">
              <a:avLst/>
            </a:prstGeom>
            <a:solidFill>
              <a:schemeClr val="bg1"/>
            </a:solidFill>
            <a:ln w="19050">
              <a:solidFill>
                <a:srgbClr val="0E41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0FCC030-CE01-FB32-E60A-B746E4B5B522}"/>
                </a:ext>
              </a:extLst>
            </p:cNvPr>
            <p:cNvSpPr/>
            <p:nvPr/>
          </p:nvSpPr>
          <p:spPr>
            <a:xfrm>
              <a:off x="7709619" y="4442254"/>
              <a:ext cx="223666" cy="223666"/>
            </a:xfrm>
            <a:prstGeom prst="ellipse">
              <a:avLst/>
            </a:prstGeom>
            <a:solidFill>
              <a:schemeClr val="bg1"/>
            </a:solidFill>
            <a:ln w="19050">
              <a:solidFill>
                <a:srgbClr val="0E41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8E34E8A-202A-B181-D579-5519F4D2556F}"/>
                </a:ext>
              </a:extLst>
            </p:cNvPr>
            <p:cNvSpPr/>
            <p:nvPr/>
          </p:nvSpPr>
          <p:spPr>
            <a:xfrm>
              <a:off x="8250434" y="4782845"/>
              <a:ext cx="223666" cy="223666"/>
            </a:xfrm>
            <a:prstGeom prst="ellipse">
              <a:avLst/>
            </a:prstGeom>
            <a:solidFill>
              <a:schemeClr val="bg1"/>
            </a:solidFill>
            <a:ln w="19050">
              <a:solidFill>
                <a:srgbClr val="0E41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37836CD3-6E33-F1B1-957A-BC525031E7CB}"/>
              </a:ext>
            </a:extLst>
          </p:cNvPr>
          <p:cNvSpPr txBox="1"/>
          <p:nvPr/>
        </p:nvSpPr>
        <p:spPr>
          <a:xfrm>
            <a:off x="6041963" y="2351152"/>
            <a:ext cx="4506219" cy="3781613"/>
          </a:xfrm>
          <a:prstGeom prst="rect">
            <a:avLst/>
          </a:prstGeom>
          <a:noFill/>
        </p:spPr>
        <p:txBody>
          <a:bodyPr wrap="square">
            <a:spAutoFit/>
          </a:bodyPr>
          <a:lstStyle/>
          <a:p>
            <a:pPr lvl="0">
              <a:lnSpc>
                <a:spcPct val="150000"/>
              </a:lnSpc>
              <a:spcAft>
                <a:spcPts val="800"/>
              </a:spcAft>
              <a:buClr>
                <a:srgbClr val="009999"/>
              </a:buClr>
              <a:buSzPct val="200000"/>
            </a:pPr>
            <a:r>
              <a:rPr lang="lt-LT" sz="1400" b="1" dirty="0">
                <a:latin typeface="Arial" panose="020B0604020202020204" pitchFamily="34" charset="0"/>
                <a:cs typeface="Arial" panose="020B0604020202020204" pitchFamily="34" charset="0"/>
              </a:rPr>
              <a:t>Vaškų keleivinė (pasienio) stotis </a:t>
            </a:r>
            <a:r>
              <a:rPr lang="lt-LT" sz="1400"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a:p>
            <a:pPr lvl="0">
              <a:lnSpc>
                <a:spcPct val="150000"/>
              </a:lnSpc>
              <a:spcAft>
                <a:spcPts val="800"/>
              </a:spcAft>
              <a:buClr>
                <a:srgbClr val="009999"/>
              </a:buClr>
              <a:buSzPct val="200000"/>
            </a:pPr>
            <a:r>
              <a:rPr lang="lt-LT" sz="1400" b="1" dirty="0">
                <a:latin typeface="Arial" panose="020B0604020202020204" pitchFamily="34" charset="0"/>
                <a:cs typeface="Arial" panose="020B0604020202020204" pitchFamily="34" charset="0"/>
              </a:rPr>
              <a:t>Joniškėlio keleivinė ir prekinė stotis </a:t>
            </a:r>
            <a:r>
              <a:rPr lang="lt-LT" sz="1400" dirty="0">
                <a:latin typeface="Arial" panose="020B0604020202020204" pitchFamily="34" charset="0"/>
                <a:cs typeface="Arial" panose="020B0604020202020204" pitchFamily="34" charset="0"/>
              </a:rPr>
              <a:t>-----</a:t>
            </a:r>
          </a:p>
          <a:p>
            <a:pPr lvl="0">
              <a:lnSpc>
                <a:spcPct val="150000"/>
              </a:lnSpc>
              <a:spcAft>
                <a:spcPts val="800"/>
              </a:spcAft>
              <a:buClr>
                <a:srgbClr val="009999"/>
              </a:buClr>
              <a:buSzPct val="200000"/>
            </a:pPr>
            <a:endParaRPr lang="lt-LT" sz="1400" b="1" dirty="0">
              <a:latin typeface="Arial" panose="020B0604020202020204" pitchFamily="34" charset="0"/>
              <a:cs typeface="Arial" panose="020B0604020202020204" pitchFamily="34" charset="0"/>
            </a:endParaRPr>
          </a:p>
          <a:p>
            <a:pPr lvl="0">
              <a:lnSpc>
                <a:spcPct val="150000"/>
              </a:lnSpc>
              <a:spcAft>
                <a:spcPts val="800"/>
              </a:spcAft>
              <a:buClr>
                <a:srgbClr val="009999"/>
              </a:buClr>
              <a:buSzPct val="200000"/>
            </a:pPr>
            <a:r>
              <a:rPr lang="lt-LT" sz="1400" b="1" dirty="0">
                <a:latin typeface="Arial" panose="020B0604020202020204" pitchFamily="34" charset="0"/>
                <a:cs typeface="Arial" panose="020B0604020202020204" pitchFamily="34" charset="0"/>
              </a:rPr>
              <a:t>Ramygalos keleivinė stotelė </a:t>
            </a:r>
            <a:r>
              <a:rPr lang="lt-LT" sz="1400"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a:p>
            <a:pPr lvl="0">
              <a:lnSpc>
                <a:spcPct val="150000"/>
              </a:lnSpc>
              <a:spcAft>
                <a:spcPts val="800"/>
              </a:spcAft>
              <a:buClr>
                <a:srgbClr val="009999"/>
              </a:buClr>
              <a:buSzPct val="200000"/>
            </a:pPr>
            <a:r>
              <a:rPr lang="lt-LT" sz="1400" b="1" dirty="0" err="1">
                <a:latin typeface="Arial" panose="020B0604020202020204" pitchFamily="34" charset="0"/>
                <a:cs typeface="Arial" panose="020B0604020202020204" pitchFamily="34" charset="0"/>
              </a:rPr>
              <a:t>Pasraučių</a:t>
            </a:r>
            <a:r>
              <a:rPr lang="lt-LT" sz="1400" b="1" dirty="0">
                <a:latin typeface="Arial" panose="020B0604020202020204" pitchFamily="34" charset="0"/>
                <a:cs typeface="Arial" panose="020B0604020202020204" pitchFamily="34" charset="0"/>
              </a:rPr>
              <a:t> keleivinė stotelė </a:t>
            </a:r>
            <a:r>
              <a:rPr lang="lt-LT" sz="1400"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a:p>
            <a:pPr lvl="0">
              <a:lnSpc>
                <a:spcPct val="150000"/>
              </a:lnSpc>
              <a:spcAft>
                <a:spcPts val="800"/>
              </a:spcAft>
              <a:buClr>
                <a:srgbClr val="009999"/>
              </a:buClr>
              <a:buSzPct val="200000"/>
            </a:pPr>
            <a:r>
              <a:rPr lang="lt-LT" sz="1400" b="1" dirty="0" err="1">
                <a:latin typeface="Arial" panose="020B0604020202020204" pitchFamily="34" charset="0"/>
                <a:cs typeface="Arial" panose="020B0604020202020204" pitchFamily="34" charset="0"/>
              </a:rPr>
              <a:t>Ručiūnų</a:t>
            </a:r>
            <a:r>
              <a:rPr lang="lt-LT" sz="1400" b="1" dirty="0">
                <a:latin typeface="Arial" panose="020B0604020202020204" pitchFamily="34" charset="0"/>
                <a:cs typeface="Arial" panose="020B0604020202020204" pitchFamily="34" charset="0"/>
              </a:rPr>
              <a:t> keleivinė stotelė </a:t>
            </a:r>
            <a:r>
              <a:rPr lang="lt-LT" sz="1400" dirty="0">
                <a:latin typeface="Arial" panose="020B0604020202020204" pitchFamily="34" charset="0"/>
                <a:cs typeface="Arial" panose="020B0604020202020204" pitchFamily="34" charset="0"/>
              </a:rPr>
              <a:t>--------------------</a:t>
            </a:r>
          </a:p>
          <a:p>
            <a:pPr lvl="0">
              <a:lnSpc>
                <a:spcPct val="150000"/>
              </a:lnSpc>
              <a:spcAft>
                <a:spcPts val="800"/>
              </a:spcAft>
              <a:buClr>
                <a:srgbClr val="009999"/>
              </a:buClr>
              <a:buSzPct val="200000"/>
            </a:pPr>
            <a:r>
              <a:rPr lang="lt-LT" sz="1400" b="1" dirty="0">
                <a:latin typeface="Arial" panose="020B0604020202020204" pitchFamily="34" charset="0"/>
                <a:cs typeface="Arial" panose="020B0604020202020204" pitchFamily="34" charset="0"/>
              </a:rPr>
              <a:t>Jonavos prekinė stotis </a:t>
            </a:r>
            <a:r>
              <a:rPr lang="lt-LT" sz="1400" dirty="0">
                <a:latin typeface="Arial" panose="020B0604020202020204" pitchFamily="34" charset="0"/>
                <a:cs typeface="Arial" panose="020B0604020202020204" pitchFamily="34" charset="0"/>
              </a:rPr>
              <a:t>------------------------</a:t>
            </a:r>
          </a:p>
          <a:p>
            <a:pPr lvl="0">
              <a:lnSpc>
                <a:spcPct val="150000"/>
              </a:lnSpc>
              <a:spcAft>
                <a:spcPts val="800"/>
              </a:spcAft>
              <a:buClr>
                <a:srgbClr val="009999"/>
              </a:buClr>
              <a:buSzPct val="200000"/>
            </a:pPr>
            <a:r>
              <a:rPr lang="lt-LT" sz="1400" b="1" dirty="0">
                <a:latin typeface="Arial" panose="020B0604020202020204" pitchFamily="34" charset="0"/>
                <a:cs typeface="Arial" panose="020B0604020202020204" pitchFamily="34" charset="0"/>
              </a:rPr>
              <a:t>Jonavos keleivinė stotelė </a:t>
            </a:r>
            <a:r>
              <a:rPr lang="lt-LT" sz="1400" dirty="0">
                <a:latin typeface="Arial" panose="020B0604020202020204" pitchFamily="34" charset="0"/>
                <a:cs typeface="Arial" panose="020B0604020202020204" pitchFamily="34" charset="0"/>
              </a:rPr>
              <a:t>--------------------</a:t>
            </a:r>
          </a:p>
          <a:p>
            <a:pPr lvl="0">
              <a:lnSpc>
                <a:spcPct val="150000"/>
              </a:lnSpc>
              <a:spcAft>
                <a:spcPts val="800"/>
              </a:spcAft>
              <a:buClr>
                <a:srgbClr val="009999"/>
              </a:buClr>
              <a:buSzPct val="200000"/>
            </a:pPr>
            <a:endParaRPr lang="en-US" sz="14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5CEF594C-03C9-03AB-F141-F3A7462931D4}"/>
              </a:ext>
            </a:extLst>
          </p:cNvPr>
          <p:cNvSpPr txBox="1"/>
          <p:nvPr/>
        </p:nvSpPr>
        <p:spPr>
          <a:xfrm>
            <a:off x="9433394" y="2357394"/>
            <a:ext cx="4506219" cy="3781613"/>
          </a:xfrm>
          <a:prstGeom prst="rect">
            <a:avLst/>
          </a:prstGeom>
          <a:noFill/>
        </p:spPr>
        <p:txBody>
          <a:bodyPr wrap="square">
            <a:spAutoFit/>
          </a:bodyPr>
          <a:lstStyle/>
          <a:p>
            <a:pPr lvl="0">
              <a:lnSpc>
                <a:spcPct val="150000"/>
              </a:lnSpc>
              <a:spcAft>
                <a:spcPts val="800"/>
              </a:spcAft>
              <a:buClr>
                <a:srgbClr val="009999"/>
              </a:buClr>
              <a:buSzPct val="200000"/>
            </a:pPr>
            <a:r>
              <a:rPr lang="lt-LT" sz="1400" b="1">
                <a:solidFill>
                  <a:srgbClr val="0E4194"/>
                </a:solidFill>
                <a:latin typeface="Arial" panose="020B0604020202020204" pitchFamily="34" charset="0"/>
                <a:cs typeface="Arial" panose="020B0604020202020204" pitchFamily="34" charset="0"/>
              </a:rPr>
              <a:t>2 alternatyva</a:t>
            </a:r>
          </a:p>
          <a:p>
            <a:pPr lvl="0">
              <a:lnSpc>
                <a:spcPct val="150000"/>
              </a:lnSpc>
              <a:spcAft>
                <a:spcPts val="800"/>
              </a:spcAft>
              <a:buClr>
                <a:srgbClr val="009999"/>
              </a:buClr>
              <a:buSzPct val="200000"/>
            </a:pPr>
            <a:r>
              <a:rPr lang="lt-LT" sz="1400" b="1">
                <a:solidFill>
                  <a:srgbClr val="0E4194"/>
                </a:solidFill>
                <a:latin typeface="Arial" panose="020B0604020202020204" pitchFamily="34" charset="0"/>
                <a:cs typeface="Arial" panose="020B0604020202020204" pitchFamily="34" charset="0"/>
              </a:rPr>
              <a:t>2 alternatyva</a:t>
            </a:r>
          </a:p>
          <a:p>
            <a:pPr lvl="0">
              <a:lnSpc>
                <a:spcPct val="150000"/>
              </a:lnSpc>
              <a:spcAft>
                <a:spcPts val="800"/>
              </a:spcAft>
              <a:buClr>
                <a:srgbClr val="009999"/>
              </a:buClr>
              <a:buSzPct val="200000"/>
            </a:pPr>
            <a:endParaRPr lang="lt-LT" sz="1400" b="1">
              <a:solidFill>
                <a:srgbClr val="0E4194"/>
              </a:solidFill>
              <a:latin typeface="Arial" panose="020B0604020202020204" pitchFamily="34" charset="0"/>
              <a:cs typeface="Arial" panose="020B0604020202020204" pitchFamily="34" charset="0"/>
            </a:endParaRPr>
          </a:p>
          <a:p>
            <a:pPr lvl="0">
              <a:lnSpc>
                <a:spcPct val="150000"/>
              </a:lnSpc>
              <a:spcAft>
                <a:spcPts val="800"/>
              </a:spcAft>
              <a:buClr>
                <a:srgbClr val="009999"/>
              </a:buClr>
              <a:buSzPct val="200000"/>
            </a:pPr>
            <a:r>
              <a:rPr lang="lt-LT" sz="1400" b="1">
                <a:solidFill>
                  <a:srgbClr val="0E4194"/>
                </a:solidFill>
                <a:latin typeface="Arial" panose="020B0604020202020204" pitchFamily="34" charset="0"/>
                <a:cs typeface="Arial" panose="020B0604020202020204" pitchFamily="34" charset="0"/>
              </a:rPr>
              <a:t>2 alternatyva</a:t>
            </a:r>
          </a:p>
          <a:p>
            <a:pPr lvl="0">
              <a:lnSpc>
                <a:spcPct val="150000"/>
              </a:lnSpc>
              <a:spcAft>
                <a:spcPts val="800"/>
              </a:spcAft>
              <a:buClr>
                <a:srgbClr val="009999"/>
              </a:buClr>
              <a:buSzPct val="200000"/>
            </a:pPr>
            <a:r>
              <a:rPr lang="lt-LT" sz="1400" b="1">
                <a:solidFill>
                  <a:srgbClr val="0E4194"/>
                </a:solidFill>
                <a:latin typeface="Arial" panose="020B0604020202020204" pitchFamily="34" charset="0"/>
                <a:cs typeface="Arial" panose="020B0604020202020204" pitchFamily="34" charset="0"/>
              </a:rPr>
              <a:t>1 alternatyva</a:t>
            </a:r>
          </a:p>
          <a:p>
            <a:pPr lvl="0">
              <a:lnSpc>
                <a:spcPct val="150000"/>
              </a:lnSpc>
              <a:spcAft>
                <a:spcPts val="800"/>
              </a:spcAft>
              <a:buClr>
                <a:srgbClr val="009999"/>
              </a:buClr>
              <a:buSzPct val="200000"/>
            </a:pPr>
            <a:r>
              <a:rPr lang="lt-LT" sz="1400" b="1">
                <a:solidFill>
                  <a:srgbClr val="0E4194"/>
                </a:solidFill>
                <a:latin typeface="Arial" panose="020B0604020202020204" pitchFamily="34" charset="0"/>
                <a:cs typeface="Arial" panose="020B0604020202020204" pitchFamily="34" charset="0"/>
              </a:rPr>
              <a:t>2 alternatyva</a:t>
            </a:r>
          </a:p>
          <a:p>
            <a:pPr lvl="0">
              <a:lnSpc>
                <a:spcPct val="150000"/>
              </a:lnSpc>
              <a:spcAft>
                <a:spcPts val="800"/>
              </a:spcAft>
              <a:buClr>
                <a:srgbClr val="009999"/>
              </a:buClr>
              <a:buSzPct val="200000"/>
            </a:pPr>
            <a:r>
              <a:rPr lang="lt-LT" sz="1400" b="1">
                <a:solidFill>
                  <a:srgbClr val="0E4194"/>
                </a:solidFill>
                <a:latin typeface="Arial" panose="020B0604020202020204" pitchFamily="34" charset="0"/>
                <a:cs typeface="Arial" panose="020B0604020202020204" pitchFamily="34" charset="0"/>
              </a:rPr>
              <a:t>3 alternatyva</a:t>
            </a:r>
          </a:p>
          <a:p>
            <a:pPr lvl="0">
              <a:lnSpc>
                <a:spcPct val="150000"/>
              </a:lnSpc>
              <a:spcAft>
                <a:spcPts val="800"/>
              </a:spcAft>
              <a:buClr>
                <a:srgbClr val="009999"/>
              </a:buClr>
              <a:buSzPct val="200000"/>
            </a:pPr>
            <a:r>
              <a:rPr lang="lt-LT" sz="1400" b="1">
                <a:solidFill>
                  <a:srgbClr val="0E4194"/>
                </a:solidFill>
                <a:latin typeface="Arial" panose="020B0604020202020204" pitchFamily="34" charset="0"/>
                <a:cs typeface="Arial" panose="020B0604020202020204" pitchFamily="34" charset="0"/>
              </a:rPr>
              <a:t>1 alternatyva</a:t>
            </a:r>
          </a:p>
          <a:p>
            <a:pPr lvl="0">
              <a:lnSpc>
                <a:spcPct val="150000"/>
              </a:lnSpc>
              <a:spcAft>
                <a:spcPts val="800"/>
              </a:spcAft>
              <a:buClr>
                <a:srgbClr val="009999"/>
              </a:buClr>
              <a:buSzPct val="200000"/>
            </a:pPr>
            <a:endParaRPr lang="en-US" sz="1400">
              <a:solidFill>
                <a:srgbClr val="0E4194"/>
              </a:solidFill>
              <a:latin typeface="Arial" panose="020B0604020202020204" pitchFamily="34" charset="0"/>
              <a:cs typeface="Arial" panose="020B0604020202020204" pitchFamily="34" charset="0"/>
            </a:endParaRPr>
          </a:p>
        </p:txBody>
      </p:sp>
      <p:pic>
        <p:nvPicPr>
          <p:cNvPr id="2" name="Picture 1" descr="Shape&#10;&#10;Description automatically generated with low confidence">
            <a:extLst>
              <a:ext uri="{FF2B5EF4-FFF2-40B4-BE49-F238E27FC236}">
                <a16:creationId xmlns:a16="http://schemas.microsoft.com/office/drawing/2014/main" id="{E5B2636E-1646-589E-980F-19F29993DE3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10265" y="253456"/>
            <a:ext cx="996636" cy="738986"/>
          </a:xfrm>
          <a:prstGeom prst="rect">
            <a:avLst/>
          </a:prstGeom>
          <a:noFill/>
          <a:ln>
            <a:noFill/>
          </a:ln>
        </p:spPr>
      </p:pic>
      <p:pic>
        <p:nvPicPr>
          <p:cNvPr id="4" name="Picture 3" descr="Logo, company name&#10;&#10;Description automatically generated">
            <a:extLst>
              <a:ext uri="{FF2B5EF4-FFF2-40B4-BE49-F238E27FC236}">
                <a16:creationId xmlns:a16="http://schemas.microsoft.com/office/drawing/2014/main" id="{AD7696FA-6C10-CF93-F3A2-3454BD5C3B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030" t="35690" r="14868" b="37958"/>
          <a:stretch/>
        </p:blipFill>
        <p:spPr bwMode="auto">
          <a:xfrm>
            <a:off x="8524163" y="384421"/>
            <a:ext cx="1686102" cy="482089"/>
          </a:xfrm>
          <a:prstGeom prst="rect">
            <a:avLst/>
          </a:prstGeom>
          <a:noFill/>
          <a:ln>
            <a:noFill/>
          </a:ln>
          <a:extLst>
            <a:ext uri="{53640926-AAD7-44D8-BBD7-CCE9431645EC}">
              <a14:shadowObscured xmlns:a14="http://schemas.microsoft.com/office/drawing/2010/main"/>
            </a:ext>
          </a:extLst>
        </p:spPr>
      </p:pic>
      <p:pic>
        <p:nvPicPr>
          <p:cNvPr id="34" name="Picture 33">
            <a:extLst>
              <a:ext uri="{FF2B5EF4-FFF2-40B4-BE49-F238E27FC236}">
                <a16:creationId xmlns:a16="http://schemas.microsoft.com/office/drawing/2014/main" id="{71D00C14-14D9-8C89-41F4-B3CE34E7DBDD}"/>
              </a:ext>
            </a:extLst>
          </p:cNvPr>
          <p:cNvPicPr>
            <a:picLocks noChangeAspect="1"/>
          </p:cNvPicPr>
          <p:nvPr/>
        </p:nvPicPr>
        <p:blipFill rotWithShape="1">
          <a:blip r:embed="rId4">
            <a:extLst>
              <a:ext uri="{28A0092B-C50C-407E-A947-70E740481C1C}">
                <a14:useLocalDpi xmlns:a14="http://schemas.microsoft.com/office/drawing/2010/main" val="0"/>
              </a:ext>
            </a:extLst>
          </a:blip>
          <a:srcRect r="-596"/>
          <a:stretch/>
        </p:blipFill>
        <p:spPr>
          <a:xfrm>
            <a:off x="4641792" y="4993091"/>
            <a:ext cx="893260" cy="355600"/>
          </a:xfrm>
          <a:prstGeom prst="rect">
            <a:avLst/>
          </a:prstGeom>
        </p:spPr>
      </p:pic>
      <p:grpSp>
        <p:nvGrpSpPr>
          <p:cNvPr id="35" name="Group 34">
            <a:extLst>
              <a:ext uri="{FF2B5EF4-FFF2-40B4-BE49-F238E27FC236}">
                <a16:creationId xmlns:a16="http://schemas.microsoft.com/office/drawing/2014/main" id="{9AA459CA-F5DC-165C-2A6F-A21623248E01}"/>
              </a:ext>
            </a:extLst>
          </p:cNvPr>
          <p:cNvGrpSpPr/>
          <p:nvPr/>
        </p:nvGrpSpPr>
        <p:grpSpPr>
          <a:xfrm>
            <a:off x="1083440" y="2256060"/>
            <a:ext cx="4445262" cy="3622066"/>
            <a:chOff x="1083440" y="2256060"/>
            <a:chExt cx="4445262" cy="3622066"/>
          </a:xfrm>
        </p:grpSpPr>
        <p:pic>
          <p:nvPicPr>
            <p:cNvPr id="36" name="Picture 35">
              <a:extLst>
                <a:ext uri="{FF2B5EF4-FFF2-40B4-BE49-F238E27FC236}">
                  <a16:creationId xmlns:a16="http://schemas.microsoft.com/office/drawing/2014/main" id="{59FBB8C5-AF0E-1237-C13A-151169DC34B1}"/>
                </a:ext>
              </a:extLst>
            </p:cNvPr>
            <p:cNvPicPr>
              <a:picLocks noChangeAspect="1"/>
            </p:cNvPicPr>
            <p:nvPr/>
          </p:nvPicPr>
          <p:blipFill>
            <a:blip r:embed="rId5">
              <a:alphaModFix amt="10000"/>
              <a:extLst>
                <a:ext uri="{28A0092B-C50C-407E-A947-70E740481C1C}">
                  <a14:useLocalDpi xmlns:a14="http://schemas.microsoft.com/office/drawing/2010/main" val="0"/>
                </a:ext>
              </a:extLst>
            </a:blip>
            <a:stretch>
              <a:fillRect/>
            </a:stretch>
          </p:blipFill>
          <p:spPr>
            <a:xfrm>
              <a:off x="1083440" y="2256060"/>
              <a:ext cx="4445262" cy="3622066"/>
            </a:xfrm>
            <a:prstGeom prst="rect">
              <a:avLst/>
            </a:prstGeom>
          </p:spPr>
        </p:pic>
        <p:pic>
          <p:nvPicPr>
            <p:cNvPr id="37" name="Picture 36">
              <a:extLst>
                <a:ext uri="{FF2B5EF4-FFF2-40B4-BE49-F238E27FC236}">
                  <a16:creationId xmlns:a16="http://schemas.microsoft.com/office/drawing/2014/main" id="{AC980360-434C-AB5A-28D7-101648455FD2}"/>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693069" y="3918880"/>
              <a:ext cx="1482704" cy="549569"/>
            </a:xfrm>
            <a:prstGeom prst="rect">
              <a:avLst/>
            </a:prstGeom>
          </p:spPr>
        </p:pic>
        <p:pic>
          <p:nvPicPr>
            <p:cNvPr id="38" name="Picture 37">
              <a:extLst>
                <a:ext uri="{FF2B5EF4-FFF2-40B4-BE49-F238E27FC236}">
                  <a16:creationId xmlns:a16="http://schemas.microsoft.com/office/drawing/2014/main" id="{A307FD60-8C00-24BD-35CA-4D848AAAA120}"/>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3159920" y="2416969"/>
              <a:ext cx="1480432" cy="1530172"/>
            </a:xfrm>
            <a:prstGeom prst="rect">
              <a:avLst/>
            </a:prstGeom>
          </p:spPr>
        </p:pic>
        <p:pic>
          <p:nvPicPr>
            <p:cNvPr id="39" name="Picture 38">
              <a:extLst>
                <a:ext uri="{FF2B5EF4-FFF2-40B4-BE49-F238E27FC236}">
                  <a16:creationId xmlns:a16="http://schemas.microsoft.com/office/drawing/2014/main" id="{BBC0CE8D-90B0-195F-AD47-3946C7549528}"/>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3159920" y="4440643"/>
              <a:ext cx="1480432" cy="552448"/>
            </a:xfrm>
            <a:prstGeom prst="rect">
              <a:avLst/>
            </a:prstGeom>
          </p:spPr>
        </p:pic>
        <p:pic>
          <p:nvPicPr>
            <p:cNvPr id="40" name="Picture 39">
              <a:extLst>
                <a:ext uri="{FF2B5EF4-FFF2-40B4-BE49-F238E27FC236}">
                  <a16:creationId xmlns:a16="http://schemas.microsoft.com/office/drawing/2014/main" id="{44364EFE-8CD6-3E4F-1326-D9FF10CB273C}"/>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1688330" y="5328552"/>
              <a:ext cx="1482703" cy="549570"/>
            </a:xfrm>
            <a:prstGeom prst="rect">
              <a:avLst/>
            </a:prstGeom>
          </p:spPr>
        </p:pic>
      </p:grpSp>
      <p:pic>
        <p:nvPicPr>
          <p:cNvPr id="41" name="Picture 40">
            <a:extLst>
              <a:ext uri="{FF2B5EF4-FFF2-40B4-BE49-F238E27FC236}">
                <a16:creationId xmlns:a16="http://schemas.microsoft.com/office/drawing/2014/main" id="{0CD6DA6D-D24A-FB07-0879-9B69D2132347}"/>
              </a:ext>
            </a:extLst>
          </p:cNvPr>
          <p:cNvPicPr>
            <a:picLocks noChangeAspect="1"/>
          </p:cNvPicPr>
          <p:nvPr/>
        </p:nvPicPr>
        <p:blipFill rotWithShape="1">
          <a:blip r:embed="rId10">
            <a:extLst>
              <a:ext uri="{28A0092B-C50C-407E-A947-70E740481C1C}">
                <a14:useLocalDpi xmlns:a14="http://schemas.microsoft.com/office/drawing/2010/main" val="0"/>
              </a:ext>
            </a:extLst>
          </a:blip>
          <a:srcRect l="-64281" b="-634"/>
          <a:stretch/>
        </p:blipFill>
        <p:spPr>
          <a:xfrm>
            <a:off x="681196" y="2279579"/>
            <a:ext cx="1014254" cy="3622066"/>
          </a:xfrm>
          <a:prstGeom prst="rect">
            <a:avLst/>
          </a:prstGeom>
        </p:spPr>
      </p:pic>
      <p:pic>
        <p:nvPicPr>
          <p:cNvPr id="42" name="Picture 41">
            <a:extLst>
              <a:ext uri="{FF2B5EF4-FFF2-40B4-BE49-F238E27FC236}">
                <a16:creationId xmlns:a16="http://schemas.microsoft.com/office/drawing/2014/main" id="{5921E391-CE6E-5A9B-B4DD-B35D34B3BCCE}"/>
              </a:ext>
            </a:extLst>
          </p:cNvPr>
          <p:cNvPicPr>
            <a:picLocks noChangeAspect="1"/>
          </p:cNvPicPr>
          <p:nvPr/>
        </p:nvPicPr>
        <p:blipFill rotWithShape="1">
          <a:blip r:embed="rId11">
            <a:extLst>
              <a:ext uri="{28A0092B-C50C-407E-A947-70E740481C1C}">
                <a14:useLocalDpi xmlns:a14="http://schemas.microsoft.com/office/drawing/2010/main" val="0"/>
              </a:ext>
            </a:extLst>
          </a:blip>
          <a:srcRect t="-13582" r="-80"/>
          <a:stretch/>
        </p:blipFill>
        <p:spPr>
          <a:xfrm>
            <a:off x="1690710" y="2234923"/>
            <a:ext cx="3837992" cy="182046"/>
          </a:xfrm>
          <a:prstGeom prst="rect">
            <a:avLst/>
          </a:prstGeom>
        </p:spPr>
      </p:pic>
    </p:spTree>
    <p:extLst>
      <p:ext uri="{BB962C8B-B14F-4D97-AF65-F5344CB8AC3E}">
        <p14:creationId xmlns:p14="http://schemas.microsoft.com/office/powerpoint/2010/main" val="286546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29D08F23-D908-46AB-9A3A-0EFE9A6E5F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7361" y="5955190"/>
            <a:ext cx="1413097" cy="902812"/>
          </a:xfrm>
          <a:prstGeom prst="rect">
            <a:avLst/>
          </a:prstGeom>
        </p:spPr>
      </p:pic>
      <p:pic>
        <p:nvPicPr>
          <p:cNvPr id="11" name="Graphic 10">
            <a:extLst>
              <a:ext uri="{FF2B5EF4-FFF2-40B4-BE49-F238E27FC236}">
                <a16:creationId xmlns:a16="http://schemas.microsoft.com/office/drawing/2014/main" id="{672B236C-FDA7-4050-BB9D-A14B4CA65498}"/>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3182" t="29328" r="9264" b="34830"/>
          <a:stretch/>
        </p:blipFill>
        <p:spPr>
          <a:xfrm>
            <a:off x="9197361" y="5373074"/>
            <a:ext cx="2259896" cy="738057"/>
          </a:xfrm>
          <a:prstGeom prst="rect">
            <a:avLst/>
          </a:prstGeom>
        </p:spPr>
      </p:pic>
      <p:pic>
        <p:nvPicPr>
          <p:cNvPr id="8" name="Picture 7" descr="Logo, company name&#10;&#10;Description automatically generated">
            <a:extLst>
              <a:ext uri="{FF2B5EF4-FFF2-40B4-BE49-F238E27FC236}">
                <a16:creationId xmlns:a16="http://schemas.microsoft.com/office/drawing/2014/main" id="{7B59EFD1-3EFB-8FDE-A838-E05EB330715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030" t="35690" r="14868" b="37958"/>
          <a:stretch/>
        </p:blipFill>
        <p:spPr bwMode="auto">
          <a:xfrm>
            <a:off x="7598284" y="375762"/>
            <a:ext cx="3012174" cy="861238"/>
          </a:xfrm>
          <a:prstGeom prst="rect">
            <a:avLst/>
          </a:prstGeom>
          <a:noFill/>
          <a:ln>
            <a:noFill/>
          </a:ln>
          <a:extLst>
            <a:ext uri="{53640926-AAD7-44D8-BBD7-CCE9431645EC}">
              <a14:shadowObscured xmlns:a14="http://schemas.microsoft.com/office/drawing/2010/main"/>
            </a:ext>
          </a:extLst>
        </p:spPr>
      </p:pic>
      <p:pic>
        <p:nvPicPr>
          <p:cNvPr id="10" name="Picture 9" descr="Shape&#10;&#10;Description automatically generated with low confidence">
            <a:extLst>
              <a:ext uri="{FF2B5EF4-FFF2-40B4-BE49-F238E27FC236}">
                <a16:creationId xmlns:a16="http://schemas.microsoft.com/office/drawing/2014/main" id="{CADAB92B-7C4F-6A09-5D16-9BA42FF2201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10458" y="263316"/>
            <a:ext cx="1304290" cy="967105"/>
          </a:xfrm>
          <a:prstGeom prst="rect">
            <a:avLst/>
          </a:prstGeom>
          <a:noFill/>
          <a:ln>
            <a:noFill/>
          </a:ln>
        </p:spPr>
      </p:pic>
      <p:sp>
        <p:nvSpPr>
          <p:cNvPr id="3" name="Text Placeholder 1">
            <a:extLst>
              <a:ext uri="{FF2B5EF4-FFF2-40B4-BE49-F238E27FC236}">
                <a16:creationId xmlns:a16="http://schemas.microsoft.com/office/drawing/2014/main" id="{DB036C81-A025-6EA5-DCCD-07E84A4BBFAE}"/>
              </a:ext>
            </a:extLst>
          </p:cNvPr>
          <p:cNvSpPr>
            <a:spLocks noGrp="1"/>
          </p:cNvSpPr>
          <p:nvPr>
            <p:ph type="body" sz="quarter" idx="10"/>
          </p:nvPr>
        </p:nvSpPr>
        <p:spPr>
          <a:xfrm>
            <a:off x="809706" y="4095833"/>
            <a:ext cx="7189602" cy="1918401"/>
          </a:xfrm>
        </p:spPr>
        <p:txBody>
          <a:bodyPr vert="horz" lIns="91440" tIns="45720" rIns="91440" bIns="45720" rtlCol="0" anchor="t">
            <a:noAutofit/>
          </a:bodyPr>
          <a:lstStyle/>
          <a:p>
            <a:r>
              <a:rPr lang="lt-LT" sz="2000" dirty="0">
                <a:solidFill>
                  <a:schemeClr val="tx1">
                    <a:lumMod val="95000"/>
                    <a:lumOff val="5000"/>
                  </a:schemeClr>
                </a:solidFill>
                <a:latin typeface="Calibri "/>
              </a:rPr>
              <a:t>Valstybės lygmens specialiojo teritorijų planavimo dokumentas</a:t>
            </a:r>
          </a:p>
          <a:p>
            <a:endParaRPr lang="lt-LT" sz="2000" dirty="0">
              <a:solidFill>
                <a:schemeClr val="tx1">
                  <a:lumMod val="95000"/>
                  <a:lumOff val="5000"/>
                </a:schemeClr>
              </a:solidFill>
              <a:latin typeface="Calibri "/>
            </a:endParaRPr>
          </a:p>
          <a:p>
            <a:r>
              <a:rPr lang="lt-LT" sz="2000" dirty="0">
                <a:solidFill>
                  <a:schemeClr val="tx1">
                    <a:lumMod val="95000"/>
                    <a:lumOff val="5000"/>
                  </a:schemeClr>
                </a:solidFill>
                <a:latin typeface="Calibri "/>
              </a:rPr>
              <a:t>Projektas „</a:t>
            </a:r>
            <a:r>
              <a:rPr lang="lt-LT" sz="2000" dirty="0" err="1">
                <a:solidFill>
                  <a:schemeClr val="tx1">
                    <a:lumMod val="95000"/>
                    <a:lumOff val="5000"/>
                  </a:schemeClr>
                </a:solidFill>
                <a:latin typeface="Calibri "/>
              </a:rPr>
              <a:t>Rail</a:t>
            </a:r>
            <a:r>
              <a:rPr lang="lt-LT" sz="2000" dirty="0">
                <a:solidFill>
                  <a:schemeClr val="tx1">
                    <a:lumMod val="95000"/>
                    <a:lumOff val="5000"/>
                  </a:schemeClr>
                </a:solidFill>
                <a:latin typeface="Calibri "/>
              </a:rPr>
              <a:t> </a:t>
            </a:r>
            <a:r>
              <a:rPr lang="lt-LT" sz="2000" dirty="0" err="1">
                <a:solidFill>
                  <a:schemeClr val="tx1">
                    <a:lumMod val="95000"/>
                    <a:lumOff val="5000"/>
                  </a:schemeClr>
                </a:solidFill>
                <a:latin typeface="Calibri "/>
              </a:rPr>
              <a:t>Baltica</a:t>
            </a:r>
            <a:r>
              <a:rPr lang="lt-LT" sz="2000" dirty="0">
                <a:solidFill>
                  <a:schemeClr val="tx1">
                    <a:lumMod val="95000"/>
                    <a:lumOff val="5000"/>
                  </a:schemeClr>
                </a:solidFill>
                <a:latin typeface="Calibri "/>
              </a:rPr>
              <a:t>“ Lietuvos Respublikos Seimo 2011 m. spalio 11 d. nutarimu Nr. XI-1612 „Dėl projekto „</a:t>
            </a:r>
            <a:r>
              <a:rPr lang="lt-LT" sz="2000" dirty="0" err="1">
                <a:solidFill>
                  <a:schemeClr val="tx1">
                    <a:lumMod val="95000"/>
                    <a:lumOff val="5000"/>
                  </a:schemeClr>
                </a:solidFill>
                <a:latin typeface="Calibri "/>
              </a:rPr>
              <a:t>Rail</a:t>
            </a:r>
            <a:r>
              <a:rPr lang="lt-LT" sz="2000" dirty="0">
                <a:solidFill>
                  <a:schemeClr val="tx1">
                    <a:lumMod val="95000"/>
                    <a:lumOff val="5000"/>
                  </a:schemeClr>
                </a:solidFill>
                <a:latin typeface="Calibri "/>
              </a:rPr>
              <a:t> </a:t>
            </a:r>
            <a:r>
              <a:rPr lang="lt-LT" sz="2000" dirty="0" err="1">
                <a:solidFill>
                  <a:schemeClr val="tx1">
                    <a:lumMod val="95000"/>
                    <a:lumOff val="5000"/>
                  </a:schemeClr>
                </a:solidFill>
                <a:latin typeface="Calibri "/>
              </a:rPr>
              <a:t>Baltica</a:t>
            </a:r>
            <a:r>
              <a:rPr lang="lt-LT" sz="2000" dirty="0">
                <a:solidFill>
                  <a:schemeClr val="tx1">
                    <a:lumMod val="95000"/>
                    <a:lumOff val="5000"/>
                  </a:schemeClr>
                </a:solidFill>
                <a:latin typeface="Calibri "/>
              </a:rPr>
              <a:t>“ pripažinimo ypatingos valstybinės svarbos projektu“ yra pripažintas </a:t>
            </a:r>
            <a:r>
              <a:rPr lang="lt-LT" sz="2000" b="1" dirty="0">
                <a:solidFill>
                  <a:schemeClr val="tx1">
                    <a:lumMod val="95000"/>
                    <a:lumOff val="5000"/>
                  </a:schemeClr>
                </a:solidFill>
                <a:latin typeface="Calibri "/>
              </a:rPr>
              <a:t>ypatingos valstybinės svarbos projektu</a:t>
            </a:r>
          </a:p>
          <a:p>
            <a:endParaRPr lang="lt-LT" sz="2000" dirty="0">
              <a:solidFill>
                <a:schemeClr val="tx1">
                  <a:lumMod val="95000"/>
                  <a:lumOff val="5000"/>
                </a:schemeClr>
              </a:solidFill>
              <a:latin typeface="Calibri "/>
            </a:endParaRPr>
          </a:p>
        </p:txBody>
      </p:sp>
      <p:sp>
        <p:nvSpPr>
          <p:cNvPr id="4" name="Title 2">
            <a:extLst>
              <a:ext uri="{FF2B5EF4-FFF2-40B4-BE49-F238E27FC236}">
                <a16:creationId xmlns:a16="http://schemas.microsoft.com/office/drawing/2014/main" id="{A625413D-C145-630B-7022-9D9469581134}"/>
              </a:ext>
            </a:extLst>
          </p:cNvPr>
          <p:cNvSpPr>
            <a:spLocks noGrp="1"/>
          </p:cNvSpPr>
          <p:nvPr>
            <p:ph type="title"/>
          </p:nvPr>
        </p:nvSpPr>
        <p:spPr>
          <a:xfrm>
            <a:off x="760490" y="2181250"/>
            <a:ext cx="10842230" cy="1225162"/>
          </a:xfrm>
        </p:spPr>
        <p:txBody>
          <a:bodyPr>
            <a:noAutofit/>
          </a:bodyPr>
          <a:lstStyle/>
          <a:p>
            <a:r>
              <a:rPr lang="lt-LT" sz="2400" dirty="0">
                <a:solidFill>
                  <a:srgbClr val="548235"/>
                </a:solidFill>
                <a:latin typeface="Calibri "/>
              </a:rPr>
              <a:t>PROJEKTO „RAIL BALTICA“ GELEŽINKELIO LINIJOS KAUNAS–LIETUVOS IR LATVIJOS VALSTYBIŲ SIENA </a:t>
            </a:r>
            <a:br>
              <a:rPr lang="lt-LT" sz="2400" dirty="0">
                <a:solidFill>
                  <a:srgbClr val="548235"/>
                </a:solidFill>
                <a:latin typeface="Calibri "/>
              </a:rPr>
            </a:br>
            <a:r>
              <a:rPr lang="lt-LT" sz="2400" dirty="0">
                <a:solidFill>
                  <a:srgbClr val="548235"/>
                </a:solidFill>
                <a:latin typeface="Calibri "/>
              </a:rPr>
              <a:t>INŽINERINIŲ SISTEMŲ IR REGIONINIŲ STOČIŲ SUSISIEKIMO KOMUNIKACIJŲ INŽINERINĖS INFRASTRUKTŪROS VYSTYMO PLANAS</a:t>
            </a:r>
          </a:p>
        </p:txBody>
      </p:sp>
    </p:spTree>
    <p:extLst>
      <p:ext uri="{BB962C8B-B14F-4D97-AF65-F5344CB8AC3E}">
        <p14:creationId xmlns:p14="http://schemas.microsoft.com/office/powerpoint/2010/main" val="28456698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921A57-CB0C-69A4-04DB-C2DBC2D4C6AB}"/>
              </a:ext>
            </a:extLst>
          </p:cNvPr>
          <p:cNvSpPr>
            <a:spLocks noGrp="1"/>
          </p:cNvSpPr>
          <p:nvPr>
            <p:ph type="body" sz="quarter" idx="10"/>
          </p:nvPr>
        </p:nvSpPr>
        <p:spPr>
          <a:xfrm>
            <a:off x="1155032" y="2415360"/>
            <a:ext cx="10202506" cy="3370263"/>
          </a:xfrm>
        </p:spPr>
        <p:txBody>
          <a:bodyPr>
            <a:normAutofit/>
          </a:bodyPr>
          <a:lstStyle/>
          <a:p>
            <a:pPr marL="0" indent="0">
              <a:buNone/>
            </a:pPr>
            <a:r>
              <a:rPr lang="lt-LT" sz="1800">
                <a:solidFill>
                  <a:schemeClr val="accent6">
                    <a:lumMod val="75000"/>
                  </a:schemeClr>
                </a:solidFill>
                <a:latin typeface="Segoe UI" panose="020B0502040204020203" pitchFamily="34" charset="0"/>
                <a:cs typeface="Segoe UI" panose="020B0502040204020203" pitchFamily="34" charset="0"/>
              </a:rPr>
              <a:t>SPAV SUBJEKTAI PRITARĖ SPAV ATASKAITAI:</a:t>
            </a:r>
          </a:p>
          <a:p>
            <a:pPr marL="0" indent="0">
              <a:lnSpc>
                <a:spcPct val="100000"/>
              </a:lnSpc>
              <a:buNone/>
            </a:pPr>
            <a:r>
              <a:rPr lang="lt-LT" sz="1800">
                <a:solidFill>
                  <a:schemeClr val="tx1"/>
                </a:solidFill>
                <a:latin typeface="Segoe UI" panose="020B0502040204020203" pitchFamily="34" charset="0"/>
                <a:cs typeface="Segoe UI" panose="020B0502040204020203" pitchFamily="34" charset="0"/>
              </a:rPr>
              <a:t>Valstybinė saugomų teritorijų tarnyba (2023-07-05 Nr. V3-1216, siūlomam prioritetiniam alternatyvų sąrašui)</a:t>
            </a:r>
          </a:p>
          <a:p>
            <a:pPr marL="0" indent="0">
              <a:lnSpc>
                <a:spcPct val="100000"/>
              </a:lnSpc>
              <a:buNone/>
            </a:pPr>
            <a:r>
              <a:rPr lang="lt-LT" sz="1800">
                <a:solidFill>
                  <a:schemeClr val="tx1"/>
                </a:solidFill>
                <a:latin typeface="Segoe UI" panose="020B0502040204020203" pitchFamily="34" charset="0"/>
                <a:cs typeface="Segoe UI" panose="020B0502040204020203" pitchFamily="34" charset="0"/>
              </a:rPr>
              <a:t>Aplinkos ministerija (2023-07-12 Nr. D8(E)-4150)</a:t>
            </a:r>
          </a:p>
          <a:p>
            <a:pPr marL="0" indent="0">
              <a:lnSpc>
                <a:spcPct val="100000"/>
              </a:lnSpc>
              <a:buNone/>
            </a:pPr>
            <a:r>
              <a:rPr lang="lt-LT" sz="1800">
                <a:solidFill>
                  <a:schemeClr val="tx1"/>
                </a:solidFill>
                <a:latin typeface="Segoe UI" panose="020B0502040204020203" pitchFamily="34" charset="0"/>
                <a:cs typeface="Segoe UI" panose="020B0502040204020203" pitchFamily="34" charset="0"/>
              </a:rPr>
              <a:t>Kultūros ministerija (2023-07-12 Nr. S2-1317)</a:t>
            </a:r>
          </a:p>
          <a:p>
            <a:pPr marL="0" indent="0">
              <a:lnSpc>
                <a:spcPct val="100000"/>
              </a:lnSpc>
              <a:buNone/>
            </a:pPr>
            <a:r>
              <a:rPr lang="lt-LT" sz="1800">
                <a:solidFill>
                  <a:schemeClr val="tx1"/>
                </a:solidFill>
                <a:latin typeface="Segoe UI" panose="020B0502040204020203" pitchFamily="34" charset="0"/>
                <a:cs typeface="Segoe UI" panose="020B0502040204020203" pitchFamily="34" charset="0"/>
              </a:rPr>
              <a:t>Sveikatos apsaugos ministerija (2023-07-19 Nr. 10-3116)</a:t>
            </a:r>
            <a:endParaRPr lang="lt-LT" sz="1800">
              <a:solidFill>
                <a:schemeClr val="tx1"/>
              </a:solidFill>
            </a:endParaRPr>
          </a:p>
        </p:txBody>
      </p:sp>
      <p:sp>
        <p:nvSpPr>
          <p:cNvPr id="4" name="Rectangle 3">
            <a:extLst>
              <a:ext uri="{FF2B5EF4-FFF2-40B4-BE49-F238E27FC236}">
                <a16:creationId xmlns:a16="http://schemas.microsoft.com/office/drawing/2014/main" id="{2F7B47DF-A5AC-D598-81E2-3BF693268A9C}"/>
              </a:ext>
            </a:extLst>
          </p:cNvPr>
          <p:cNvSpPr/>
          <p:nvPr/>
        </p:nvSpPr>
        <p:spPr>
          <a:xfrm>
            <a:off x="1092686" y="1659040"/>
            <a:ext cx="9040528" cy="477054"/>
          </a:xfrm>
          <a:prstGeom prst="rect">
            <a:avLst/>
          </a:prstGeom>
        </p:spPr>
        <p:txBody>
          <a:bodyPr wrap="square">
            <a:spAutoFit/>
          </a:bodyPr>
          <a:lstStyle/>
          <a:p>
            <a:pPr>
              <a:lnSpc>
                <a:spcPts val="3000"/>
              </a:lnSpc>
            </a:pPr>
            <a:r>
              <a:rPr lang="lt-LT" sz="2800">
                <a:solidFill>
                  <a:schemeClr val="accent6">
                    <a:lumMod val="75000"/>
                  </a:schemeClr>
                </a:solidFill>
                <a:latin typeface="Segoe UI" panose="020B0502040204020203" pitchFamily="34" charset="0"/>
                <a:cs typeface="Segoe UI" panose="020B0502040204020203" pitchFamily="34" charset="0"/>
              </a:rPr>
              <a:t>SPAV SUBJEKTŲ IŠVADOS</a:t>
            </a:r>
          </a:p>
        </p:txBody>
      </p:sp>
      <p:pic>
        <p:nvPicPr>
          <p:cNvPr id="5" name="Picture 4" descr="Logo, company name&#10;&#10;Description automatically generated">
            <a:extLst>
              <a:ext uri="{FF2B5EF4-FFF2-40B4-BE49-F238E27FC236}">
                <a16:creationId xmlns:a16="http://schemas.microsoft.com/office/drawing/2014/main" id="{35586A78-C48B-ABDF-AC9B-E6FCA47BBF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030" t="35690" r="14868" b="37958"/>
          <a:stretch/>
        </p:blipFill>
        <p:spPr bwMode="auto">
          <a:xfrm>
            <a:off x="8524163" y="384421"/>
            <a:ext cx="1686102" cy="482089"/>
          </a:xfrm>
          <a:prstGeom prst="rect">
            <a:avLst/>
          </a:prstGeom>
          <a:noFill/>
          <a:ln>
            <a:noFill/>
          </a:ln>
          <a:extLst>
            <a:ext uri="{53640926-AAD7-44D8-BBD7-CCE9431645EC}">
              <a14:shadowObscured xmlns:a14="http://schemas.microsoft.com/office/drawing/2010/main"/>
            </a:ext>
          </a:extLst>
        </p:spPr>
      </p:pic>
      <p:pic>
        <p:nvPicPr>
          <p:cNvPr id="6" name="Picture 5" descr="Shape&#10;&#10;Description automatically generated with low confidence">
            <a:extLst>
              <a:ext uri="{FF2B5EF4-FFF2-40B4-BE49-F238E27FC236}">
                <a16:creationId xmlns:a16="http://schemas.microsoft.com/office/drawing/2014/main" id="{FB9DDCE4-F18E-8D51-287E-65F93E98F15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0265" y="253456"/>
            <a:ext cx="996636" cy="738986"/>
          </a:xfrm>
          <a:prstGeom prst="rect">
            <a:avLst/>
          </a:prstGeom>
          <a:noFill/>
          <a:ln>
            <a:noFill/>
          </a:ln>
        </p:spPr>
      </p:pic>
    </p:spTree>
    <p:extLst>
      <p:ext uri="{BB962C8B-B14F-4D97-AF65-F5344CB8AC3E}">
        <p14:creationId xmlns:p14="http://schemas.microsoft.com/office/powerpoint/2010/main" val="2437748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46A4C14-DBC1-C5B1-9826-0E85D6439C45}"/>
              </a:ext>
            </a:extLst>
          </p:cNvPr>
          <p:cNvSpPr txBox="1"/>
          <p:nvPr/>
        </p:nvSpPr>
        <p:spPr>
          <a:xfrm>
            <a:off x="734290" y="323761"/>
            <a:ext cx="9227127" cy="477054"/>
          </a:xfrm>
          <a:prstGeom prst="rect">
            <a:avLst/>
          </a:prstGeom>
          <a:noFill/>
        </p:spPr>
        <p:txBody>
          <a:bodyPr wrap="square">
            <a:spAutoFit/>
          </a:bodyPr>
          <a:lstStyle/>
          <a:p>
            <a:pPr>
              <a:lnSpc>
                <a:spcPts val="3000"/>
              </a:lnSpc>
            </a:pPr>
            <a:r>
              <a:rPr lang="lt-LT" sz="2800" dirty="0">
                <a:solidFill>
                  <a:schemeClr val="accent6">
                    <a:lumMod val="75000"/>
                  </a:schemeClr>
                </a:solidFill>
                <a:latin typeface="Segoe UI" panose="020B0502040204020203" pitchFamily="34" charset="0"/>
                <a:cs typeface="Segoe UI" panose="020B0502040204020203" pitchFamily="34" charset="0"/>
              </a:rPr>
              <a:t>VISUOMENĖS PASIŪLYMAI IR PIRMINIAI ATSAKYMAI</a:t>
            </a:r>
          </a:p>
        </p:txBody>
      </p:sp>
      <p:graphicFrame>
        <p:nvGraphicFramePr>
          <p:cNvPr id="6" name="Table 6">
            <a:extLst>
              <a:ext uri="{FF2B5EF4-FFF2-40B4-BE49-F238E27FC236}">
                <a16:creationId xmlns:a16="http://schemas.microsoft.com/office/drawing/2014/main" id="{1E4B596A-87A0-0C57-F661-77A86B83411D}"/>
              </a:ext>
            </a:extLst>
          </p:cNvPr>
          <p:cNvGraphicFramePr>
            <a:graphicFrameLocks noGrp="1"/>
          </p:cNvGraphicFramePr>
          <p:nvPr>
            <p:extLst>
              <p:ext uri="{D42A27DB-BD31-4B8C-83A1-F6EECF244321}">
                <p14:modId xmlns:p14="http://schemas.microsoft.com/office/powerpoint/2010/main" val="3132243933"/>
              </p:ext>
            </p:extLst>
          </p:nvPr>
        </p:nvGraphicFramePr>
        <p:xfrm>
          <a:off x="519546" y="800815"/>
          <a:ext cx="11263738" cy="3205480"/>
        </p:xfrm>
        <a:graphic>
          <a:graphicData uri="http://schemas.openxmlformats.org/drawingml/2006/table">
            <a:tbl>
              <a:tblPr firstRow="1" bandRow="1">
                <a:tableStyleId>{5C22544A-7EE6-4342-B048-85BDC9FD1C3A}</a:tableStyleId>
              </a:tblPr>
              <a:tblGrid>
                <a:gridCol w="988825">
                  <a:extLst>
                    <a:ext uri="{9D8B030D-6E8A-4147-A177-3AD203B41FA5}">
                      <a16:colId xmlns:a16="http://schemas.microsoft.com/office/drawing/2014/main" val="3280300530"/>
                    </a:ext>
                  </a:extLst>
                </a:gridCol>
                <a:gridCol w="845288">
                  <a:extLst>
                    <a:ext uri="{9D8B030D-6E8A-4147-A177-3AD203B41FA5}">
                      <a16:colId xmlns:a16="http://schemas.microsoft.com/office/drawing/2014/main" val="617525953"/>
                    </a:ext>
                  </a:extLst>
                </a:gridCol>
                <a:gridCol w="2105246">
                  <a:extLst>
                    <a:ext uri="{9D8B030D-6E8A-4147-A177-3AD203B41FA5}">
                      <a16:colId xmlns:a16="http://schemas.microsoft.com/office/drawing/2014/main" val="3509146630"/>
                    </a:ext>
                  </a:extLst>
                </a:gridCol>
                <a:gridCol w="7324379">
                  <a:extLst>
                    <a:ext uri="{9D8B030D-6E8A-4147-A177-3AD203B41FA5}">
                      <a16:colId xmlns:a16="http://schemas.microsoft.com/office/drawing/2014/main" val="2272372549"/>
                    </a:ext>
                  </a:extLst>
                </a:gridCol>
              </a:tblGrid>
              <a:tr h="370840">
                <a:tc>
                  <a:txBody>
                    <a:bodyPr/>
                    <a:lstStyle/>
                    <a:p>
                      <a:pPr algn="ctr"/>
                      <a:r>
                        <a:rPr lang="lt-LT" sz="1400"/>
                        <a:t>Data</a:t>
                      </a:r>
                      <a:endParaRPr lang="en-US" sz="1400"/>
                    </a:p>
                  </a:txBody>
                  <a:tcPr/>
                </a:tc>
                <a:tc>
                  <a:txBody>
                    <a:bodyPr/>
                    <a:lstStyle/>
                    <a:p>
                      <a:pPr algn="ctr"/>
                      <a:r>
                        <a:rPr lang="lt-LT" sz="1400"/>
                        <a:t>Nr.</a:t>
                      </a:r>
                      <a:endParaRPr lang="en-US" sz="1400"/>
                    </a:p>
                  </a:txBody>
                  <a:tcPr/>
                </a:tc>
                <a:tc>
                  <a:txBody>
                    <a:bodyPr/>
                    <a:lstStyle/>
                    <a:p>
                      <a:pPr algn="ctr"/>
                      <a:r>
                        <a:rPr lang="lt-LT" sz="1400" dirty="0"/>
                        <a:t>Pasiūlymo esmė</a:t>
                      </a:r>
                      <a:endParaRPr lang="en-US" sz="1400" dirty="0"/>
                    </a:p>
                  </a:txBody>
                  <a:tcPr/>
                </a:tc>
                <a:tc>
                  <a:txBody>
                    <a:bodyPr/>
                    <a:lstStyle/>
                    <a:p>
                      <a:pPr algn="ctr"/>
                      <a:r>
                        <a:rPr lang="lt-LT" sz="1400" dirty="0"/>
                        <a:t>Pirminis atsakymas</a:t>
                      </a:r>
                      <a:endParaRPr lang="en-US" sz="1400" dirty="0"/>
                    </a:p>
                  </a:txBody>
                  <a:tcPr/>
                </a:tc>
                <a:extLst>
                  <a:ext uri="{0D108BD9-81ED-4DB2-BD59-A6C34878D82A}">
                    <a16:rowId xmlns:a16="http://schemas.microsoft.com/office/drawing/2014/main" val="2473557931"/>
                  </a:ext>
                </a:extLst>
              </a:tr>
              <a:tr h="370840">
                <a:tc>
                  <a:txBody>
                    <a:bodyPr/>
                    <a:lstStyle/>
                    <a:p>
                      <a:pPr algn="ctr"/>
                      <a:r>
                        <a:rPr lang="lt-LT" sz="1400"/>
                        <a:t>2023-07-11</a:t>
                      </a:r>
                      <a:endParaRPr lang="en-US" sz="1400"/>
                    </a:p>
                  </a:txBody>
                  <a:tcPr/>
                </a:tc>
                <a:tc>
                  <a:txBody>
                    <a:bodyPr/>
                    <a:lstStyle/>
                    <a:p>
                      <a:pPr algn="ctr"/>
                      <a:r>
                        <a:rPr lang="lt-LT" sz="1400"/>
                        <a:t>2ZP-644</a:t>
                      </a:r>
                      <a:endParaRPr lang="en-US" sz="1400"/>
                    </a:p>
                  </a:txBody>
                  <a:tcPr/>
                </a:tc>
                <a:tc>
                  <a:txBody>
                    <a:bodyPr/>
                    <a:lstStyle/>
                    <a:p>
                      <a:pPr algn="l"/>
                      <a:r>
                        <a:rPr lang="lt-LT" sz="1400"/>
                        <a:t>Siūloma pakeisti Vaškų stoties vietą numatant ją arčiau Vaškų miestelio ties krašto keliu Nr. 209</a:t>
                      </a:r>
                      <a:endParaRPr lang="en-US" sz="1400"/>
                    </a:p>
                  </a:txBody>
                  <a:tcPr/>
                </a:tc>
                <a:tc>
                  <a:txBody>
                    <a:bodyPr/>
                    <a:lstStyle/>
                    <a:p>
                      <a:pPr lvl="0" algn="just">
                        <a:buNone/>
                      </a:pPr>
                      <a:r>
                        <a:rPr lang="lt-LT" sz="1400" dirty="0"/>
                        <a:t>Bus atsakyta raštu per 10 d. d.</a:t>
                      </a:r>
                    </a:p>
                  </a:txBody>
                  <a:tcPr/>
                </a:tc>
                <a:extLst>
                  <a:ext uri="{0D108BD9-81ED-4DB2-BD59-A6C34878D82A}">
                    <a16:rowId xmlns:a16="http://schemas.microsoft.com/office/drawing/2014/main" val="1426268576"/>
                  </a:ext>
                </a:extLst>
              </a:tr>
              <a:tr h="370839">
                <a:tc>
                  <a:txBody>
                    <a:bodyPr/>
                    <a:lstStyle/>
                    <a:p>
                      <a:pPr lvl="0" algn="ctr">
                        <a:buNone/>
                      </a:pPr>
                      <a:r>
                        <a:rPr lang="lt-LT" sz="1400"/>
                        <a:t>2023-07-23</a:t>
                      </a:r>
                    </a:p>
                  </a:txBody>
                  <a:tcPr/>
                </a:tc>
                <a:tc>
                  <a:txBody>
                    <a:bodyPr/>
                    <a:lstStyle/>
                    <a:p>
                      <a:pPr lvl="0" algn="ctr">
                        <a:buNone/>
                      </a:pPr>
                      <a:endParaRPr lang="lt-LT" sz="1400"/>
                    </a:p>
                  </a:txBody>
                  <a:tcPr/>
                </a:tc>
                <a:tc>
                  <a:txBody>
                    <a:bodyPr/>
                    <a:lstStyle/>
                    <a:p>
                      <a:pPr lvl="0" algn="l">
                        <a:buNone/>
                      </a:pPr>
                      <a:r>
                        <a:rPr lang="lt-LT" sz="1400" b="0" i="0" u="none" strike="noStrike" noProof="0">
                          <a:latin typeface="Calibri"/>
                        </a:rPr>
                        <a:t>Prašymas pakeisti Vaškų stoties vietą traukiant arčiau Vaškų mst. tam keičiant pagrindinės linijos išilginį profilį.</a:t>
                      </a:r>
                      <a:endParaRPr lang="en-US"/>
                    </a:p>
                  </a:txBody>
                  <a:tcPr/>
                </a:tc>
                <a:tc>
                  <a:txBody>
                    <a:bodyPr/>
                    <a:lstStyle/>
                    <a:p>
                      <a:pPr lvl="0" algn="just">
                        <a:buNone/>
                      </a:pPr>
                      <a:r>
                        <a:rPr lang="lt-LT" sz="1400" dirty="0"/>
                        <a:t>Bus atsakyta raštu per 10 d. d.</a:t>
                      </a:r>
                    </a:p>
                  </a:txBody>
                  <a:tcPr/>
                </a:tc>
                <a:extLst>
                  <a:ext uri="{0D108BD9-81ED-4DB2-BD59-A6C34878D82A}">
                    <a16:rowId xmlns:a16="http://schemas.microsoft.com/office/drawing/2014/main" val="877797136"/>
                  </a:ext>
                </a:extLst>
              </a:tr>
              <a:tr h="370838">
                <a:tc>
                  <a:txBody>
                    <a:bodyPr/>
                    <a:lstStyle/>
                    <a:p>
                      <a:pPr lvl="0" algn="ctr">
                        <a:buNone/>
                      </a:pPr>
                      <a:r>
                        <a:rPr lang="lt-LT" sz="1400"/>
                        <a:t>2023-07-23</a:t>
                      </a:r>
                    </a:p>
                  </a:txBody>
                  <a:tcPr/>
                </a:tc>
                <a:tc>
                  <a:txBody>
                    <a:bodyPr/>
                    <a:lstStyle/>
                    <a:p>
                      <a:pPr lvl="0" algn="ctr">
                        <a:buNone/>
                      </a:pPr>
                      <a:endParaRPr lang="lt-LT" sz="1400"/>
                    </a:p>
                  </a:txBody>
                  <a:tcPr/>
                </a:tc>
                <a:tc>
                  <a:txBody>
                    <a:bodyPr/>
                    <a:lstStyle/>
                    <a:p>
                      <a:pPr lvl="0" algn="l">
                        <a:buNone/>
                      </a:pPr>
                      <a:r>
                        <a:rPr lang="lt-LT" sz="1400" b="0" i="0" u="none" strike="noStrike" noProof="0"/>
                        <a:t>Prašymas pakeisti Vaškų stoties vietą traukiant arčiau Vaškų mst.</a:t>
                      </a:r>
                      <a:endParaRPr lang="en-US"/>
                    </a:p>
                  </a:txBody>
                  <a:tcPr/>
                </a:tc>
                <a:tc>
                  <a:txBody>
                    <a:bodyPr/>
                    <a:lstStyle/>
                    <a:p>
                      <a:pPr lvl="0" algn="just">
                        <a:buNone/>
                      </a:pPr>
                      <a:r>
                        <a:rPr lang="lt-LT" sz="1400" dirty="0"/>
                        <a:t>Bus atsakyta raštu per 10 d. d.</a:t>
                      </a:r>
                    </a:p>
                  </a:txBody>
                  <a:tcPr/>
                </a:tc>
                <a:extLst>
                  <a:ext uri="{0D108BD9-81ED-4DB2-BD59-A6C34878D82A}">
                    <a16:rowId xmlns:a16="http://schemas.microsoft.com/office/drawing/2014/main" val="3636193260"/>
                  </a:ext>
                </a:extLst>
              </a:tr>
            </a:tbl>
          </a:graphicData>
        </a:graphic>
      </p:graphicFrame>
    </p:spTree>
    <p:extLst>
      <p:ext uri="{BB962C8B-B14F-4D97-AF65-F5344CB8AC3E}">
        <p14:creationId xmlns:p14="http://schemas.microsoft.com/office/powerpoint/2010/main" val="8513145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D8CAC-A7A9-5829-8167-C025693B4FB9}"/>
              </a:ext>
            </a:extLst>
          </p:cNvPr>
          <p:cNvSpPr>
            <a:spLocks noGrp="1"/>
          </p:cNvSpPr>
          <p:nvPr>
            <p:ph type="title"/>
          </p:nvPr>
        </p:nvSpPr>
        <p:spPr>
          <a:xfrm>
            <a:off x="907473" y="3538508"/>
            <a:ext cx="10515600" cy="1325563"/>
          </a:xfrm>
        </p:spPr>
        <p:txBody>
          <a:bodyPr>
            <a:normAutofit/>
          </a:bodyPr>
          <a:lstStyle/>
          <a:p>
            <a:r>
              <a:rPr lang="lt-LT" sz="2800" b="1" i="0" dirty="0">
                <a:solidFill>
                  <a:srgbClr val="649A3F"/>
                </a:solidFill>
                <a:effectLst/>
                <a:latin typeface="Calibri "/>
              </a:rPr>
              <a:t>Dažniausiai užduodami klausimai (DUK) apie „</a:t>
            </a:r>
            <a:r>
              <a:rPr lang="lt-LT" sz="2800" b="1" i="0" dirty="0" err="1">
                <a:solidFill>
                  <a:srgbClr val="649A3F"/>
                </a:solidFill>
                <a:effectLst/>
                <a:latin typeface="Calibri "/>
              </a:rPr>
              <a:t>Rail</a:t>
            </a:r>
            <a:r>
              <a:rPr lang="lt-LT" sz="2800" b="1" i="0" dirty="0">
                <a:solidFill>
                  <a:srgbClr val="649A3F"/>
                </a:solidFill>
                <a:effectLst/>
                <a:latin typeface="Calibri "/>
              </a:rPr>
              <a:t> </a:t>
            </a:r>
            <a:r>
              <a:rPr lang="lt-LT" sz="2800" b="1" i="0" dirty="0" err="1">
                <a:solidFill>
                  <a:srgbClr val="649A3F"/>
                </a:solidFill>
                <a:effectLst/>
                <a:latin typeface="Calibri "/>
              </a:rPr>
              <a:t>Baltica</a:t>
            </a:r>
            <a:r>
              <a:rPr lang="lt-LT" sz="2800" b="1" i="0" dirty="0">
                <a:solidFill>
                  <a:srgbClr val="649A3F"/>
                </a:solidFill>
                <a:effectLst/>
                <a:latin typeface="Calibri "/>
              </a:rPr>
              <a:t>“ projektą – teritorijų planavimo ir žemės išpirkimo etapai</a:t>
            </a:r>
            <a:endParaRPr lang="lt-LT" sz="2800" b="1" dirty="0">
              <a:solidFill>
                <a:srgbClr val="649A3F"/>
              </a:solidFill>
              <a:latin typeface="Calibri "/>
            </a:endParaRPr>
          </a:p>
        </p:txBody>
      </p:sp>
      <p:sp>
        <p:nvSpPr>
          <p:cNvPr id="3" name="Content Placeholder 2">
            <a:extLst>
              <a:ext uri="{FF2B5EF4-FFF2-40B4-BE49-F238E27FC236}">
                <a16:creationId xmlns:a16="http://schemas.microsoft.com/office/drawing/2014/main" id="{91CD99C9-AF4C-5A2D-CD97-DFF9754370FD}"/>
              </a:ext>
            </a:extLst>
          </p:cNvPr>
          <p:cNvSpPr>
            <a:spLocks noGrp="1"/>
          </p:cNvSpPr>
          <p:nvPr>
            <p:ph idx="1"/>
          </p:nvPr>
        </p:nvSpPr>
        <p:spPr>
          <a:xfrm>
            <a:off x="926744" y="4701381"/>
            <a:ext cx="10515600" cy="1461776"/>
          </a:xfrm>
        </p:spPr>
        <p:txBody>
          <a:bodyPr>
            <a:normAutofit/>
          </a:bodyPr>
          <a:lstStyle/>
          <a:p>
            <a:pPr marL="0" indent="0">
              <a:buNone/>
            </a:pPr>
            <a:r>
              <a:rPr lang="en-US" sz="1600" dirty="0">
                <a:hlinkClick r:id="rId2"/>
              </a:rPr>
              <a:t>https://sumin.lrv.lt/lt/veiklos-sritys/dazniausiai-uzduodami-klausimai-duk</a:t>
            </a:r>
            <a:endParaRPr lang="lt-LT" sz="1600" dirty="0">
              <a:hlinkClick r:id="rId2"/>
            </a:endParaRPr>
          </a:p>
          <a:p>
            <a:pPr marL="0" indent="0">
              <a:buNone/>
            </a:pPr>
            <a:endParaRPr lang="en-US" sz="1600" dirty="0">
              <a:hlinkClick r:id="rId2"/>
            </a:endParaRPr>
          </a:p>
          <a:p>
            <a:pPr marL="0" indent="0">
              <a:buNone/>
            </a:pPr>
            <a:r>
              <a:rPr lang="lt-LT" sz="1600" dirty="0">
                <a:hlinkClick r:id="rId2"/>
              </a:rPr>
              <a:t>https://info.railbaltica.org/lt/news/dazniausiai-uzduodami-klausimai-apie-rail-balticos-projekta-teritoriju-planavimo-ir-zemes-ispirkimo-etapai</a:t>
            </a:r>
            <a:endParaRPr lang="lt-LT" sz="1600" dirty="0"/>
          </a:p>
        </p:txBody>
      </p:sp>
      <p:pic>
        <p:nvPicPr>
          <p:cNvPr id="4" name="Picture 3" descr="Shape&#10;&#10;Description automatically generated with low confidence">
            <a:extLst>
              <a:ext uri="{FF2B5EF4-FFF2-40B4-BE49-F238E27FC236}">
                <a16:creationId xmlns:a16="http://schemas.microsoft.com/office/drawing/2014/main" id="{0D4BD534-1340-14B0-11C5-1B611DF5F90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0265" y="253456"/>
            <a:ext cx="996636" cy="738986"/>
          </a:xfrm>
          <a:prstGeom prst="rect">
            <a:avLst/>
          </a:prstGeom>
          <a:noFill/>
          <a:ln>
            <a:noFill/>
          </a:ln>
        </p:spPr>
      </p:pic>
      <p:pic>
        <p:nvPicPr>
          <p:cNvPr id="5" name="Picture 4" descr="Logo, company name&#10;&#10;Description automatically generated">
            <a:extLst>
              <a:ext uri="{FF2B5EF4-FFF2-40B4-BE49-F238E27FC236}">
                <a16:creationId xmlns:a16="http://schemas.microsoft.com/office/drawing/2014/main" id="{2D2A5714-30D8-2D01-5F5F-EFD601B7AF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030" t="35690" r="14868" b="37958"/>
          <a:stretch/>
        </p:blipFill>
        <p:spPr bwMode="auto">
          <a:xfrm>
            <a:off x="8524163" y="384421"/>
            <a:ext cx="1686102" cy="482089"/>
          </a:xfrm>
          <a:prstGeom prst="rect">
            <a:avLst/>
          </a:prstGeom>
          <a:noFill/>
          <a:ln>
            <a:no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4E4F5E88-276B-FC30-5E6E-8E52C00EFE56}"/>
              </a:ext>
            </a:extLst>
          </p:cNvPr>
          <p:cNvSpPr/>
          <p:nvPr/>
        </p:nvSpPr>
        <p:spPr>
          <a:xfrm>
            <a:off x="926744" y="1407368"/>
            <a:ext cx="9040528" cy="477054"/>
          </a:xfrm>
          <a:prstGeom prst="rect">
            <a:avLst/>
          </a:prstGeom>
        </p:spPr>
        <p:txBody>
          <a:bodyPr wrap="square" lIns="91440" tIns="45720" rIns="91440" bIns="45720" anchor="t">
            <a:spAutoFit/>
          </a:bodyPr>
          <a:lstStyle/>
          <a:p>
            <a:pPr>
              <a:lnSpc>
                <a:spcPts val="3000"/>
              </a:lnSpc>
            </a:pPr>
            <a:r>
              <a:rPr lang="lt-LT" sz="2800" b="1" dirty="0">
                <a:solidFill>
                  <a:srgbClr val="649A3F"/>
                </a:solidFill>
                <a:latin typeface="Calibri "/>
                <a:cs typeface="Segoe UI"/>
              </a:rPr>
              <a:t>Numatomi įgyvendinimo terminai</a:t>
            </a:r>
          </a:p>
        </p:txBody>
      </p:sp>
      <p:sp>
        <p:nvSpPr>
          <p:cNvPr id="7" name="TextBox 6">
            <a:extLst>
              <a:ext uri="{FF2B5EF4-FFF2-40B4-BE49-F238E27FC236}">
                <a16:creationId xmlns:a16="http://schemas.microsoft.com/office/drawing/2014/main" id="{F80D738E-F51B-FC87-E305-0AA0D017BA70}"/>
              </a:ext>
            </a:extLst>
          </p:cNvPr>
          <p:cNvSpPr txBox="1"/>
          <p:nvPr/>
        </p:nvSpPr>
        <p:spPr>
          <a:xfrm>
            <a:off x="995116" y="1996053"/>
            <a:ext cx="6876943" cy="1477328"/>
          </a:xfrm>
          <a:prstGeom prst="rect">
            <a:avLst/>
          </a:prstGeom>
          <a:noFill/>
        </p:spPr>
        <p:txBody>
          <a:bodyPr wrap="square" lIns="91440" tIns="45720" rIns="91440" bIns="45720" rtlCol="0" anchor="t">
            <a:spAutoFit/>
          </a:bodyPr>
          <a:lstStyle/>
          <a:p>
            <a:pPr marL="285750" indent="-285750">
              <a:spcAft>
                <a:spcPts val="300"/>
              </a:spcAft>
              <a:buClr>
                <a:schemeClr val="accent1"/>
              </a:buClr>
              <a:buFont typeface="Arial" panose="020B0604020202020204" pitchFamily="34" charset="0"/>
              <a:buChar char="•"/>
            </a:pPr>
            <a:r>
              <a:rPr lang="lt-LT" sz="1600" dirty="0"/>
              <a:t>Teritorijų planavimo dokumento parengimas: 2022 - 2024 m. </a:t>
            </a:r>
            <a:endParaRPr lang="lt-LT" sz="1600" dirty="0">
              <a:cs typeface="Calibri"/>
            </a:endParaRPr>
          </a:p>
          <a:p>
            <a:pPr marL="285750" indent="-285750">
              <a:spcAft>
                <a:spcPts val="300"/>
              </a:spcAft>
              <a:buClr>
                <a:schemeClr val="accent1"/>
              </a:buClr>
              <a:buFont typeface="Arial" panose="020B0604020202020204" pitchFamily="34" charset="0"/>
              <a:buChar char="•"/>
            </a:pPr>
            <a:r>
              <a:rPr lang="lt-LT" sz="1600" dirty="0">
                <a:cs typeface="Calibri"/>
              </a:rPr>
              <a:t>Žemės paėmimas visuomenės poreikiams: 2024 - 2025 m. </a:t>
            </a:r>
          </a:p>
          <a:p>
            <a:pPr marL="285750" indent="-285750">
              <a:spcAft>
                <a:spcPts val="300"/>
              </a:spcAft>
              <a:buClr>
                <a:schemeClr val="accent1"/>
              </a:buClr>
              <a:buFont typeface="Arial" panose="020B0604020202020204" pitchFamily="34" charset="0"/>
              <a:buChar char="•"/>
            </a:pPr>
            <a:r>
              <a:rPr lang="lt-LT" sz="1600" dirty="0"/>
              <a:t>Techninio projekto parengimas: 2024 – 2026 m. </a:t>
            </a:r>
            <a:endParaRPr lang="lt-LT" sz="1600" dirty="0">
              <a:cs typeface="Calibri"/>
            </a:endParaRPr>
          </a:p>
          <a:p>
            <a:pPr marL="285750" indent="-285750">
              <a:spcAft>
                <a:spcPts val="300"/>
              </a:spcAft>
              <a:buClr>
                <a:schemeClr val="accent1"/>
              </a:buClr>
              <a:buFont typeface="Arial" panose="020B0604020202020204" pitchFamily="34" charset="0"/>
              <a:buChar char="•"/>
            </a:pPr>
            <a:r>
              <a:rPr lang="lt-LT" sz="1600" dirty="0"/>
              <a:t>Statybos darbai: 2028 – 2030 m. lapkričio mėn.</a:t>
            </a:r>
            <a:endParaRPr lang="lt-LT" sz="1600" dirty="0">
              <a:cs typeface="Calibri"/>
            </a:endParaRPr>
          </a:p>
          <a:p>
            <a:pPr marL="285750" indent="-285750">
              <a:spcAft>
                <a:spcPts val="300"/>
              </a:spcAft>
              <a:buClr>
                <a:schemeClr val="accent1"/>
              </a:buClr>
              <a:buFont typeface="Arial" panose="020B0604020202020204" pitchFamily="34" charset="0"/>
              <a:buChar char="•"/>
            </a:pPr>
            <a:r>
              <a:rPr lang="lt-LT" sz="1600" dirty="0"/>
              <a:t>Eksploatavimas: nuo 2030 m. gruodžio mėn.</a:t>
            </a:r>
            <a:endParaRPr lang="lt-LT" sz="1600" dirty="0">
              <a:cs typeface="Calibri"/>
            </a:endParaRPr>
          </a:p>
        </p:txBody>
      </p:sp>
    </p:spTree>
    <p:extLst>
      <p:ext uri="{BB962C8B-B14F-4D97-AF65-F5344CB8AC3E}">
        <p14:creationId xmlns:p14="http://schemas.microsoft.com/office/powerpoint/2010/main" val="9579412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1534FB-2378-4A01-B734-38554B8DBE7B}"/>
              </a:ext>
            </a:extLst>
          </p:cNvPr>
          <p:cNvSpPr>
            <a:spLocks noGrp="1"/>
          </p:cNvSpPr>
          <p:nvPr>
            <p:ph sz="quarter" idx="14"/>
          </p:nvPr>
        </p:nvSpPr>
        <p:spPr/>
        <p:txBody>
          <a:bodyPr/>
          <a:lstStyle/>
          <a:p>
            <a:r>
              <a:rPr lang="lt-LT"/>
              <a:t>AČIŪ UŽ DĖMESĮ</a:t>
            </a:r>
            <a:r>
              <a:rPr lang="ru-RU"/>
              <a:t>!</a:t>
            </a:r>
            <a:endParaRPr lang="lt-LT"/>
          </a:p>
        </p:txBody>
      </p:sp>
      <p:sp>
        <p:nvSpPr>
          <p:cNvPr id="3" name="Content Placeholder 1">
            <a:extLst>
              <a:ext uri="{FF2B5EF4-FFF2-40B4-BE49-F238E27FC236}">
                <a16:creationId xmlns:a16="http://schemas.microsoft.com/office/drawing/2014/main" id="{2C64AF38-0E0F-45F2-B286-A7A7BA0A7D03}"/>
              </a:ext>
            </a:extLst>
          </p:cNvPr>
          <p:cNvSpPr txBox="1">
            <a:spLocks/>
          </p:cNvSpPr>
          <p:nvPr/>
        </p:nvSpPr>
        <p:spPr>
          <a:xfrm>
            <a:off x="814804" y="3177332"/>
            <a:ext cx="9127557" cy="503336"/>
          </a:xfrm>
          <a:prstGeom prst="rect">
            <a:avLst/>
          </a:prstGeom>
        </p:spPr>
        <p:txBody>
          <a:bodyPr vert="horz" lIns="91440" tIns="45720" rIns="91440" bIns="45720" rtlCol="0">
            <a:noAutofit/>
          </a:bodyPr>
          <a:lstStyle>
            <a:lvl1pPr marL="0" indent="0" algn="l" defTabSz="914400" rtl="0" eaLnBrk="1" latinLnBrk="0" hangingPunct="1">
              <a:lnSpc>
                <a:spcPts val="6000"/>
              </a:lnSpc>
              <a:spcBef>
                <a:spcPts val="0"/>
              </a:spcBef>
              <a:buFont typeface="Arial" panose="020B0604020202020204" pitchFamily="34" charset="0"/>
              <a:buNone/>
              <a:defRPr sz="6000" b="1"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lt-LT"/>
          </a:p>
        </p:txBody>
      </p:sp>
    </p:spTree>
    <p:extLst>
      <p:ext uri="{BB962C8B-B14F-4D97-AF65-F5344CB8AC3E}">
        <p14:creationId xmlns:p14="http://schemas.microsoft.com/office/powerpoint/2010/main" val="1375980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52B22-8A17-E283-F0FE-62C709F73A00}"/>
              </a:ext>
            </a:extLst>
          </p:cNvPr>
          <p:cNvSpPr>
            <a:spLocks noGrp="1"/>
          </p:cNvSpPr>
          <p:nvPr>
            <p:ph type="title"/>
          </p:nvPr>
        </p:nvSpPr>
        <p:spPr>
          <a:xfrm>
            <a:off x="838200" y="1146175"/>
            <a:ext cx="10515600" cy="1325563"/>
          </a:xfrm>
        </p:spPr>
        <p:txBody>
          <a:bodyPr>
            <a:normAutofit/>
          </a:bodyPr>
          <a:lstStyle/>
          <a:p>
            <a:r>
              <a:rPr lang="lt-LT" sz="1800" b="1">
                <a:solidFill>
                  <a:schemeClr val="accent1"/>
                </a:solidFill>
                <a:latin typeface="+mn-lt"/>
              </a:rPr>
              <a:t>Preliminarūs visuomenės poreikiams išperkamos žemės kiekiai</a:t>
            </a:r>
          </a:p>
        </p:txBody>
      </p:sp>
      <p:graphicFrame>
        <p:nvGraphicFramePr>
          <p:cNvPr id="8" name="Table 8">
            <a:extLst>
              <a:ext uri="{FF2B5EF4-FFF2-40B4-BE49-F238E27FC236}">
                <a16:creationId xmlns:a16="http://schemas.microsoft.com/office/drawing/2014/main" id="{F41D6342-DC47-ACCE-5E5E-D7A8A87DC009}"/>
              </a:ext>
            </a:extLst>
          </p:cNvPr>
          <p:cNvGraphicFramePr>
            <a:graphicFrameLocks noGrp="1"/>
          </p:cNvGraphicFramePr>
          <p:nvPr>
            <p:ph idx="1"/>
            <p:extLst>
              <p:ext uri="{D42A27DB-BD31-4B8C-83A1-F6EECF244321}">
                <p14:modId xmlns:p14="http://schemas.microsoft.com/office/powerpoint/2010/main" val="3534153243"/>
              </p:ext>
            </p:extLst>
          </p:nvPr>
        </p:nvGraphicFramePr>
        <p:xfrm>
          <a:off x="838200" y="2001340"/>
          <a:ext cx="10515600" cy="1107440"/>
        </p:xfrm>
        <a:graphic>
          <a:graphicData uri="http://schemas.openxmlformats.org/drawingml/2006/table">
            <a:tbl>
              <a:tblPr firstRow="1" bandRow="1">
                <a:tableStyleId>{5C22544A-7EE6-4342-B048-85BDC9FD1C3A}</a:tableStyleId>
              </a:tblPr>
              <a:tblGrid>
                <a:gridCol w="1802363">
                  <a:extLst>
                    <a:ext uri="{9D8B030D-6E8A-4147-A177-3AD203B41FA5}">
                      <a16:colId xmlns:a16="http://schemas.microsoft.com/office/drawing/2014/main" val="3167182889"/>
                    </a:ext>
                  </a:extLst>
                </a:gridCol>
                <a:gridCol w="1950098">
                  <a:extLst>
                    <a:ext uri="{9D8B030D-6E8A-4147-A177-3AD203B41FA5}">
                      <a16:colId xmlns:a16="http://schemas.microsoft.com/office/drawing/2014/main" val="1009187218"/>
                    </a:ext>
                  </a:extLst>
                </a:gridCol>
                <a:gridCol w="2920482">
                  <a:extLst>
                    <a:ext uri="{9D8B030D-6E8A-4147-A177-3AD203B41FA5}">
                      <a16:colId xmlns:a16="http://schemas.microsoft.com/office/drawing/2014/main" val="4222777532"/>
                    </a:ext>
                  </a:extLst>
                </a:gridCol>
                <a:gridCol w="3842657">
                  <a:extLst>
                    <a:ext uri="{9D8B030D-6E8A-4147-A177-3AD203B41FA5}">
                      <a16:colId xmlns:a16="http://schemas.microsoft.com/office/drawing/2014/main" val="1042747944"/>
                    </a:ext>
                  </a:extLst>
                </a:gridCol>
              </a:tblGrid>
              <a:tr h="370840">
                <a:tc gridSpan="2">
                  <a:txBody>
                    <a:bodyPr/>
                    <a:lstStyle/>
                    <a:p>
                      <a:r>
                        <a:rPr lang="lt-LT"/>
                        <a:t>Stotys / stotelės</a:t>
                      </a:r>
                    </a:p>
                  </a:txBody>
                  <a:tcPr/>
                </a:tc>
                <a:tc hMerge="1">
                  <a:txBody>
                    <a:bodyPr/>
                    <a:lstStyle/>
                    <a:p>
                      <a:endParaRPr lang="lt-LT"/>
                    </a:p>
                  </a:txBody>
                  <a:tcPr/>
                </a:tc>
                <a:tc rowSpan="2">
                  <a:txBody>
                    <a:bodyPr/>
                    <a:lstStyle/>
                    <a:p>
                      <a:r>
                        <a:rPr lang="lt-LT"/>
                        <a:t>Geležinkelio linijos elektrifikavimo sprendiniai</a:t>
                      </a:r>
                    </a:p>
                  </a:txBody>
                  <a:tcPr/>
                </a:tc>
                <a:tc rowSpan="2">
                  <a:txBody>
                    <a:bodyPr/>
                    <a:lstStyle/>
                    <a:p>
                      <a:r>
                        <a:rPr lang="lt-LT"/>
                        <a:t>Automobilių privažiavimo keliai, valdymo ir kontrolės įrenginiai</a:t>
                      </a:r>
                    </a:p>
                  </a:txBody>
                  <a:tcPr/>
                </a:tc>
                <a:extLst>
                  <a:ext uri="{0D108BD9-81ED-4DB2-BD59-A6C34878D82A}">
                    <a16:rowId xmlns:a16="http://schemas.microsoft.com/office/drawing/2014/main" val="461996277"/>
                  </a:ext>
                </a:extLst>
              </a:tr>
              <a:tr h="173511">
                <a:tc>
                  <a:txBody>
                    <a:bodyPr/>
                    <a:lstStyle/>
                    <a:p>
                      <a:r>
                        <a:rPr lang="lt-LT"/>
                        <a:t>I alternatyva</a:t>
                      </a:r>
                    </a:p>
                  </a:txBody>
                  <a:tcPr/>
                </a:tc>
                <a:tc>
                  <a:txBody>
                    <a:bodyPr/>
                    <a:lstStyle/>
                    <a:p>
                      <a:r>
                        <a:rPr lang="lt-LT"/>
                        <a:t>II (III) alternatyva</a:t>
                      </a:r>
                    </a:p>
                  </a:txBody>
                  <a:tcPr/>
                </a:tc>
                <a:tc vMerge="1">
                  <a:txBody>
                    <a:bodyPr/>
                    <a:lstStyle/>
                    <a:p>
                      <a:endParaRPr lang="lt-LT"/>
                    </a:p>
                  </a:txBody>
                  <a:tcPr/>
                </a:tc>
                <a:tc vMerge="1">
                  <a:txBody>
                    <a:bodyPr/>
                    <a:lstStyle/>
                    <a:p>
                      <a:endParaRPr lang="lt-LT"/>
                    </a:p>
                  </a:txBody>
                  <a:tcPr/>
                </a:tc>
                <a:extLst>
                  <a:ext uri="{0D108BD9-81ED-4DB2-BD59-A6C34878D82A}">
                    <a16:rowId xmlns:a16="http://schemas.microsoft.com/office/drawing/2014/main" val="2303245410"/>
                  </a:ext>
                </a:extLst>
              </a:tr>
              <a:tr h="370840">
                <a:tc>
                  <a:txBody>
                    <a:bodyPr/>
                    <a:lstStyle/>
                    <a:p>
                      <a:r>
                        <a:rPr lang="lt-LT"/>
                        <a:t>28,9 ha</a:t>
                      </a:r>
                    </a:p>
                  </a:txBody>
                  <a:tcPr/>
                </a:tc>
                <a:tc>
                  <a:txBody>
                    <a:bodyPr/>
                    <a:lstStyle/>
                    <a:p>
                      <a:r>
                        <a:rPr lang="lt-LT"/>
                        <a:t>41,5 ha</a:t>
                      </a:r>
                    </a:p>
                  </a:txBody>
                  <a:tcPr/>
                </a:tc>
                <a:tc>
                  <a:txBody>
                    <a:bodyPr/>
                    <a:lstStyle/>
                    <a:p>
                      <a:r>
                        <a:rPr lang="lt-LT"/>
                        <a:t>3,5 ha*</a:t>
                      </a:r>
                    </a:p>
                  </a:txBody>
                  <a:tcPr/>
                </a:tc>
                <a:tc>
                  <a:txBody>
                    <a:bodyPr/>
                    <a:lstStyle/>
                    <a:p>
                      <a:r>
                        <a:rPr lang="lt-LT"/>
                        <a:t>54,8 ha</a:t>
                      </a:r>
                    </a:p>
                  </a:txBody>
                  <a:tcPr/>
                </a:tc>
                <a:extLst>
                  <a:ext uri="{0D108BD9-81ED-4DB2-BD59-A6C34878D82A}">
                    <a16:rowId xmlns:a16="http://schemas.microsoft.com/office/drawing/2014/main" val="3704177686"/>
                  </a:ext>
                </a:extLst>
              </a:tr>
            </a:tbl>
          </a:graphicData>
        </a:graphic>
      </p:graphicFrame>
      <p:pic>
        <p:nvPicPr>
          <p:cNvPr id="4" name="Picture 3" descr="Shape&#10;&#10;Description automatically generated with low confidence">
            <a:extLst>
              <a:ext uri="{FF2B5EF4-FFF2-40B4-BE49-F238E27FC236}">
                <a16:creationId xmlns:a16="http://schemas.microsoft.com/office/drawing/2014/main" id="{F6F72ED1-5BD9-A4D5-F6EA-4940F624A2D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10265" y="253456"/>
            <a:ext cx="996636" cy="738986"/>
          </a:xfrm>
          <a:prstGeom prst="rect">
            <a:avLst/>
          </a:prstGeom>
          <a:noFill/>
          <a:ln>
            <a:noFill/>
          </a:ln>
        </p:spPr>
      </p:pic>
      <p:pic>
        <p:nvPicPr>
          <p:cNvPr id="5" name="Picture 4" descr="Logo, company name&#10;&#10;Description automatically generated">
            <a:extLst>
              <a:ext uri="{FF2B5EF4-FFF2-40B4-BE49-F238E27FC236}">
                <a16:creationId xmlns:a16="http://schemas.microsoft.com/office/drawing/2014/main" id="{B735A14A-CA97-304D-F970-93B41C53B0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030" t="35690" r="14868" b="37958"/>
          <a:stretch/>
        </p:blipFill>
        <p:spPr bwMode="auto">
          <a:xfrm>
            <a:off x="8524163" y="384421"/>
            <a:ext cx="1686102" cy="482089"/>
          </a:xfrm>
          <a:prstGeom prst="rect">
            <a:avLst/>
          </a:prstGeom>
          <a:noFill/>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F2FE6F1F-696A-AE43-92E8-ACFA553047CE}"/>
              </a:ext>
            </a:extLst>
          </p:cNvPr>
          <p:cNvSpPr txBox="1"/>
          <p:nvPr/>
        </p:nvSpPr>
        <p:spPr>
          <a:xfrm>
            <a:off x="838200" y="6279502"/>
            <a:ext cx="6103776" cy="646331"/>
          </a:xfrm>
          <a:prstGeom prst="rect">
            <a:avLst/>
          </a:prstGeom>
          <a:noFill/>
        </p:spPr>
        <p:txBody>
          <a:bodyPr wrap="square" lIns="91440" tIns="45720" rIns="91440" bIns="45720" rtlCol="0" anchor="t">
            <a:spAutoFit/>
          </a:bodyPr>
          <a:lstStyle/>
          <a:p>
            <a:r>
              <a:rPr lang="lt-LT"/>
              <a:t>*Jei į traukos pastotę būtų tiesiama 110 </a:t>
            </a:r>
            <a:r>
              <a:rPr lang="lt-LT" err="1"/>
              <a:t>kV</a:t>
            </a:r>
            <a:r>
              <a:rPr lang="lt-LT"/>
              <a:t> kabelinė  elektros linija. Orinės linijos atveju poreikis sudarytų apie 20,5 ha</a:t>
            </a:r>
            <a:endParaRPr lang="lt-LT" err="1">
              <a:cs typeface="Calibri"/>
            </a:endParaRPr>
          </a:p>
        </p:txBody>
      </p:sp>
    </p:spTree>
    <p:extLst>
      <p:ext uri="{BB962C8B-B14F-4D97-AF65-F5344CB8AC3E}">
        <p14:creationId xmlns:p14="http://schemas.microsoft.com/office/powerpoint/2010/main" val="4118134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FD999C-6A01-8467-6B2E-E9CF0106962F}"/>
              </a:ext>
            </a:extLst>
          </p:cNvPr>
          <p:cNvSpPr/>
          <p:nvPr/>
        </p:nvSpPr>
        <p:spPr>
          <a:xfrm>
            <a:off x="863600" y="1622503"/>
            <a:ext cx="9040528" cy="477054"/>
          </a:xfrm>
          <a:prstGeom prst="rect">
            <a:avLst/>
          </a:prstGeom>
        </p:spPr>
        <p:txBody>
          <a:bodyPr wrap="square">
            <a:spAutoFit/>
          </a:bodyPr>
          <a:lstStyle/>
          <a:p>
            <a:pPr>
              <a:lnSpc>
                <a:spcPts val="3000"/>
              </a:lnSpc>
            </a:pPr>
            <a:r>
              <a:rPr lang="lt-LT" sz="2800">
                <a:solidFill>
                  <a:schemeClr val="accent6">
                    <a:lumMod val="75000"/>
                  </a:schemeClr>
                </a:solidFill>
                <a:latin typeface="Segoe UI" panose="020B0502040204020203" pitchFamily="34" charset="0"/>
                <a:cs typeface="Segoe UI" panose="020B0502040204020203" pitchFamily="34" charset="0"/>
              </a:rPr>
              <a:t>PLANAVIMO TIKSLAI</a:t>
            </a:r>
          </a:p>
        </p:txBody>
      </p:sp>
      <p:pic>
        <p:nvPicPr>
          <p:cNvPr id="3" name="Picture 2" descr="Logo, company name&#10;&#10;Description automatically generated">
            <a:extLst>
              <a:ext uri="{FF2B5EF4-FFF2-40B4-BE49-F238E27FC236}">
                <a16:creationId xmlns:a16="http://schemas.microsoft.com/office/drawing/2014/main" id="{CCF2FF7C-5D63-B2C7-AD47-A7B26748E1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030" t="35690" r="14868" b="37958"/>
          <a:stretch/>
        </p:blipFill>
        <p:spPr bwMode="auto">
          <a:xfrm>
            <a:off x="8524163" y="384421"/>
            <a:ext cx="1686102" cy="482089"/>
          </a:xfrm>
          <a:prstGeom prst="rect">
            <a:avLst/>
          </a:prstGeom>
          <a:noFill/>
          <a:ln>
            <a:noFill/>
          </a:ln>
          <a:extLst>
            <a:ext uri="{53640926-AAD7-44D8-BBD7-CCE9431645EC}">
              <a14:shadowObscured xmlns:a14="http://schemas.microsoft.com/office/drawing/2010/main"/>
            </a:ext>
          </a:extLst>
        </p:spPr>
      </p:pic>
      <p:pic>
        <p:nvPicPr>
          <p:cNvPr id="6" name="Picture 5" descr="Shape&#10;&#10;Description automatically generated with low confidence">
            <a:extLst>
              <a:ext uri="{FF2B5EF4-FFF2-40B4-BE49-F238E27FC236}">
                <a16:creationId xmlns:a16="http://schemas.microsoft.com/office/drawing/2014/main" id="{213DF3D1-894D-DD2E-A9D6-A0B8AC351A4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0265" y="253456"/>
            <a:ext cx="996636" cy="738986"/>
          </a:xfrm>
          <a:prstGeom prst="rect">
            <a:avLst/>
          </a:prstGeom>
          <a:noFill/>
          <a:ln>
            <a:noFill/>
          </a:ln>
        </p:spPr>
      </p:pic>
      <p:graphicFrame>
        <p:nvGraphicFramePr>
          <p:cNvPr id="2" name="Text Placeholder 1">
            <a:extLst>
              <a:ext uri="{FF2B5EF4-FFF2-40B4-BE49-F238E27FC236}">
                <a16:creationId xmlns:a16="http://schemas.microsoft.com/office/drawing/2014/main" id="{D5F85F30-4070-AC8D-1460-06C0064D6B8D}"/>
              </a:ext>
            </a:extLst>
          </p:cNvPr>
          <p:cNvGraphicFramePr/>
          <p:nvPr/>
        </p:nvGraphicFramePr>
        <p:xfrm>
          <a:off x="863600" y="2374900"/>
          <a:ext cx="8034338" cy="33702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916941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0868CD-A146-4E8C-80A1-F82813E3E705}"/>
              </a:ext>
            </a:extLst>
          </p:cNvPr>
          <p:cNvSpPr>
            <a:spLocks noGrp="1" noRot="1" noMove="1" noResize="1" noEditPoints="1" noAdjustHandles="1" noChangeArrowheads="1" noChangeShapeType="1"/>
          </p:cNvSpPr>
          <p:nvPr/>
        </p:nvSpPr>
        <p:spPr>
          <a:xfrm>
            <a:off x="0" y="0"/>
            <a:ext cx="12192000" cy="6858000"/>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9" name="Picture 8" descr="A close up of a logo&#10;&#10;Description automatically generated">
            <a:extLst>
              <a:ext uri="{FF2B5EF4-FFF2-40B4-BE49-F238E27FC236}">
                <a16:creationId xmlns:a16="http://schemas.microsoft.com/office/drawing/2014/main" id="{29D08F23-D908-46AB-9A3A-0EFE9A6E5F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08" y="6040529"/>
            <a:ext cx="1413097" cy="902812"/>
          </a:xfrm>
          <a:prstGeom prst="rect">
            <a:avLst/>
          </a:prstGeom>
        </p:spPr>
      </p:pic>
      <p:pic>
        <p:nvPicPr>
          <p:cNvPr id="11" name="Graphic 10">
            <a:extLst>
              <a:ext uri="{FF2B5EF4-FFF2-40B4-BE49-F238E27FC236}">
                <a16:creationId xmlns:a16="http://schemas.microsoft.com/office/drawing/2014/main" id="{672B236C-FDA7-4050-BB9D-A14B4CA65498}"/>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3182" t="29328" r="9264" b="34830"/>
          <a:stretch/>
        </p:blipFill>
        <p:spPr>
          <a:xfrm>
            <a:off x="137908" y="5458413"/>
            <a:ext cx="2259896" cy="738057"/>
          </a:xfrm>
          <a:prstGeom prst="rect">
            <a:avLst/>
          </a:prstGeom>
        </p:spPr>
      </p:pic>
      <p:pic>
        <p:nvPicPr>
          <p:cNvPr id="8" name="Picture 7" descr="Logo, company name&#10;&#10;Description automatically generated">
            <a:extLst>
              <a:ext uri="{FF2B5EF4-FFF2-40B4-BE49-F238E27FC236}">
                <a16:creationId xmlns:a16="http://schemas.microsoft.com/office/drawing/2014/main" id="{7B59EFD1-3EFB-8FDE-A838-E05EB330715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030" t="35690" r="14868" b="37958"/>
          <a:stretch/>
        </p:blipFill>
        <p:spPr bwMode="auto">
          <a:xfrm>
            <a:off x="7598284" y="375762"/>
            <a:ext cx="3012174" cy="861238"/>
          </a:xfrm>
          <a:prstGeom prst="rect">
            <a:avLst/>
          </a:prstGeom>
          <a:noFill/>
          <a:ln>
            <a:noFill/>
          </a:ln>
          <a:extLst>
            <a:ext uri="{53640926-AAD7-44D8-BBD7-CCE9431645EC}">
              <a14:shadowObscured xmlns:a14="http://schemas.microsoft.com/office/drawing/2010/main"/>
            </a:ext>
          </a:extLst>
        </p:spPr>
      </p:pic>
      <p:pic>
        <p:nvPicPr>
          <p:cNvPr id="10" name="Picture 9" descr="Shape&#10;&#10;Description automatically generated with low confidence">
            <a:extLst>
              <a:ext uri="{FF2B5EF4-FFF2-40B4-BE49-F238E27FC236}">
                <a16:creationId xmlns:a16="http://schemas.microsoft.com/office/drawing/2014/main" id="{CADAB92B-7C4F-6A09-5D16-9BA42FF2201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10458" y="263316"/>
            <a:ext cx="1304290" cy="967105"/>
          </a:xfrm>
          <a:prstGeom prst="rect">
            <a:avLst/>
          </a:prstGeom>
          <a:noFill/>
          <a:ln>
            <a:noFill/>
          </a:ln>
        </p:spPr>
      </p:pic>
      <p:grpSp>
        <p:nvGrpSpPr>
          <p:cNvPr id="33" name="Group 32">
            <a:extLst>
              <a:ext uri="{FF2B5EF4-FFF2-40B4-BE49-F238E27FC236}">
                <a16:creationId xmlns:a16="http://schemas.microsoft.com/office/drawing/2014/main" id="{E838A8BD-758F-316A-D1F2-97F0B60F6E83}"/>
              </a:ext>
            </a:extLst>
          </p:cNvPr>
          <p:cNvGrpSpPr/>
          <p:nvPr/>
        </p:nvGrpSpPr>
        <p:grpSpPr>
          <a:xfrm>
            <a:off x="2221750" y="31290"/>
            <a:ext cx="5141899" cy="7115934"/>
            <a:chOff x="2221750" y="31290"/>
            <a:chExt cx="5141899" cy="7115934"/>
          </a:xfrm>
        </p:grpSpPr>
        <p:cxnSp>
          <p:nvCxnSpPr>
            <p:cNvPr id="15" name="Straight Connector 14">
              <a:extLst>
                <a:ext uri="{FF2B5EF4-FFF2-40B4-BE49-F238E27FC236}">
                  <a16:creationId xmlns:a16="http://schemas.microsoft.com/office/drawing/2014/main" id="{E49FF8DF-CA47-1343-89A0-2124CAA3F5FC}"/>
                </a:ext>
              </a:extLst>
            </p:cNvPr>
            <p:cNvCxnSpPr>
              <a:cxnSpLocks/>
            </p:cNvCxnSpPr>
            <p:nvPr/>
          </p:nvCxnSpPr>
          <p:spPr>
            <a:xfrm>
              <a:off x="2855033" y="210509"/>
              <a:ext cx="0" cy="644684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5F385D73-9357-411A-9619-419348FE4CD6}"/>
                </a:ext>
              </a:extLst>
            </p:cNvPr>
            <p:cNvSpPr/>
            <p:nvPr/>
          </p:nvSpPr>
          <p:spPr>
            <a:xfrm>
              <a:off x="3042745" y="1742191"/>
              <a:ext cx="3344898" cy="427361"/>
            </a:xfrm>
            <a:prstGeom prst="rect">
              <a:avLst/>
            </a:prstGeom>
          </p:spPr>
          <p:txBody>
            <a:bodyPr wrap="square">
              <a:spAutoFit/>
            </a:bodyPr>
            <a:lstStyle/>
            <a:p>
              <a:pPr>
                <a:lnSpc>
                  <a:spcPts val="3000"/>
                </a:lnSpc>
              </a:pPr>
              <a:r>
                <a:rPr lang="lt-LT" sz="1600" dirty="0">
                  <a:solidFill>
                    <a:schemeClr val="accent6">
                      <a:lumMod val="50000"/>
                    </a:schemeClr>
                  </a:solidFill>
                  <a:latin typeface="Segoe UI" panose="020B0502040204020203" pitchFamily="34" charset="0"/>
                  <a:cs typeface="Segoe UI" panose="020B0502040204020203" pitchFamily="34" charset="0"/>
                </a:rPr>
                <a:t>Esamos būklės įvertinimas</a:t>
              </a:r>
            </a:p>
          </p:txBody>
        </p:sp>
        <p:sp>
          <p:nvSpPr>
            <p:cNvPr id="16" name="Rectangle 15">
              <a:extLst>
                <a:ext uri="{FF2B5EF4-FFF2-40B4-BE49-F238E27FC236}">
                  <a16:creationId xmlns:a16="http://schemas.microsoft.com/office/drawing/2014/main" id="{1713CEC6-BC13-12C3-8940-F95E530A78AE}"/>
                </a:ext>
              </a:extLst>
            </p:cNvPr>
            <p:cNvSpPr/>
            <p:nvPr/>
          </p:nvSpPr>
          <p:spPr>
            <a:xfrm>
              <a:off x="3042746" y="2169554"/>
              <a:ext cx="4320903" cy="427361"/>
            </a:xfrm>
            <a:prstGeom prst="rect">
              <a:avLst/>
            </a:prstGeom>
          </p:spPr>
          <p:txBody>
            <a:bodyPr wrap="square">
              <a:spAutoFit/>
            </a:bodyPr>
            <a:lstStyle/>
            <a:p>
              <a:pPr>
                <a:lnSpc>
                  <a:spcPts val="3000"/>
                </a:lnSpc>
              </a:pPr>
              <a:r>
                <a:rPr lang="lt-LT" sz="1600" dirty="0">
                  <a:solidFill>
                    <a:schemeClr val="bg1"/>
                  </a:solidFill>
                  <a:latin typeface="Segoe UI" panose="020B0502040204020203" pitchFamily="34" charset="0"/>
                  <a:cs typeface="Segoe UI" panose="020B0502040204020203" pitchFamily="34" charset="0"/>
                </a:rPr>
                <a:t>Bendrųjų sprendinių formavimas</a:t>
              </a:r>
            </a:p>
          </p:txBody>
        </p:sp>
        <p:sp>
          <p:nvSpPr>
            <p:cNvPr id="17" name="Rectangle 16">
              <a:extLst>
                <a:ext uri="{FF2B5EF4-FFF2-40B4-BE49-F238E27FC236}">
                  <a16:creationId xmlns:a16="http://schemas.microsoft.com/office/drawing/2014/main" id="{55C21545-FEC8-0AF9-3FD6-8C757DC60B2B}"/>
                </a:ext>
              </a:extLst>
            </p:cNvPr>
            <p:cNvSpPr/>
            <p:nvPr/>
          </p:nvSpPr>
          <p:spPr>
            <a:xfrm>
              <a:off x="3042745" y="3920222"/>
              <a:ext cx="4320903" cy="427361"/>
            </a:xfrm>
            <a:prstGeom prst="rect">
              <a:avLst/>
            </a:prstGeom>
          </p:spPr>
          <p:txBody>
            <a:bodyPr wrap="square">
              <a:spAutoFit/>
            </a:bodyPr>
            <a:lstStyle/>
            <a:p>
              <a:pPr>
                <a:lnSpc>
                  <a:spcPts val="3000"/>
                </a:lnSpc>
              </a:pPr>
              <a:r>
                <a:rPr lang="lt-LT" sz="1600" dirty="0">
                  <a:solidFill>
                    <a:schemeClr val="bg1"/>
                  </a:solidFill>
                  <a:latin typeface="Segoe UI" panose="020B0502040204020203" pitchFamily="34" charset="0"/>
                  <a:cs typeface="Segoe UI" panose="020B0502040204020203" pitchFamily="34" charset="0"/>
                </a:rPr>
                <a:t>Sprendinių konkretizavimas</a:t>
              </a:r>
            </a:p>
          </p:txBody>
        </p:sp>
        <p:sp>
          <p:nvSpPr>
            <p:cNvPr id="18" name="Rectangle 17">
              <a:extLst>
                <a:ext uri="{FF2B5EF4-FFF2-40B4-BE49-F238E27FC236}">
                  <a16:creationId xmlns:a16="http://schemas.microsoft.com/office/drawing/2014/main" id="{0C28D2E1-EC72-A219-D58E-97C827B52A35}"/>
                </a:ext>
              </a:extLst>
            </p:cNvPr>
            <p:cNvSpPr/>
            <p:nvPr/>
          </p:nvSpPr>
          <p:spPr>
            <a:xfrm rot="16200000">
              <a:off x="1280544" y="5693738"/>
              <a:ext cx="2479610" cy="427361"/>
            </a:xfrm>
            <a:prstGeom prst="rect">
              <a:avLst/>
            </a:prstGeom>
          </p:spPr>
          <p:txBody>
            <a:bodyPr wrap="square">
              <a:spAutoFit/>
            </a:bodyPr>
            <a:lstStyle/>
            <a:p>
              <a:pPr algn="r">
                <a:lnSpc>
                  <a:spcPts val="3000"/>
                </a:lnSpc>
              </a:pPr>
              <a:r>
                <a:rPr lang="lt-LT" sz="1600">
                  <a:solidFill>
                    <a:srgbClr val="92D050"/>
                  </a:solidFill>
                  <a:latin typeface="Segoe UI" panose="020B0502040204020203" pitchFamily="34" charset="0"/>
                  <a:cs typeface="Segoe UI" panose="020B0502040204020203" pitchFamily="34" charset="0"/>
                </a:rPr>
                <a:t>BAIGIAMASIS ETAPAS</a:t>
              </a:r>
            </a:p>
          </p:txBody>
        </p:sp>
        <p:sp>
          <p:nvSpPr>
            <p:cNvPr id="19" name="Rectangle 18">
              <a:extLst>
                <a:ext uri="{FF2B5EF4-FFF2-40B4-BE49-F238E27FC236}">
                  <a16:creationId xmlns:a16="http://schemas.microsoft.com/office/drawing/2014/main" id="{E7C74B93-4DDB-28DA-AF0E-ACABDC9503D7}"/>
                </a:ext>
              </a:extLst>
            </p:cNvPr>
            <p:cNvSpPr/>
            <p:nvPr/>
          </p:nvSpPr>
          <p:spPr>
            <a:xfrm rot="16200000">
              <a:off x="1588208" y="2885659"/>
              <a:ext cx="1859574" cy="427361"/>
            </a:xfrm>
            <a:prstGeom prst="rect">
              <a:avLst/>
            </a:prstGeom>
          </p:spPr>
          <p:txBody>
            <a:bodyPr wrap="square">
              <a:spAutoFit/>
            </a:bodyPr>
            <a:lstStyle/>
            <a:p>
              <a:pPr algn="r">
                <a:lnSpc>
                  <a:spcPts val="3000"/>
                </a:lnSpc>
              </a:pPr>
              <a:r>
                <a:rPr lang="lt-LT" sz="1600">
                  <a:solidFill>
                    <a:srgbClr val="92D050"/>
                  </a:solidFill>
                  <a:latin typeface="Segoe UI" panose="020B0502040204020203" pitchFamily="34" charset="0"/>
                  <a:cs typeface="Segoe UI" panose="020B0502040204020203" pitchFamily="34" charset="0"/>
                </a:rPr>
                <a:t>RENGIMO ETAPAS</a:t>
              </a:r>
            </a:p>
          </p:txBody>
        </p:sp>
        <p:sp>
          <p:nvSpPr>
            <p:cNvPr id="20" name="Rectangle 19">
              <a:extLst>
                <a:ext uri="{FF2B5EF4-FFF2-40B4-BE49-F238E27FC236}">
                  <a16:creationId xmlns:a16="http://schemas.microsoft.com/office/drawing/2014/main" id="{29C46FFB-782A-34C7-305F-C6BB19BC3DFF}"/>
                </a:ext>
              </a:extLst>
            </p:cNvPr>
            <p:cNvSpPr/>
            <p:nvPr/>
          </p:nvSpPr>
          <p:spPr>
            <a:xfrm rot="16200000">
              <a:off x="1608452" y="644588"/>
              <a:ext cx="1811372" cy="584775"/>
            </a:xfrm>
            <a:prstGeom prst="rect">
              <a:avLst/>
            </a:prstGeom>
          </p:spPr>
          <p:txBody>
            <a:bodyPr wrap="square">
              <a:spAutoFit/>
            </a:bodyPr>
            <a:lstStyle/>
            <a:p>
              <a:r>
                <a:rPr lang="lt-LT" sz="1600">
                  <a:solidFill>
                    <a:srgbClr val="92D050"/>
                  </a:solidFill>
                  <a:latin typeface="Segoe UI" panose="020B0502040204020203" pitchFamily="34" charset="0"/>
                  <a:cs typeface="Segoe UI" panose="020B0502040204020203" pitchFamily="34" charset="0"/>
                </a:rPr>
                <a:t>PARENGIAMASIS ETAPAS</a:t>
              </a:r>
            </a:p>
          </p:txBody>
        </p:sp>
        <p:sp>
          <p:nvSpPr>
            <p:cNvPr id="31" name="Oval 30">
              <a:extLst>
                <a:ext uri="{FF2B5EF4-FFF2-40B4-BE49-F238E27FC236}">
                  <a16:creationId xmlns:a16="http://schemas.microsoft.com/office/drawing/2014/main" id="{F4E8753A-E69B-4028-ACD6-9B7664F7116E}"/>
                </a:ext>
              </a:extLst>
            </p:cNvPr>
            <p:cNvSpPr/>
            <p:nvPr/>
          </p:nvSpPr>
          <p:spPr>
            <a:xfrm>
              <a:off x="2769842" y="1713247"/>
              <a:ext cx="173049" cy="1730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C1AD1581-8DC7-CE22-4238-E22B404CF6A3}"/>
                </a:ext>
              </a:extLst>
            </p:cNvPr>
            <p:cNvSpPr/>
            <p:nvPr/>
          </p:nvSpPr>
          <p:spPr>
            <a:xfrm>
              <a:off x="2769842" y="4440326"/>
              <a:ext cx="173049" cy="1730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a:extLst>
              <a:ext uri="{FF2B5EF4-FFF2-40B4-BE49-F238E27FC236}">
                <a16:creationId xmlns:a16="http://schemas.microsoft.com/office/drawing/2014/main" id="{CBC31305-D03C-9C82-53C8-0A8EC7FE195E}"/>
              </a:ext>
            </a:extLst>
          </p:cNvPr>
          <p:cNvSpPr/>
          <p:nvPr/>
        </p:nvSpPr>
        <p:spPr>
          <a:xfrm>
            <a:off x="3054945" y="4430446"/>
            <a:ext cx="5942505" cy="2350965"/>
          </a:xfrm>
          <a:prstGeom prst="rect">
            <a:avLst/>
          </a:prstGeom>
        </p:spPr>
        <p:txBody>
          <a:bodyPr wrap="square">
            <a:spAutoFit/>
          </a:bodyPr>
          <a:lstStyle/>
          <a:p>
            <a:pPr>
              <a:lnSpc>
                <a:spcPts val="3000"/>
              </a:lnSpc>
            </a:pPr>
            <a:r>
              <a:rPr lang="lt-LT" sz="1600">
                <a:solidFill>
                  <a:srgbClr val="A9D18E"/>
                </a:solidFill>
                <a:latin typeface="Segoe UI" panose="020B0502040204020203" pitchFamily="34" charset="0"/>
                <a:cs typeface="Segoe UI" panose="020B0502040204020203" pitchFamily="34" charset="0"/>
              </a:rPr>
              <a:t>Sprendinių viešinimas</a:t>
            </a:r>
          </a:p>
          <a:p>
            <a:pPr>
              <a:lnSpc>
                <a:spcPts val="3000"/>
              </a:lnSpc>
            </a:pPr>
            <a:endParaRPr lang="lt-LT" sz="1600">
              <a:solidFill>
                <a:srgbClr val="A9D18E"/>
              </a:solidFill>
              <a:latin typeface="Segoe UI" panose="020B0502040204020203" pitchFamily="34" charset="0"/>
              <a:cs typeface="Segoe UI" panose="020B0502040204020203" pitchFamily="34" charset="0"/>
            </a:endParaRPr>
          </a:p>
          <a:p>
            <a:pPr>
              <a:lnSpc>
                <a:spcPts val="3000"/>
              </a:lnSpc>
            </a:pPr>
            <a:endParaRPr lang="lt-LT" sz="1200">
              <a:solidFill>
                <a:srgbClr val="A9D18E"/>
              </a:solidFill>
              <a:latin typeface="Segoe UI" panose="020B0502040204020203" pitchFamily="34" charset="0"/>
              <a:cs typeface="Segoe UI" panose="020B0502040204020203" pitchFamily="34" charset="0"/>
            </a:endParaRPr>
          </a:p>
          <a:p>
            <a:pPr>
              <a:lnSpc>
                <a:spcPts val="3000"/>
              </a:lnSpc>
            </a:pPr>
            <a:r>
              <a:rPr lang="lt-LT" sz="1600">
                <a:solidFill>
                  <a:srgbClr val="A9D18E"/>
                </a:solidFill>
                <a:latin typeface="Segoe UI" panose="020B0502040204020203" pitchFamily="34" charset="0"/>
                <a:cs typeface="Segoe UI" panose="020B0502040204020203" pitchFamily="34" charset="0"/>
              </a:rPr>
              <a:t>Derinimas</a:t>
            </a:r>
          </a:p>
          <a:p>
            <a:pPr>
              <a:lnSpc>
                <a:spcPts val="3000"/>
              </a:lnSpc>
            </a:pPr>
            <a:r>
              <a:rPr lang="lt-LT" sz="1600">
                <a:solidFill>
                  <a:srgbClr val="A9D18E"/>
                </a:solidFill>
                <a:latin typeface="Segoe UI" panose="020B0502040204020203" pitchFamily="34" charset="0"/>
                <a:cs typeface="Segoe UI" panose="020B0502040204020203" pitchFamily="34" charset="0"/>
              </a:rPr>
              <a:t>Tikrinimas</a:t>
            </a:r>
          </a:p>
          <a:p>
            <a:pPr>
              <a:lnSpc>
                <a:spcPts val="3000"/>
              </a:lnSpc>
            </a:pPr>
            <a:r>
              <a:rPr lang="lt-LT" sz="1600">
                <a:solidFill>
                  <a:srgbClr val="A9D18E"/>
                </a:solidFill>
                <a:latin typeface="Segoe UI" panose="020B0502040204020203" pitchFamily="34" charset="0"/>
                <a:cs typeface="Segoe UI" panose="020B0502040204020203" pitchFamily="34" charset="0"/>
              </a:rPr>
              <a:t>Tvirtinimas</a:t>
            </a:r>
          </a:p>
        </p:txBody>
      </p:sp>
      <p:sp>
        <p:nvSpPr>
          <p:cNvPr id="4" name="Rectangle 3">
            <a:extLst>
              <a:ext uri="{FF2B5EF4-FFF2-40B4-BE49-F238E27FC236}">
                <a16:creationId xmlns:a16="http://schemas.microsoft.com/office/drawing/2014/main" id="{027E836F-D433-8062-16A6-81CB65089CD7}"/>
              </a:ext>
            </a:extLst>
          </p:cNvPr>
          <p:cNvSpPr/>
          <p:nvPr/>
        </p:nvSpPr>
        <p:spPr>
          <a:xfrm>
            <a:off x="5132569" y="4657891"/>
            <a:ext cx="6998992" cy="1169551"/>
          </a:xfrm>
          <a:prstGeom prst="rect">
            <a:avLst/>
          </a:prstGeom>
        </p:spPr>
        <p:txBody>
          <a:bodyPr wrap="square">
            <a:spAutoFit/>
          </a:bodyPr>
          <a:lstStyle/>
          <a:p>
            <a:pPr marL="285750" indent="-285750">
              <a:buFont typeface="Arial" panose="020B0604020202020204" pitchFamily="34" charset="0"/>
              <a:buChar char="•"/>
            </a:pPr>
            <a:r>
              <a:rPr lang="lt-LT" sz="1400" dirty="0">
                <a:solidFill>
                  <a:srgbClr val="A9D18E"/>
                </a:solidFill>
                <a:latin typeface="Segoe UI" panose="020B0502040204020203" pitchFamily="34" charset="0"/>
                <a:cs typeface="Segoe UI" panose="020B0502040204020203" pitchFamily="34" charset="0"/>
              </a:rPr>
              <a:t>Informavimas apie parengtus sprendinius</a:t>
            </a:r>
          </a:p>
          <a:p>
            <a:pPr marL="285750" indent="-285750">
              <a:buFont typeface="Arial" panose="020B0604020202020204" pitchFamily="34" charset="0"/>
              <a:buChar char="•"/>
            </a:pPr>
            <a:r>
              <a:rPr lang="lt-LT" sz="1400" dirty="0">
                <a:solidFill>
                  <a:srgbClr val="A9D18E"/>
                </a:solidFill>
                <a:latin typeface="Segoe UI" panose="020B0502040204020203" pitchFamily="34" charset="0"/>
                <a:cs typeface="Segoe UI" panose="020B0502040204020203" pitchFamily="34" charset="0"/>
              </a:rPr>
              <a:t>Supažindinimas su parengtu TPD</a:t>
            </a:r>
          </a:p>
          <a:p>
            <a:pPr marL="285750" indent="-285750">
              <a:buFont typeface="Arial" panose="020B0604020202020204" pitchFamily="34" charset="0"/>
              <a:buChar char="•"/>
            </a:pPr>
            <a:r>
              <a:rPr lang="lt-LT" sz="1400" dirty="0">
                <a:solidFill>
                  <a:srgbClr val="A9D18E"/>
                </a:solidFill>
                <a:latin typeface="Segoe UI" panose="020B0502040204020203" pitchFamily="34" charset="0"/>
                <a:cs typeface="Segoe UI" panose="020B0502040204020203" pitchFamily="34" charset="0"/>
              </a:rPr>
              <a:t>Konsultavimasis</a:t>
            </a:r>
          </a:p>
          <a:p>
            <a:pPr marL="285750" indent="-285750">
              <a:buFont typeface="Arial" panose="020B0604020202020204" pitchFamily="34" charset="0"/>
              <a:buChar char="•"/>
            </a:pPr>
            <a:r>
              <a:rPr lang="lt-LT" sz="1400" dirty="0">
                <a:solidFill>
                  <a:srgbClr val="A9D18E"/>
                </a:solidFill>
                <a:latin typeface="Segoe UI" panose="020B0502040204020203" pitchFamily="34" charset="0"/>
                <a:cs typeface="Segoe UI" panose="020B0502040204020203" pitchFamily="34" charset="0"/>
              </a:rPr>
              <a:t>Pasiūlymų teikimas ir nagrinėjimas</a:t>
            </a:r>
          </a:p>
          <a:p>
            <a:pPr marL="285750" indent="-285750">
              <a:buFont typeface="Arial" panose="020B0604020202020204" pitchFamily="34" charset="0"/>
              <a:buChar char="•"/>
            </a:pPr>
            <a:r>
              <a:rPr lang="lt-LT" sz="1400" b="1" dirty="0">
                <a:solidFill>
                  <a:srgbClr val="A9D18E"/>
                </a:solidFill>
                <a:latin typeface="Segoe UI" panose="020B0502040204020203" pitchFamily="34" charset="0"/>
                <a:cs typeface="Segoe UI" panose="020B0502040204020203" pitchFamily="34" charset="0"/>
              </a:rPr>
              <a:t>Viešas svarstymas</a:t>
            </a:r>
          </a:p>
        </p:txBody>
      </p:sp>
      <p:sp>
        <p:nvSpPr>
          <p:cNvPr id="6" name="Rectangle 5">
            <a:extLst>
              <a:ext uri="{FF2B5EF4-FFF2-40B4-BE49-F238E27FC236}">
                <a16:creationId xmlns:a16="http://schemas.microsoft.com/office/drawing/2014/main" id="{81101366-A9A4-CF23-9BDF-AF18853A5A75}"/>
              </a:ext>
            </a:extLst>
          </p:cNvPr>
          <p:cNvSpPr/>
          <p:nvPr/>
        </p:nvSpPr>
        <p:spPr>
          <a:xfrm>
            <a:off x="3054945" y="2571005"/>
            <a:ext cx="6608861" cy="427361"/>
          </a:xfrm>
          <a:prstGeom prst="rect">
            <a:avLst/>
          </a:prstGeom>
        </p:spPr>
        <p:txBody>
          <a:bodyPr wrap="square">
            <a:spAutoFit/>
          </a:bodyPr>
          <a:lstStyle/>
          <a:p>
            <a:pPr>
              <a:lnSpc>
                <a:spcPts val="3000"/>
              </a:lnSpc>
            </a:pPr>
            <a:r>
              <a:rPr lang="lt-LT" sz="1600">
                <a:solidFill>
                  <a:schemeClr val="bg1"/>
                </a:solidFill>
                <a:latin typeface="Segoe UI" panose="020B0502040204020203" pitchFamily="34" charset="0"/>
                <a:cs typeface="Segoe UI" panose="020B0502040204020203" pitchFamily="34" charset="0"/>
              </a:rPr>
              <a:t>Strateginis pasekmių aplinkai vertinimas (SPAV)</a:t>
            </a:r>
          </a:p>
        </p:txBody>
      </p:sp>
      <p:sp>
        <p:nvSpPr>
          <p:cNvPr id="12" name="Rectangle 11">
            <a:extLst>
              <a:ext uri="{FF2B5EF4-FFF2-40B4-BE49-F238E27FC236}">
                <a16:creationId xmlns:a16="http://schemas.microsoft.com/office/drawing/2014/main" id="{03E359E1-CAE7-E86B-DC87-5EFAE69AC290}"/>
              </a:ext>
            </a:extLst>
          </p:cNvPr>
          <p:cNvSpPr/>
          <p:nvPr/>
        </p:nvSpPr>
        <p:spPr>
          <a:xfrm>
            <a:off x="5132569" y="3033351"/>
            <a:ext cx="6998992" cy="954107"/>
          </a:xfrm>
          <a:prstGeom prst="rect">
            <a:avLst/>
          </a:prstGeom>
        </p:spPr>
        <p:txBody>
          <a:bodyPr wrap="square">
            <a:spAutoFit/>
          </a:bodyPr>
          <a:lstStyle/>
          <a:p>
            <a:pPr marL="285750" indent="-285750">
              <a:buFont typeface="Arial" panose="020B0604020202020204" pitchFamily="34" charset="0"/>
              <a:buChar char="•"/>
            </a:pPr>
            <a:r>
              <a:rPr lang="lt-LT" sz="1400">
                <a:solidFill>
                  <a:schemeClr val="bg1"/>
                </a:solidFill>
                <a:latin typeface="Segoe UI" panose="020B0502040204020203" pitchFamily="34" charset="0"/>
                <a:cs typeface="Segoe UI" panose="020B0502040204020203" pitchFamily="34" charset="0"/>
              </a:rPr>
              <a:t>Informavimas apie parengtą SPAV</a:t>
            </a:r>
          </a:p>
          <a:p>
            <a:pPr marL="285750" indent="-285750">
              <a:buFont typeface="Arial" panose="020B0604020202020204" pitchFamily="34" charset="0"/>
              <a:buChar char="•"/>
            </a:pPr>
            <a:r>
              <a:rPr lang="lt-LT" sz="1400">
                <a:solidFill>
                  <a:schemeClr val="bg1"/>
                </a:solidFill>
                <a:latin typeface="Segoe UI" panose="020B0502040204020203" pitchFamily="34" charset="0"/>
                <a:cs typeface="Segoe UI" panose="020B0502040204020203" pitchFamily="34" charset="0"/>
              </a:rPr>
              <a:t>Pasiūlymų teikimas ir nagrinėjimas</a:t>
            </a:r>
          </a:p>
          <a:p>
            <a:pPr marL="285750" indent="-285750">
              <a:buFont typeface="Arial" panose="020B0604020202020204" pitchFamily="34" charset="0"/>
              <a:buChar char="•"/>
            </a:pPr>
            <a:r>
              <a:rPr lang="lt-LT" sz="1400" b="1">
                <a:solidFill>
                  <a:schemeClr val="bg1"/>
                </a:solidFill>
                <a:latin typeface="Segoe UI" panose="020B0502040204020203" pitchFamily="34" charset="0"/>
                <a:cs typeface="Segoe UI" panose="020B0502040204020203" pitchFamily="34" charset="0"/>
              </a:rPr>
              <a:t>Viešas supažindinimas</a:t>
            </a:r>
          </a:p>
          <a:p>
            <a:pPr marL="285750" indent="-285750">
              <a:buFont typeface="Arial" panose="020B0604020202020204" pitchFamily="34" charset="0"/>
              <a:buChar char="•"/>
            </a:pPr>
            <a:endParaRPr lang="lt-LT" sz="1400">
              <a:solidFill>
                <a:schemeClr val="bg1"/>
              </a:solidFill>
              <a:latin typeface="Segoe UI" panose="020B0502040204020203" pitchFamily="34" charset="0"/>
              <a:cs typeface="Segoe UI" panose="020B0502040204020203" pitchFamily="34" charset="0"/>
            </a:endParaRPr>
          </a:p>
        </p:txBody>
      </p:sp>
      <p:sp>
        <p:nvSpPr>
          <p:cNvPr id="21" name="Rectangle 20">
            <a:extLst>
              <a:ext uri="{FF2B5EF4-FFF2-40B4-BE49-F238E27FC236}">
                <a16:creationId xmlns:a16="http://schemas.microsoft.com/office/drawing/2014/main" id="{C17BBB00-9A30-21D2-230A-F2B206D64309}"/>
              </a:ext>
            </a:extLst>
          </p:cNvPr>
          <p:cNvSpPr/>
          <p:nvPr/>
        </p:nvSpPr>
        <p:spPr>
          <a:xfrm>
            <a:off x="3042744" y="2219847"/>
            <a:ext cx="8165005" cy="1731429"/>
          </a:xfrm>
          <a:prstGeom prst="rect">
            <a:avLst/>
          </a:prstGeom>
          <a:noFill/>
          <a:ln w="19050">
            <a:solidFill>
              <a:schemeClr val="bg1"/>
            </a:solidFill>
            <a:prstDash val="sysDot"/>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27809E8-BDAB-AD7D-7F4A-598C90F387FF}"/>
              </a:ext>
            </a:extLst>
          </p:cNvPr>
          <p:cNvSpPr/>
          <p:nvPr/>
        </p:nvSpPr>
        <p:spPr>
          <a:xfrm>
            <a:off x="9197361" y="1786052"/>
            <a:ext cx="3344898" cy="1196802"/>
          </a:xfrm>
          <a:prstGeom prst="rect">
            <a:avLst/>
          </a:prstGeom>
        </p:spPr>
        <p:txBody>
          <a:bodyPr wrap="square">
            <a:spAutoFit/>
          </a:bodyPr>
          <a:lstStyle/>
          <a:p>
            <a:pPr>
              <a:lnSpc>
                <a:spcPts val="3000"/>
              </a:lnSpc>
            </a:pPr>
            <a:r>
              <a:rPr lang="lt-LT" sz="1600" dirty="0">
                <a:solidFill>
                  <a:schemeClr val="accent6">
                    <a:lumMod val="50000"/>
                  </a:schemeClr>
                </a:solidFill>
                <a:latin typeface="Segoe UI" panose="020B0502040204020203" pitchFamily="34" charset="0"/>
                <a:cs typeface="Segoe UI" panose="020B0502040204020203" pitchFamily="34" charset="0"/>
              </a:rPr>
              <a:t>2023 m. I ketv.</a:t>
            </a:r>
          </a:p>
          <a:p>
            <a:pPr>
              <a:lnSpc>
                <a:spcPts val="3000"/>
              </a:lnSpc>
            </a:pPr>
            <a:r>
              <a:rPr lang="lt-LT" sz="1600" dirty="0">
                <a:solidFill>
                  <a:srgbClr val="A9D18E"/>
                </a:solidFill>
                <a:latin typeface="Segoe UI" panose="020B0502040204020203" pitchFamily="34" charset="0"/>
                <a:cs typeface="Segoe UI" panose="020B0502040204020203" pitchFamily="34" charset="0"/>
              </a:rPr>
              <a:t>2023 m. II-III ketv.</a:t>
            </a:r>
          </a:p>
          <a:p>
            <a:pPr>
              <a:lnSpc>
                <a:spcPts val="3000"/>
              </a:lnSpc>
            </a:pPr>
            <a:r>
              <a:rPr lang="lt-LT" sz="1600" dirty="0">
                <a:solidFill>
                  <a:srgbClr val="A9D18E"/>
                </a:solidFill>
                <a:latin typeface="Segoe UI" panose="020B0502040204020203" pitchFamily="34" charset="0"/>
                <a:cs typeface="Segoe UI" panose="020B0502040204020203" pitchFamily="34" charset="0"/>
              </a:rPr>
              <a:t>2023 m. II-III ketv.</a:t>
            </a:r>
          </a:p>
        </p:txBody>
      </p:sp>
      <p:sp>
        <p:nvSpPr>
          <p:cNvPr id="13" name="Rectangle 12">
            <a:extLst>
              <a:ext uri="{FF2B5EF4-FFF2-40B4-BE49-F238E27FC236}">
                <a16:creationId xmlns:a16="http://schemas.microsoft.com/office/drawing/2014/main" id="{D9B53B6B-697F-604C-0457-D9CF422C57BE}"/>
              </a:ext>
            </a:extLst>
          </p:cNvPr>
          <p:cNvSpPr/>
          <p:nvPr/>
        </p:nvSpPr>
        <p:spPr>
          <a:xfrm>
            <a:off x="9161061" y="3862135"/>
            <a:ext cx="3344898" cy="427361"/>
          </a:xfrm>
          <a:prstGeom prst="rect">
            <a:avLst/>
          </a:prstGeom>
        </p:spPr>
        <p:txBody>
          <a:bodyPr wrap="square">
            <a:spAutoFit/>
          </a:bodyPr>
          <a:lstStyle/>
          <a:p>
            <a:pPr>
              <a:lnSpc>
                <a:spcPts val="3000"/>
              </a:lnSpc>
            </a:pPr>
            <a:r>
              <a:rPr lang="lt-LT" sz="1600" dirty="0">
                <a:solidFill>
                  <a:srgbClr val="A9D18E"/>
                </a:solidFill>
                <a:latin typeface="Segoe UI" panose="020B0502040204020203" pitchFamily="34" charset="0"/>
                <a:cs typeface="Segoe UI" panose="020B0502040204020203" pitchFamily="34" charset="0"/>
              </a:rPr>
              <a:t>2023 m. III-IV ketv.</a:t>
            </a:r>
          </a:p>
        </p:txBody>
      </p:sp>
      <p:sp>
        <p:nvSpPr>
          <p:cNvPr id="14" name="Rectangle 13">
            <a:extLst>
              <a:ext uri="{FF2B5EF4-FFF2-40B4-BE49-F238E27FC236}">
                <a16:creationId xmlns:a16="http://schemas.microsoft.com/office/drawing/2014/main" id="{D4920995-52DC-689E-3C72-73D25EEE9252}"/>
              </a:ext>
            </a:extLst>
          </p:cNvPr>
          <p:cNvSpPr/>
          <p:nvPr/>
        </p:nvSpPr>
        <p:spPr>
          <a:xfrm>
            <a:off x="9161061" y="4430446"/>
            <a:ext cx="3344898" cy="427361"/>
          </a:xfrm>
          <a:prstGeom prst="rect">
            <a:avLst/>
          </a:prstGeom>
        </p:spPr>
        <p:txBody>
          <a:bodyPr wrap="square">
            <a:spAutoFit/>
          </a:bodyPr>
          <a:lstStyle/>
          <a:p>
            <a:pPr>
              <a:lnSpc>
                <a:spcPts val="3000"/>
              </a:lnSpc>
            </a:pPr>
            <a:r>
              <a:rPr lang="lt-LT" sz="1600" dirty="0">
                <a:solidFill>
                  <a:srgbClr val="A9D18E"/>
                </a:solidFill>
                <a:latin typeface="Segoe UI" panose="020B0502040204020203" pitchFamily="34" charset="0"/>
                <a:cs typeface="Segoe UI" panose="020B0502040204020203" pitchFamily="34" charset="0"/>
              </a:rPr>
              <a:t>2023 m. III-IV ketv.</a:t>
            </a:r>
          </a:p>
        </p:txBody>
      </p:sp>
      <p:sp>
        <p:nvSpPr>
          <p:cNvPr id="22" name="Rectangle 21">
            <a:extLst>
              <a:ext uri="{FF2B5EF4-FFF2-40B4-BE49-F238E27FC236}">
                <a16:creationId xmlns:a16="http://schemas.microsoft.com/office/drawing/2014/main" id="{A5EC60F0-EF00-8A11-08AA-2F0CBA02E54B}"/>
              </a:ext>
            </a:extLst>
          </p:cNvPr>
          <p:cNvSpPr/>
          <p:nvPr/>
        </p:nvSpPr>
        <p:spPr>
          <a:xfrm>
            <a:off x="9168017" y="6354050"/>
            <a:ext cx="3344898" cy="427361"/>
          </a:xfrm>
          <a:prstGeom prst="rect">
            <a:avLst/>
          </a:prstGeom>
        </p:spPr>
        <p:txBody>
          <a:bodyPr wrap="square">
            <a:spAutoFit/>
          </a:bodyPr>
          <a:lstStyle/>
          <a:p>
            <a:pPr>
              <a:lnSpc>
                <a:spcPts val="3000"/>
              </a:lnSpc>
            </a:pPr>
            <a:r>
              <a:rPr lang="lt-LT" sz="1600" dirty="0">
                <a:solidFill>
                  <a:srgbClr val="A9D18E"/>
                </a:solidFill>
                <a:latin typeface="Segoe UI" panose="020B0502040204020203" pitchFamily="34" charset="0"/>
                <a:cs typeface="Segoe UI" panose="020B0502040204020203" pitchFamily="34" charset="0"/>
              </a:rPr>
              <a:t>2024 m. II ketv.</a:t>
            </a:r>
          </a:p>
        </p:txBody>
      </p:sp>
      <p:sp>
        <p:nvSpPr>
          <p:cNvPr id="23" name="Rectangle 22">
            <a:extLst>
              <a:ext uri="{FF2B5EF4-FFF2-40B4-BE49-F238E27FC236}">
                <a16:creationId xmlns:a16="http://schemas.microsoft.com/office/drawing/2014/main" id="{7A5B4E42-C600-8B2D-28E3-9E507B3AAFE1}"/>
              </a:ext>
            </a:extLst>
          </p:cNvPr>
          <p:cNvSpPr/>
          <p:nvPr/>
        </p:nvSpPr>
        <p:spPr>
          <a:xfrm>
            <a:off x="9168017" y="5374680"/>
            <a:ext cx="3344898" cy="427361"/>
          </a:xfrm>
          <a:prstGeom prst="rect">
            <a:avLst/>
          </a:prstGeom>
        </p:spPr>
        <p:txBody>
          <a:bodyPr wrap="square">
            <a:spAutoFit/>
          </a:bodyPr>
          <a:lstStyle/>
          <a:p>
            <a:pPr>
              <a:lnSpc>
                <a:spcPts val="3000"/>
              </a:lnSpc>
            </a:pPr>
            <a:r>
              <a:rPr lang="lt-LT" sz="1600" dirty="0">
                <a:solidFill>
                  <a:srgbClr val="A9D18E"/>
                </a:solidFill>
                <a:latin typeface="Segoe UI" panose="020B0502040204020203" pitchFamily="34" charset="0"/>
                <a:cs typeface="Segoe UI" panose="020B0502040204020203" pitchFamily="34" charset="0"/>
              </a:rPr>
              <a:t>2024 m. I ketv.</a:t>
            </a:r>
          </a:p>
        </p:txBody>
      </p:sp>
    </p:spTree>
    <p:extLst>
      <p:ext uri="{BB962C8B-B14F-4D97-AF65-F5344CB8AC3E}">
        <p14:creationId xmlns:p14="http://schemas.microsoft.com/office/powerpoint/2010/main" val="625841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FD999C-6A01-8467-6B2E-E9CF0106962F}"/>
              </a:ext>
            </a:extLst>
          </p:cNvPr>
          <p:cNvSpPr/>
          <p:nvPr/>
        </p:nvSpPr>
        <p:spPr>
          <a:xfrm>
            <a:off x="1056279" y="483929"/>
            <a:ext cx="9040528" cy="861774"/>
          </a:xfrm>
          <a:prstGeom prst="rect">
            <a:avLst/>
          </a:prstGeom>
        </p:spPr>
        <p:txBody>
          <a:bodyPr wrap="square">
            <a:spAutoFit/>
          </a:bodyPr>
          <a:lstStyle/>
          <a:p>
            <a:pPr>
              <a:lnSpc>
                <a:spcPts val="3000"/>
              </a:lnSpc>
            </a:pPr>
            <a:r>
              <a:rPr lang="lt-LT" sz="2800" dirty="0">
                <a:solidFill>
                  <a:schemeClr val="accent6">
                    <a:lumMod val="75000"/>
                  </a:schemeClr>
                </a:solidFill>
                <a:latin typeface="Segoe UI" panose="020B0502040204020203" pitchFamily="34" charset="0"/>
                <a:cs typeface="Segoe UI" panose="020B0502040204020203" pitchFamily="34" charset="0"/>
              </a:rPr>
              <a:t>INFORMACIJA APIE SPAV </a:t>
            </a:r>
          </a:p>
          <a:p>
            <a:pPr>
              <a:lnSpc>
                <a:spcPts val="3000"/>
              </a:lnSpc>
            </a:pPr>
            <a:r>
              <a:rPr lang="lt-LT" sz="2800" dirty="0">
                <a:solidFill>
                  <a:schemeClr val="accent6">
                    <a:lumMod val="75000"/>
                  </a:schemeClr>
                </a:solidFill>
                <a:latin typeface="Segoe UI" panose="020B0502040204020203" pitchFamily="34" charset="0"/>
                <a:cs typeface="Segoe UI" panose="020B0502040204020203" pitchFamily="34" charset="0"/>
              </a:rPr>
              <a:t>VIEŠINIMO PROCEDŪRAS</a:t>
            </a:r>
          </a:p>
        </p:txBody>
      </p:sp>
      <p:pic>
        <p:nvPicPr>
          <p:cNvPr id="3" name="Picture 2" descr="Logo, company name&#10;&#10;Description automatically generated">
            <a:extLst>
              <a:ext uri="{FF2B5EF4-FFF2-40B4-BE49-F238E27FC236}">
                <a16:creationId xmlns:a16="http://schemas.microsoft.com/office/drawing/2014/main" id="{CCF2FF7C-5D63-B2C7-AD47-A7B26748E1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030" t="35690" r="14868" b="37958"/>
          <a:stretch/>
        </p:blipFill>
        <p:spPr bwMode="auto">
          <a:xfrm>
            <a:off x="8524163" y="384421"/>
            <a:ext cx="1686102" cy="482089"/>
          </a:xfrm>
          <a:prstGeom prst="rect">
            <a:avLst/>
          </a:prstGeom>
          <a:noFill/>
          <a:ln>
            <a:noFill/>
          </a:ln>
          <a:extLst>
            <a:ext uri="{53640926-AAD7-44D8-BBD7-CCE9431645EC}">
              <a14:shadowObscured xmlns:a14="http://schemas.microsoft.com/office/drawing/2010/main"/>
            </a:ext>
          </a:extLst>
        </p:spPr>
      </p:pic>
      <p:pic>
        <p:nvPicPr>
          <p:cNvPr id="6" name="Picture 5" descr="Shape&#10;&#10;Description automatically generated with low confidence">
            <a:extLst>
              <a:ext uri="{FF2B5EF4-FFF2-40B4-BE49-F238E27FC236}">
                <a16:creationId xmlns:a16="http://schemas.microsoft.com/office/drawing/2014/main" id="{213DF3D1-894D-DD2E-A9D6-A0B8AC351A4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0265" y="253456"/>
            <a:ext cx="996636" cy="738986"/>
          </a:xfrm>
          <a:prstGeom prst="rect">
            <a:avLst/>
          </a:prstGeom>
          <a:noFill/>
          <a:ln>
            <a:noFill/>
          </a:ln>
        </p:spPr>
      </p:pic>
      <p:sp>
        <p:nvSpPr>
          <p:cNvPr id="2" name="TextBox 1">
            <a:extLst>
              <a:ext uri="{FF2B5EF4-FFF2-40B4-BE49-F238E27FC236}">
                <a16:creationId xmlns:a16="http://schemas.microsoft.com/office/drawing/2014/main" id="{24C5BC3E-6377-CCA4-F6D4-9E5730901B77}"/>
              </a:ext>
            </a:extLst>
          </p:cNvPr>
          <p:cNvSpPr txBox="1"/>
          <p:nvPr/>
        </p:nvSpPr>
        <p:spPr>
          <a:xfrm>
            <a:off x="1026804" y="2534710"/>
            <a:ext cx="6525889" cy="369332"/>
          </a:xfrm>
          <a:prstGeom prst="rect">
            <a:avLst/>
          </a:prstGeom>
          <a:noFill/>
        </p:spPr>
        <p:txBody>
          <a:bodyPr wrap="none" rtlCol="0">
            <a:spAutoFit/>
          </a:bodyPr>
          <a:lstStyle/>
          <a:p>
            <a:r>
              <a:rPr lang="lt-LT" b="1" dirty="0"/>
              <a:t>Informacija apie parengtą koncepciją ir SPAV ataskaitą paskelbta:</a:t>
            </a:r>
          </a:p>
        </p:txBody>
      </p:sp>
      <p:sp>
        <p:nvSpPr>
          <p:cNvPr id="7" name="TextBox 6">
            <a:extLst>
              <a:ext uri="{FF2B5EF4-FFF2-40B4-BE49-F238E27FC236}">
                <a16:creationId xmlns:a16="http://schemas.microsoft.com/office/drawing/2014/main" id="{A2F34F9C-55E6-5D3F-67AC-304F8953F66C}"/>
              </a:ext>
            </a:extLst>
          </p:cNvPr>
          <p:cNvSpPr txBox="1"/>
          <p:nvPr/>
        </p:nvSpPr>
        <p:spPr>
          <a:xfrm>
            <a:off x="1026804" y="2809569"/>
            <a:ext cx="6876943" cy="2554545"/>
          </a:xfrm>
          <a:prstGeom prst="rect">
            <a:avLst/>
          </a:prstGeom>
          <a:noFill/>
        </p:spPr>
        <p:txBody>
          <a:bodyPr wrap="square" rtlCol="0">
            <a:spAutoFit/>
          </a:bodyPr>
          <a:lstStyle/>
          <a:p>
            <a:pPr marL="285750" indent="-285750">
              <a:spcAft>
                <a:spcPts val="300"/>
              </a:spcAft>
              <a:buClr>
                <a:schemeClr val="accent1"/>
              </a:buClr>
              <a:buFont typeface="Arial" panose="020B0604020202020204" pitchFamily="34" charset="0"/>
              <a:buChar char="•"/>
            </a:pPr>
            <a:r>
              <a:rPr lang="lt-LT" sz="1400" dirty="0"/>
              <a:t>Susisiekimo ministerijos interneto svetainėje</a:t>
            </a:r>
          </a:p>
          <a:p>
            <a:pPr marL="285750" indent="-285750">
              <a:spcAft>
                <a:spcPts val="300"/>
              </a:spcAft>
              <a:buClr>
                <a:schemeClr val="accent1"/>
              </a:buClr>
              <a:buFont typeface="Arial" panose="020B0604020202020204" pitchFamily="34" charset="0"/>
              <a:buChar char="•"/>
            </a:pPr>
            <a:r>
              <a:rPr lang="lt-LT" sz="1400" dirty="0"/>
              <a:t>Nacionaliniame laikraštyje (Lietuvos rytas, 2023-06-20)</a:t>
            </a:r>
          </a:p>
          <a:p>
            <a:pPr marL="285750" indent="-285750">
              <a:spcAft>
                <a:spcPts val="300"/>
              </a:spcAft>
              <a:buClr>
                <a:schemeClr val="accent1"/>
              </a:buClr>
              <a:buFont typeface="Arial" panose="020B0604020202020204" pitchFamily="34" charset="0"/>
              <a:buChar char="•"/>
            </a:pPr>
            <a:r>
              <a:rPr lang="lt-LT" sz="1400" dirty="0"/>
              <a:t>Kauno miesto savivaldybės interneto svetainėje (2023-06-19)</a:t>
            </a:r>
          </a:p>
          <a:p>
            <a:pPr marL="285750" indent="-285750">
              <a:spcAft>
                <a:spcPts val="300"/>
              </a:spcAft>
              <a:buClr>
                <a:schemeClr val="accent1"/>
              </a:buClr>
              <a:buFont typeface="Arial" panose="020B0604020202020204" pitchFamily="34" charset="0"/>
              <a:buChar char="•"/>
            </a:pPr>
            <a:r>
              <a:rPr lang="lt-LT" sz="1400" dirty="0"/>
              <a:t>Kauno rajono savivaldybės interneto svetainėje (2023-06-21)</a:t>
            </a:r>
          </a:p>
          <a:p>
            <a:pPr marL="285750" indent="-285750">
              <a:spcAft>
                <a:spcPts val="300"/>
              </a:spcAft>
              <a:buClr>
                <a:schemeClr val="accent1"/>
              </a:buClr>
              <a:buFont typeface="Arial" panose="020B0604020202020204" pitchFamily="34" charset="0"/>
              <a:buChar char="•"/>
            </a:pPr>
            <a:r>
              <a:rPr lang="lt-LT" sz="1400" dirty="0"/>
              <a:t>Jonavos rajono savivaldybės interneto svetainėje (2023-06-19)</a:t>
            </a:r>
          </a:p>
          <a:p>
            <a:pPr marL="285750" indent="-285750">
              <a:spcAft>
                <a:spcPts val="300"/>
              </a:spcAft>
              <a:buClr>
                <a:schemeClr val="accent1"/>
              </a:buClr>
              <a:buFont typeface="Arial" panose="020B0604020202020204" pitchFamily="34" charset="0"/>
              <a:buChar char="•"/>
            </a:pPr>
            <a:r>
              <a:rPr lang="lt-LT" sz="1400" dirty="0"/>
              <a:t>Kėdainių rajono savivaldybės interneto svetainėje (2023-06-19)</a:t>
            </a:r>
          </a:p>
          <a:p>
            <a:pPr marL="285750" indent="-285750">
              <a:spcAft>
                <a:spcPts val="300"/>
              </a:spcAft>
              <a:buClr>
                <a:schemeClr val="accent1"/>
              </a:buClr>
              <a:buFont typeface="Arial" panose="020B0604020202020204" pitchFamily="34" charset="0"/>
              <a:buChar char="•"/>
            </a:pPr>
            <a:r>
              <a:rPr lang="lt-LT" sz="1400" dirty="0"/>
              <a:t>Panevėžio rajono savivaldybės interneto svetainėje (2023-06-20)</a:t>
            </a:r>
          </a:p>
          <a:p>
            <a:pPr marL="285750" indent="-285750">
              <a:spcAft>
                <a:spcPts val="300"/>
              </a:spcAft>
              <a:buClr>
                <a:schemeClr val="accent1"/>
              </a:buClr>
              <a:buFont typeface="Arial" panose="020B0604020202020204" pitchFamily="34" charset="0"/>
              <a:buChar char="•"/>
            </a:pPr>
            <a:r>
              <a:rPr lang="lt-LT" sz="1400" dirty="0"/>
              <a:t>Pasvalio rajono savivaldybės interneto svetainėje (2023-06-19)</a:t>
            </a:r>
          </a:p>
          <a:p>
            <a:pPr marL="285750" indent="-285750">
              <a:spcAft>
                <a:spcPts val="300"/>
              </a:spcAft>
              <a:buClr>
                <a:schemeClr val="accent1"/>
              </a:buClr>
              <a:buFont typeface="Arial" panose="020B0604020202020204" pitchFamily="34" charset="0"/>
              <a:buChar char="•"/>
            </a:pPr>
            <a:r>
              <a:rPr lang="lt-LT" sz="1400" dirty="0"/>
              <a:t>Teritorijų planavimo dokumentų rengimo ir teritorijų planavimo proceso valstybės priežiūros informacinėje sistemoje (www.tpdris.lt, TPD Nr. S-NC-00-21-349), 2023-06-19</a:t>
            </a:r>
          </a:p>
        </p:txBody>
      </p:sp>
      <p:sp>
        <p:nvSpPr>
          <p:cNvPr id="9" name="TextBox 8">
            <a:extLst>
              <a:ext uri="{FF2B5EF4-FFF2-40B4-BE49-F238E27FC236}">
                <a16:creationId xmlns:a16="http://schemas.microsoft.com/office/drawing/2014/main" id="{38F817F0-7B02-719F-00E7-3D79D8FC3D54}"/>
              </a:ext>
            </a:extLst>
          </p:cNvPr>
          <p:cNvSpPr txBox="1"/>
          <p:nvPr/>
        </p:nvSpPr>
        <p:spPr>
          <a:xfrm>
            <a:off x="1026804" y="1645861"/>
            <a:ext cx="10576377" cy="923330"/>
          </a:xfrm>
          <a:prstGeom prst="rect">
            <a:avLst/>
          </a:prstGeom>
          <a:noFill/>
        </p:spPr>
        <p:txBody>
          <a:bodyPr wrap="square" rtlCol="0">
            <a:spAutoFit/>
          </a:bodyPr>
          <a:lstStyle/>
          <a:p>
            <a:pPr algn="just"/>
            <a:r>
              <a:rPr lang="lt-LT" b="1" dirty="0">
                <a:solidFill>
                  <a:schemeClr val="accent6">
                    <a:lumMod val="75000"/>
                  </a:schemeClr>
                </a:solidFill>
              </a:rPr>
              <a:t>Viešinimas atliekamas pagal Lietuvos Respublikos aplinkos ministro 2004-08-27 įsakymu Nr. D1-455 patvirtintą </a:t>
            </a:r>
            <a:r>
              <a:rPr lang="lt-LT" b="1" i="1" dirty="0">
                <a:solidFill>
                  <a:schemeClr val="accent6">
                    <a:lumMod val="75000"/>
                  </a:schemeClr>
                </a:solidFill>
              </a:rPr>
              <a:t>Visuomenės dalyvavimo planų ir programų strateginio pasekmių aplinkai vertinimo procedūrose ir vertinimo subjektų, Europos Sąjungos valstybių narių ir kitų užsienio valstybių informavimo tvarkos aprašą</a:t>
            </a:r>
          </a:p>
        </p:txBody>
      </p:sp>
    </p:spTree>
    <p:extLst>
      <p:ext uri="{BB962C8B-B14F-4D97-AF65-F5344CB8AC3E}">
        <p14:creationId xmlns:p14="http://schemas.microsoft.com/office/powerpoint/2010/main" val="4224503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A998E88-93D6-5937-826D-DA7EF41A108D}"/>
              </a:ext>
            </a:extLst>
          </p:cNvPr>
          <p:cNvSpPr txBox="1"/>
          <p:nvPr/>
        </p:nvSpPr>
        <p:spPr>
          <a:xfrm>
            <a:off x="541894" y="568359"/>
            <a:ext cx="2599686" cy="369332"/>
          </a:xfrm>
          <a:prstGeom prst="rect">
            <a:avLst/>
          </a:prstGeom>
          <a:noFill/>
        </p:spPr>
        <p:txBody>
          <a:bodyPr wrap="none" rtlCol="0">
            <a:spAutoFit/>
          </a:bodyPr>
          <a:lstStyle/>
          <a:p>
            <a:r>
              <a:rPr lang="lt-LT" b="1" dirty="0"/>
              <a:t>Pasiūlymų teikimo tvarka</a:t>
            </a:r>
          </a:p>
        </p:txBody>
      </p:sp>
      <p:sp>
        <p:nvSpPr>
          <p:cNvPr id="8" name="TextBox 7">
            <a:extLst>
              <a:ext uri="{FF2B5EF4-FFF2-40B4-BE49-F238E27FC236}">
                <a16:creationId xmlns:a16="http://schemas.microsoft.com/office/drawing/2014/main" id="{CA43EB09-1348-B7F3-EE4D-2CFFADC5FF12}"/>
              </a:ext>
            </a:extLst>
          </p:cNvPr>
          <p:cNvSpPr txBox="1"/>
          <p:nvPr/>
        </p:nvSpPr>
        <p:spPr>
          <a:xfrm>
            <a:off x="0" y="937691"/>
            <a:ext cx="11977255" cy="1423467"/>
          </a:xfrm>
          <a:prstGeom prst="rect">
            <a:avLst/>
          </a:prstGeom>
          <a:noFill/>
        </p:spPr>
        <p:txBody>
          <a:bodyPr wrap="square">
            <a:spAutoFit/>
          </a:bodyPr>
          <a:lstStyle/>
          <a:p>
            <a:pPr marL="742950" lvl="1" indent="-285750" algn="just">
              <a:spcAft>
                <a:spcPts val="300"/>
              </a:spcAft>
              <a:buClr>
                <a:schemeClr val="accent1"/>
              </a:buClr>
              <a:buFont typeface="Arial" panose="020B0604020202020204" pitchFamily="34" charset="0"/>
              <a:buChar char="•"/>
            </a:pPr>
            <a:r>
              <a:rPr lang="lt-LT" sz="1400" dirty="0">
                <a:solidFill>
                  <a:srgbClr val="000000"/>
                </a:solidFill>
                <a:effectLst/>
                <a:ea typeface="Calibri" panose="020F0502020204030204" pitchFamily="34" charset="0"/>
                <a:cs typeface="Times New Roman" panose="02020603050405020304" pitchFamily="18" charset="0"/>
              </a:rPr>
              <a:t>pasiūlymai dėl teritorijų planavimo dokumento planavimo organizatoriui teikiami raštu ir (ar) Lietuvos Respublikos teritorijų planavimo dokumentų rengimo ir teritorijų planavimo proceso valstybinės priežiūros informacinėje sistemoje visą teritorijų planavimo dokumentų rengimo laiką iki baigiamojo susirinkimo-konferencijos pabaigos, susirinkimo-konferencijos metu pasiūlymai teikiami ir žodžiu.</a:t>
            </a:r>
            <a:endParaRPr lang="en-US" sz="1400" dirty="0">
              <a:effectLst/>
              <a:ea typeface="Calibri" panose="020F0502020204030204" pitchFamily="34" charset="0"/>
              <a:cs typeface="Times New Roman" panose="02020603050405020304" pitchFamily="18" charset="0"/>
            </a:endParaRPr>
          </a:p>
          <a:p>
            <a:pPr marL="742950" lvl="1" indent="-285750" algn="just">
              <a:spcAft>
                <a:spcPts val="300"/>
              </a:spcAft>
              <a:buClr>
                <a:schemeClr val="accent1"/>
              </a:buClr>
              <a:buFont typeface="Arial" panose="020B0604020202020204" pitchFamily="34" charset="0"/>
              <a:buChar char="•"/>
            </a:pPr>
            <a:r>
              <a:rPr lang="lt-LT" sz="1400" dirty="0"/>
              <a:t>Teikdami pasiūlymus: fiziniai asmenys turi nurodyti vardą, pavardę ir adresą pagal deklaruotą gyvenamąją vietą, pasiūlymo esmę ir teikimo datą, raštu pateiktas pasiūlymas turi būti pasirašytas; juridiniai asmenys – teikiančiojo asmens vardą, pavardę ir juridinio asmens pavadinimą bei buveinės adresą, pasiūlymo esmę ir teikimo datą, raštu pateiktas pasiūlymas turi būti pasirašytas.</a:t>
            </a:r>
            <a:endParaRPr lang="lt-LT" sz="1800" dirty="0"/>
          </a:p>
        </p:txBody>
      </p:sp>
      <p:sp>
        <p:nvSpPr>
          <p:cNvPr id="10" name="TextBox 9">
            <a:extLst>
              <a:ext uri="{FF2B5EF4-FFF2-40B4-BE49-F238E27FC236}">
                <a16:creationId xmlns:a16="http://schemas.microsoft.com/office/drawing/2014/main" id="{DB084E4E-E50F-B653-7E37-098EB2A56536}"/>
              </a:ext>
            </a:extLst>
          </p:cNvPr>
          <p:cNvSpPr txBox="1"/>
          <p:nvPr/>
        </p:nvSpPr>
        <p:spPr>
          <a:xfrm>
            <a:off x="0" y="2730490"/>
            <a:ext cx="11977255" cy="4024179"/>
          </a:xfrm>
          <a:prstGeom prst="rect">
            <a:avLst/>
          </a:prstGeom>
          <a:noFill/>
        </p:spPr>
        <p:txBody>
          <a:bodyPr wrap="square">
            <a:spAutoFit/>
          </a:bodyPr>
          <a:lstStyle/>
          <a:p>
            <a:pPr marL="742950" marR="0" lvl="1" indent="-285750" algn="just">
              <a:spcBef>
                <a:spcPts val="0"/>
              </a:spcBef>
              <a:spcAft>
                <a:spcPts val="300"/>
              </a:spcAft>
              <a:buClr>
                <a:schemeClr val="accent1"/>
              </a:buClr>
              <a:buFont typeface="Arial" panose="020B0604020202020204" pitchFamily="34" charset="0"/>
              <a:buChar char="•"/>
            </a:pPr>
            <a:r>
              <a:rPr lang="lt-LT" sz="1400" dirty="0">
                <a:solidFill>
                  <a:srgbClr val="000000"/>
                </a:solidFill>
                <a:cs typeface="Times New Roman" panose="02020603050405020304" pitchFamily="18" charset="0"/>
              </a:rPr>
              <a:t>Visus iš visuomenės gautus pasiūlymus organizatorius išnagrinėja, įvertina ir nusprendžia, ar atsižvelgti į pasiūlymus, ar juos atmesti.</a:t>
            </a:r>
          </a:p>
          <a:p>
            <a:pPr marL="742950" lvl="1" indent="-285750" algn="just">
              <a:spcAft>
                <a:spcPts val="300"/>
              </a:spcAft>
              <a:buClr>
                <a:schemeClr val="accent1"/>
              </a:buClr>
              <a:buFont typeface="Arial" panose="020B0604020202020204" pitchFamily="34" charset="0"/>
              <a:buChar char="•"/>
            </a:pPr>
            <a:r>
              <a:rPr lang="lt-LT" sz="1400" dirty="0">
                <a:solidFill>
                  <a:srgbClr val="000000"/>
                </a:solidFill>
                <a:cs typeface="Times New Roman" panose="02020603050405020304" pitchFamily="18" charset="0"/>
              </a:rPr>
              <a:t>Iki viešo supažindinimo pradžios ar jo metu organizatorius turi paskirti susirinkimo pirmininką, sekretorių ir suteikti dalyviams galimybę užsiregistruoti. Viešam supažindinimui pasibaigus visuomenė gali pateikti raštu savo pasiūlymus sekretoriui. Po viešo susirinkimo sekretorius per 3 darbo dienas parengia protokolą, kuriame išdėsto pasisakančiųjų nuomonių esmę ir prie protokolo prideda susirinkimo metu raštu gautus pasiūlymus. Protokolą pasirašo susirinkimo pirmininkas ir sekretorius.</a:t>
            </a:r>
          </a:p>
          <a:p>
            <a:pPr marL="742950" marR="0" lvl="1" indent="-285750" algn="just">
              <a:spcBef>
                <a:spcPts val="0"/>
              </a:spcBef>
              <a:spcAft>
                <a:spcPts val="300"/>
              </a:spcAft>
              <a:buClr>
                <a:schemeClr val="accent1"/>
              </a:buClr>
              <a:buFont typeface="Arial" panose="020B0604020202020204" pitchFamily="34" charset="0"/>
              <a:buChar char="•"/>
            </a:pPr>
            <a:r>
              <a:rPr lang="lt-LT" sz="1400" dirty="0">
                <a:solidFill>
                  <a:srgbClr val="000000"/>
                </a:solidFill>
                <a:cs typeface="Times New Roman" panose="02020603050405020304" pitchFamily="18" charset="0"/>
              </a:rPr>
              <a:t>Organizatorius viešo supažindinimo metu turi apibūdinti rengiamo plano ... tikslus ir supažindinti su plano ... projektu ir vertinimo ataskaita, atsakyti į pateiktus klausimus ir informuoti apie tai, kaip buvo atsižvelgta į iki viešo supažindinimo pradžios raštu gautus visuomenės pasiūlymus.</a:t>
            </a:r>
          </a:p>
          <a:p>
            <a:pPr marL="742950" marR="0" lvl="1" indent="-285750" algn="just">
              <a:spcBef>
                <a:spcPts val="0"/>
              </a:spcBef>
              <a:spcAft>
                <a:spcPts val="300"/>
              </a:spcAft>
              <a:buClr>
                <a:schemeClr val="accent1"/>
              </a:buClr>
              <a:buFont typeface="Arial" panose="020B0604020202020204" pitchFamily="34" charset="0"/>
              <a:buChar char="•"/>
            </a:pPr>
            <a:r>
              <a:rPr lang="lt-LT" sz="1400" dirty="0">
                <a:solidFill>
                  <a:srgbClr val="000000"/>
                </a:solidFill>
                <a:cs typeface="Times New Roman" panose="02020603050405020304" pitchFamily="18" charset="0"/>
              </a:rPr>
              <a:t>Po viešo susirinkimo organizatorius turi parengti viešo susirinkimo protokolą, pridedant dalyvių sąrašą ir informaciją apie informavimo priemonėse skelbtus skelbimus; raštu atsakyti pasiūlymus teikusiems asmenims </a:t>
            </a:r>
            <a:r>
              <a:rPr lang="lt-LT" sz="1400" b="1" dirty="0">
                <a:solidFill>
                  <a:srgbClr val="000000"/>
                </a:solidFill>
                <a:cs typeface="Times New Roman" panose="02020603050405020304" pitchFamily="18" charset="0"/>
              </a:rPr>
              <a:t>per 10 darbo dienų </a:t>
            </a:r>
            <a:r>
              <a:rPr lang="lt-LT" sz="1400" dirty="0">
                <a:solidFill>
                  <a:srgbClr val="000000"/>
                </a:solidFill>
                <a:cs typeface="Times New Roman" panose="02020603050405020304" pitchFamily="18" charset="0"/>
              </a:rPr>
              <a:t>nuo susirinkimo pabaigos (terminas prasideda rytojaus dieną po susirinkimo), kaip įvertinti jų pasiūlymai.</a:t>
            </a:r>
          </a:p>
          <a:p>
            <a:pPr marL="742950" marR="0" lvl="1" indent="-285750" algn="just">
              <a:spcBef>
                <a:spcPts val="0"/>
              </a:spcBef>
              <a:spcAft>
                <a:spcPts val="300"/>
              </a:spcAft>
              <a:buClr>
                <a:schemeClr val="accent1"/>
              </a:buClr>
              <a:buFont typeface="Arial" panose="020B0604020202020204" pitchFamily="34" charset="0"/>
              <a:buChar char="•"/>
            </a:pPr>
            <a:r>
              <a:rPr lang="lt-LT" sz="1400" dirty="0">
                <a:solidFill>
                  <a:srgbClr val="000000"/>
                </a:solidFill>
                <a:cs typeface="Times New Roman" panose="02020603050405020304" pitchFamily="18" charset="0"/>
              </a:rPr>
              <a:t>Organizatorius išnagrinėja visuomenės pasiūlymus ir, atsižvelgdamas į juos, papildo ir (arba) pataiso vertinimo ataskaitą arba motyvuotai šiuos pasiūlymus atmeta pagal nustatytą formą parengdamas visuomenės pasiūlymų įvertinimo pažymą.</a:t>
            </a:r>
          </a:p>
          <a:p>
            <a:pPr marL="742950" marR="0" lvl="1" indent="-285750" algn="just">
              <a:spcBef>
                <a:spcPts val="0"/>
              </a:spcBef>
              <a:spcAft>
                <a:spcPts val="300"/>
              </a:spcAft>
              <a:buClr>
                <a:schemeClr val="accent1"/>
              </a:buClr>
              <a:buFont typeface="Arial" panose="020B0604020202020204" pitchFamily="34" charset="0"/>
              <a:buChar char="•"/>
            </a:pPr>
            <a:r>
              <a:rPr lang="lt-LT" sz="1400" b="1" dirty="0">
                <a:solidFill>
                  <a:srgbClr val="000000"/>
                </a:solidFill>
                <a:cs typeface="Times New Roman" panose="02020603050405020304" pitchFamily="18" charset="0"/>
              </a:rPr>
              <a:t>Po viešo susirinkimo visuomenės pasiūlymai STRATEGINIO PASEKMIŲ APSLINKAI VERTINIMO DOKUMENTUI nebepriimami.</a:t>
            </a:r>
          </a:p>
          <a:p>
            <a:pPr marL="742950" marR="0" lvl="1" indent="-285750" algn="just">
              <a:spcBef>
                <a:spcPts val="0"/>
              </a:spcBef>
              <a:spcAft>
                <a:spcPts val="300"/>
              </a:spcAft>
              <a:buClr>
                <a:schemeClr val="accent1"/>
              </a:buClr>
              <a:buFont typeface="Arial" panose="020B0604020202020204" pitchFamily="34" charset="0"/>
              <a:buChar char="•"/>
            </a:pPr>
            <a:r>
              <a:rPr lang="lt-LT" sz="1400" dirty="0">
                <a:solidFill>
                  <a:srgbClr val="000000"/>
                </a:solidFill>
                <a:cs typeface="Times New Roman" panose="02020603050405020304" pitchFamily="18" charset="0"/>
              </a:rPr>
              <a:t>Organizatorius išnagrinėja vertinimo subjektų išvadas dėl vertinimo ataskaitos ir plano ar programos projekto ir, atsižvelgdamas į jas, papildo ir (arba) pataiso vertinimo ataskaitą ir (arba) plano ... projektą arba motyvuotai šias išvadas atmeta, parengdamas vertinimo subjektų išvadų įvertinimo pažymą.</a:t>
            </a:r>
          </a:p>
          <a:p>
            <a:pPr marL="742950" marR="0" lvl="1" indent="-285750" algn="just">
              <a:spcBef>
                <a:spcPts val="0"/>
              </a:spcBef>
              <a:spcAft>
                <a:spcPts val="300"/>
              </a:spcAft>
              <a:buClr>
                <a:schemeClr val="accent1"/>
              </a:buClr>
              <a:buFont typeface="Arial" panose="020B0604020202020204" pitchFamily="34" charset="0"/>
              <a:buChar char="•"/>
            </a:pPr>
            <a:r>
              <a:rPr lang="lt-LT" sz="1400" dirty="0">
                <a:solidFill>
                  <a:srgbClr val="000000"/>
                </a:solidFill>
                <a:cs typeface="Times New Roman" panose="02020603050405020304" pitchFamily="18" charset="0"/>
              </a:rPr>
              <a:t>Organizatorius ne vėliau kaip per 15 darbo dienų pateikia vertinimo subjektams susipažinti visuomenės pasiūlymų įvertinimo pažymą ir vertinimo subjektų išvadų įvertinimo pažymą.</a:t>
            </a:r>
          </a:p>
        </p:txBody>
      </p:sp>
      <p:sp>
        <p:nvSpPr>
          <p:cNvPr id="11" name="TextBox 10">
            <a:extLst>
              <a:ext uri="{FF2B5EF4-FFF2-40B4-BE49-F238E27FC236}">
                <a16:creationId xmlns:a16="http://schemas.microsoft.com/office/drawing/2014/main" id="{3A0E7738-591E-A63C-9C8D-E4634B18997D}"/>
              </a:ext>
            </a:extLst>
          </p:cNvPr>
          <p:cNvSpPr txBox="1"/>
          <p:nvPr/>
        </p:nvSpPr>
        <p:spPr>
          <a:xfrm>
            <a:off x="541894" y="2361158"/>
            <a:ext cx="2448427" cy="369332"/>
          </a:xfrm>
          <a:prstGeom prst="rect">
            <a:avLst/>
          </a:prstGeom>
          <a:noFill/>
        </p:spPr>
        <p:txBody>
          <a:bodyPr wrap="square" rtlCol="0">
            <a:spAutoFit/>
          </a:bodyPr>
          <a:lstStyle/>
          <a:p>
            <a:r>
              <a:rPr lang="lt-LT" b="1" dirty="0"/>
              <a:t>Pasiūlymų nagrinėjimas</a:t>
            </a:r>
          </a:p>
        </p:txBody>
      </p:sp>
      <p:pic>
        <p:nvPicPr>
          <p:cNvPr id="2" name="Picture 1" descr="Logo, company name&#10;&#10;Description automatically generated">
            <a:extLst>
              <a:ext uri="{FF2B5EF4-FFF2-40B4-BE49-F238E27FC236}">
                <a16:creationId xmlns:a16="http://schemas.microsoft.com/office/drawing/2014/main" id="{E0144C77-B4D0-746F-8B7C-E41DBE4D362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030" t="35690" r="14868" b="37958"/>
          <a:stretch/>
        </p:blipFill>
        <p:spPr bwMode="auto">
          <a:xfrm>
            <a:off x="8524163" y="384421"/>
            <a:ext cx="1686102" cy="482089"/>
          </a:xfrm>
          <a:prstGeom prst="rect">
            <a:avLst/>
          </a:prstGeom>
          <a:noFill/>
          <a:ln>
            <a:noFill/>
          </a:ln>
          <a:extLst>
            <a:ext uri="{53640926-AAD7-44D8-BBD7-CCE9431645EC}">
              <a14:shadowObscured xmlns:a14="http://schemas.microsoft.com/office/drawing/2010/main"/>
            </a:ext>
          </a:extLst>
        </p:spPr>
      </p:pic>
      <p:pic>
        <p:nvPicPr>
          <p:cNvPr id="3" name="Picture 2" descr="Shape&#10;&#10;Description automatically generated with low confidence">
            <a:extLst>
              <a:ext uri="{FF2B5EF4-FFF2-40B4-BE49-F238E27FC236}">
                <a16:creationId xmlns:a16="http://schemas.microsoft.com/office/drawing/2014/main" id="{4D445661-8C9C-8D6C-BC35-F4AEB65D339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0265" y="253456"/>
            <a:ext cx="996636" cy="738986"/>
          </a:xfrm>
          <a:prstGeom prst="rect">
            <a:avLst/>
          </a:prstGeom>
          <a:noFill/>
          <a:ln>
            <a:noFill/>
          </a:ln>
        </p:spPr>
      </p:pic>
    </p:spTree>
    <p:extLst>
      <p:ext uri="{BB962C8B-B14F-4D97-AF65-F5344CB8AC3E}">
        <p14:creationId xmlns:p14="http://schemas.microsoft.com/office/powerpoint/2010/main" val="3130142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0ABCAC-4D91-5C04-5C71-EEA51A5FA8C2}"/>
              </a:ext>
            </a:extLst>
          </p:cNvPr>
          <p:cNvSpPr txBox="1"/>
          <p:nvPr/>
        </p:nvSpPr>
        <p:spPr>
          <a:xfrm>
            <a:off x="541894" y="1394706"/>
            <a:ext cx="8823778" cy="369332"/>
          </a:xfrm>
          <a:prstGeom prst="rect">
            <a:avLst/>
          </a:prstGeom>
          <a:noFill/>
        </p:spPr>
        <p:txBody>
          <a:bodyPr wrap="square" rtlCol="0">
            <a:spAutoFit/>
          </a:bodyPr>
          <a:lstStyle/>
          <a:p>
            <a:r>
              <a:rPr lang="lt-LT" b="1" dirty="0"/>
              <a:t>Informavimas apie priimtą sprendimą dėl plano patvirtinimo </a:t>
            </a:r>
          </a:p>
        </p:txBody>
      </p:sp>
      <p:sp>
        <p:nvSpPr>
          <p:cNvPr id="6" name="TextBox 5">
            <a:extLst>
              <a:ext uri="{FF2B5EF4-FFF2-40B4-BE49-F238E27FC236}">
                <a16:creationId xmlns:a16="http://schemas.microsoft.com/office/drawing/2014/main" id="{7376DC79-DC35-F45C-69B7-F70D55C70FDE}"/>
              </a:ext>
            </a:extLst>
          </p:cNvPr>
          <p:cNvSpPr txBox="1"/>
          <p:nvPr/>
        </p:nvSpPr>
        <p:spPr>
          <a:xfrm>
            <a:off x="0" y="1764038"/>
            <a:ext cx="10804979" cy="3747180"/>
          </a:xfrm>
          <a:prstGeom prst="rect">
            <a:avLst/>
          </a:prstGeom>
          <a:noFill/>
        </p:spPr>
        <p:txBody>
          <a:bodyPr wrap="square">
            <a:spAutoFit/>
          </a:bodyPr>
          <a:lstStyle/>
          <a:p>
            <a:pPr marL="742950" lvl="1" indent="-285750" algn="just">
              <a:spcAft>
                <a:spcPts val="300"/>
              </a:spcAft>
              <a:buClr>
                <a:schemeClr val="accent1"/>
              </a:buClr>
              <a:buFont typeface="Arial" panose="020B0604020202020204" pitchFamily="34" charset="0"/>
              <a:buChar char="•"/>
            </a:pPr>
            <a:r>
              <a:rPr lang="lt-LT" sz="1400" dirty="0">
                <a:solidFill>
                  <a:srgbClr val="000000"/>
                </a:solidFill>
                <a:cs typeface="Times New Roman" panose="02020603050405020304" pitchFamily="18" charset="0"/>
              </a:rPr>
              <a:t>Patvirtinus planą ar programą, organizatorius ne vėliau kaip per 15 darbo dienų informuoja visuomenę, paskelbdamas informavimo priemonėse:</a:t>
            </a:r>
          </a:p>
          <a:p>
            <a:pPr marL="1200150" lvl="2" indent="-285750" algn="just">
              <a:spcAft>
                <a:spcPts val="300"/>
              </a:spcAft>
              <a:buClr>
                <a:schemeClr val="accent1"/>
              </a:buClr>
              <a:buFont typeface="Arial" panose="020B0604020202020204" pitchFamily="34" charset="0"/>
              <a:buChar char="•"/>
            </a:pPr>
            <a:r>
              <a:rPr lang="lt-LT" sz="1400" dirty="0">
                <a:solidFill>
                  <a:srgbClr val="000000"/>
                </a:solidFill>
                <a:cs typeface="Times New Roman" panose="02020603050405020304" pitchFamily="18" charset="0"/>
              </a:rPr>
              <a:t>kas ir kada patvirtino planą ar programą ir kur galima susipažinti su patvirtintu planu ar programa;</a:t>
            </a:r>
          </a:p>
          <a:p>
            <a:pPr marL="1200150" marR="0" lvl="2" indent="-285750" algn="just">
              <a:spcBef>
                <a:spcPts val="0"/>
              </a:spcBef>
              <a:spcAft>
                <a:spcPts val="300"/>
              </a:spcAft>
              <a:buClr>
                <a:schemeClr val="accent1"/>
              </a:buClr>
              <a:buFont typeface="Arial" panose="020B0604020202020204" pitchFamily="34" charset="0"/>
              <a:buChar char="•"/>
            </a:pPr>
            <a:r>
              <a:rPr lang="lt-LT" sz="1400" dirty="0">
                <a:solidFill>
                  <a:srgbClr val="000000"/>
                </a:solidFill>
                <a:cs typeface="Times New Roman" panose="02020603050405020304" pitchFamily="18" charset="0"/>
              </a:rPr>
              <a:t>kur galima išsamiai susipažinti su aprašymu, kuriame trumpai nurodoma:</a:t>
            </a:r>
          </a:p>
          <a:p>
            <a:pPr marL="1657350" lvl="3" indent="-285750" algn="just">
              <a:spcAft>
                <a:spcPts val="300"/>
              </a:spcAft>
              <a:buClr>
                <a:schemeClr val="accent1"/>
              </a:buClr>
              <a:buFont typeface="Arial" panose="020B0604020202020204" pitchFamily="34" charset="0"/>
              <a:buChar char="•"/>
            </a:pPr>
            <a:r>
              <a:rPr lang="lt-LT" sz="1400" dirty="0">
                <a:solidFill>
                  <a:srgbClr val="000000"/>
                </a:solidFill>
                <a:cs typeface="Times New Roman" panose="02020603050405020304" pitchFamily="18" charset="0"/>
              </a:rPr>
              <a:t>kaip aplinkos apsaugos klausimai sprendžiami plane ar programoje;</a:t>
            </a:r>
          </a:p>
          <a:p>
            <a:pPr marL="1657350" marR="0" lvl="3" indent="-285750" algn="just">
              <a:spcBef>
                <a:spcPts val="0"/>
              </a:spcBef>
              <a:spcAft>
                <a:spcPts val="300"/>
              </a:spcAft>
              <a:buClr>
                <a:schemeClr val="accent1"/>
              </a:buClr>
              <a:buFont typeface="Arial" panose="020B0604020202020204" pitchFamily="34" charset="0"/>
              <a:buChar char="•"/>
            </a:pPr>
            <a:r>
              <a:rPr lang="lt-LT" sz="1400" dirty="0">
                <a:solidFill>
                  <a:srgbClr val="000000"/>
                </a:solidFill>
                <a:cs typeface="Times New Roman" panose="02020603050405020304" pitchFamily="18" charset="0"/>
              </a:rPr>
              <a:t>kaip atsižvelgta į vertinimo ataskaitoje pateiktą informaciją;</a:t>
            </a:r>
          </a:p>
          <a:p>
            <a:pPr marL="1657350" marR="0" lvl="3" indent="-285750" algn="just">
              <a:spcBef>
                <a:spcPts val="0"/>
              </a:spcBef>
              <a:spcAft>
                <a:spcPts val="300"/>
              </a:spcAft>
              <a:buClr>
                <a:schemeClr val="accent1"/>
              </a:buClr>
              <a:buFont typeface="Arial" panose="020B0604020202020204" pitchFamily="34" charset="0"/>
              <a:buChar char="•"/>
            </a:pPr>
            <a:r>
              <a:rPr lang="lt-LT" sz="1400" dirty="0">
                <a:solidFill>
                  <a:srgbClr val="000000"/>
                </a:solidFill>
                <a:cs typeface="Times New Roman" panose="02020603050405020304" pitchFamily="18" charset="0"/>
              </a:rPr>
              <a:t>kaip atsižvelgta į vertinimo subjektų išvadas, kaip susipažinti su parengta šių išvadų įvertinimo pažyma;</a:t>
            </a:r>
          </a:p>
          <a:p>
            <a:pPr marL="1657350" marR="0" lvl="3" indent="-285750" algn="just">
              <a:spcBef>
                <a:spcPts val="0"/>
              </a:spcBef>
              <a:spcAft>
                <a:spcPts val="300"/>
              </a:spcAft>
              <a:buClr>
                <a:schemeClr val="accent1"/>
              </a:buClr>
              <a:buFont typeface="Arial" panose="020B0604020202020204" pitchFamily="34" charset="0"/>
              <a:buChar char="•"/>
            </a:pPr>
            <a:r>
              <a:rPr lang="lt-LT" sz="1400" dirty="0">
                <a:solidFill>
                  <a:srgbClr val="000000"/>
                </a:solidFill>
                <a:cs typeface="Times New Roman" panose="02020603050405020304" pitchFamily="18" charset="0"/>
              </a:rPr>
              <a:t>kaip atsižvelgta į visuomenės pasiūlymus, kaip susipažinti su parengta šių pasiūlymų įvertinimo pažyma;</a:t>
            </a:r>
          </a:p>
          <a:p>
            <a:pPr marL="1657350" marR="0" lvl="3" indent="-285750" algn="just">
              <a:spcBef>
                <a:spcPts val="0"/>
              </a:spcBef>
              <a:spcAft>
                <a:spcPts val="300"/>
              </a:spcAft>
              <a:buClr>
                <a:schemeClr val="accent1"/>
              </a:buClr>
              <a:buFont typeface="Arial" panose="020B0604020202020204" pitchFamily="34" charset="0"/>
              <a:buChar char="•"/>
            </a:pPr>
            <a:r>
              <a:rPr lang="lt-LT" sz="1400" dirty="0">
                <a:solidFill>
                  <a:srgbClr val="000000"/>
                </a:solidFill>
                <a:cs typeface="Times New Roman" panose="02020603050405020304" pitchFamily="18" charset="0"/>
              </a:rPr>
              <a:t>kaip atsižvelgta į tarpvalstybinių konsultacijų, kai tokios vyko, rezultatus;</a:t>
            </a:r>
          </a:p>
          <a:p>
            <a:pPr marL="1657350" marR="0" lvl="3" indent="-285750" algn="just">
              <a:spcBef>
                <a:spcPts val="0"/>
              </a:spcBef>
              <a:spcAft>
                <a:spcPts val="300"/>
              </a:spcAft>
              <a:buClr>
                <a:schemeClr val="accent1"/>
              </a:buClr>
              <a:buFont typeface="Arial" panose="020B0604020202020204" pitchFamily="34" charset="0"/>
              <a:buChar char="•"/>
            </a:pPr>
            <a:r>
              <a:rPr lang="lt-LT" sz="1400" dirty="0">
                <a:solidFill>
                  <a:srgbClr val="000000"/>
                </a:solidFill>
                <a:cs typeface="Times New Roman" panose="02020603050405020304" pitchFamily="18" charset="0"/>
              </a:rPr>
              <a:t>motyvais, lėmusiais alternatyvos pasirinkimą;</a:t>
            </a:r>
          </a:p>
          <a:p>
            <a:pPr marL="1657350" marR="0" lvl="3" indent="-285750" algn="just">
              <a:spcBef>
                <a:spcPts val="0"/>
              </a:spcBef>
              <a:spcAft>
                <a:spcPts val="300"/>
              </a:spcAft>
              <a:buClr>
                <a:schemeClr val="accent1"/>
              </a:buClr>
              <a:buFont typeface="Arial" panose="020B0604020202020204" pitchFamily="34" charset="0"/>
              <a:buChar char="•"/>
            </a:pPr>
            <a:r>
              <a:rPr lang="lt-LT" sz="1400" dirty="0">
                <a:solidFill>
                  <a:srgbClr val="000000"/>
                </a:solidFill>
                <a:cs typeface="Times New Roman" panose="02020603050405020304" pitchFamily="18" charset="0"/>
              </a:rPr>
              <a:t>plano ar programos įgyvendinimo pasekmių stebėsenos (monitoringo) priemonėmis.</a:t>
            </a:r>
          </a:p>
          <a:p>
            <a:pPr marL="742950" marR="0" lvl="1" indent="-285750" algn="just">
              <a:spcBef>
                <a:spcPts val="0"/>
              </a:spcBef>
              <a:spcAft>
                <a:spcPts val="300"/>
              </a:spcAft>
              <a:buClr>
                <a:schemeClr val="accent1"/>
              </a:buClr>
              <a:buFont typeface="Arial" panose="020B0604020202020204" pitchFamily="34" charset="0"/>
              <a:buChar char="•"/>
            </a:pPr>
            <a:r>
              <a:rPr lang="lt-LT" sz="1400" dirty="0">
                <a:solidFill>
                  <a:srgbClr val="000000"/>
                </a:solidFill>
                <a:cs typeface="Times New Roman" panose="02020603050405020304" pitchFamily="18" charset="0"/>
              </a:rPr>
              <a:t>Organizatorius nedelsiant raštu informuoja vertinimo subjektus apie patvirtintą (nurodo teisės aktą) planą.</a:t>
            </a:r>
          </a:p>
          <a:p>
            <a:pPr marL="742950" marR="0" lvl="1" indent="-285750" algn="just">
              <a:spcBef>
                <a:spcPts val="0"/>
              </a:spcBef>
              <a:spcAft>
                <a:spcPts val="300"/>
              </a:spcAft>
              <a:buClr>
                <a:schemeClr val="accent1"/>
              </a:buClr>
              <a:buFont typeface="Arial" panose="020B0604020202020204" pitchFamily="34" charset="0"/>
              <a:buChar char="•"/>
            </a:pPr>
            <a:r>
              <a:rPr lang="lt-LT" sz="1400" dirty="0">
                <a:solidFill>
                  <a:srgbClr val="000000"/>
                </a:solidFill>
                <a:cs typeface="Times New Roman" panose="02020603050405020304" pitchFamily="18" charset="0"/>
              </a:rPr>
              <a:t>Patvirtinus planą, organizatorius parengia Europos Sąjungos valstybei narei ar užsienio valstybei, dalyvavusiai tarpvalstybinėse konsultacijose, informaciją anglų kalba ir pateikia ją Aplinkos ministerijai. Aplinkos ministerija iš organizatoriaus gautą informaciją perduoda galinčiai patirti reikšmingas pasekmes aplinkai Europos Sąjungos valstybei narei ar užsienio valstybei.</a:t>
            </a:r>
          </a:p>
        </p:txBody>
      </p:sp>
      <p:pic>
        <p:nvPicPr>
          <p:cNvPr id="5" name="Picture 4" descr="Logo, company name&#10;&#10;Description automatically generated">
            <a:extLst>
              <a:ext uri="{FF2B5EF4-FFF2-40B4-BE49-F238E27FC236}">
                <a16:creationId xmlns:a16="http://schemas.microsoft.com/office/drawing/2014/main" id="{0F19088A-35A8-98D4-1FAE-52C2A09601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030" t="35690" r="14868" b="37958"/>
          <a:stretch/>
        </p:blipFill>
        <p:spPr bwMode="auto">
          <a:xfrm>
            <a:off x="8524163" y="384421"/>
            <a:ext cx="1686102" cy="482089"/>
          </a:xfrm>
          <a:prstGeom prst="rect">
            <a:avLst/>
          </a:prstGeom>
          <a:noFill/>
          <a:ln>
            <a:noFill/>
          </a:ln>
          <a:extLst>
            <a:ext uri="{53640926-AAD7-44D8-BBD7-CCE9431645EC}">
              <a14:shadowObscured xmlns:a14="http://schemas.microsoft.com/office/drawing/2010/main"/>
            </a:ext>
          </a:extLst>
        </p:spPr>
      </p:pic>
      <p:pic>
        <p:nvPicPr>
          <p:cNvPr id="7" name="Picture 6" descr="Shape&#10;&#10;Description automatically generated with low confidence">
            <a:extLst>
              <a:ext uri="{FF2B5EF4-FFF2-40B4-BE49-F238E27FC236}">
                <a16:creationId xmlns:a16="http://schemas.microsoft.com/office/drawing/2014/main" id="{79438812-B285-B51D-BD7B-AFBB670D701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0265" y="253456"/>
            <a:ext cx="996636" cy="738986"/>
          </a:xfrm>
          <a:prstGeom prst="rect">
            <a:avLst/>
          </a:prstGeom>
          <a:noFill/>
          <a:ln>
            <a:noFill/>
          </a:ln>
        </p:spPr>
      </p:pic>
    </p:spTree>
    <p:extLst>
      <p:ext uri="{BB962C8B-B14F-4D97-AF65-F5344CB8AC3E}">
        <p14:creationId xmlns:p14="http://schemas.microsoft.com/office/powerpoint/2010/main" val="4901985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E8F309D65BA2744B95086F20AC3AB32" ma:contentTypeVersion="18" ma:contentTypeDescription="Create a new document." ma:contentTypeScope="" ma:versionID="1bff48073ed30b523885051377e467f8">
  <xsd:schema xmlns:xsd="http://www.w3.org/2001/XMLSchema" xmlns:xs="http://www.w3.org/2001/XMLSchema" xmlns:p="http://schemas.microsoft.com/office/2006/metadata/properties" xmlns:ns2="6b98975f-3c5f-4a54-b9da-6d15b11e1e96" xmlns:ns3="334c958d-863c-46c4-8d5f-27767050ea5d" targetNamespace="http://schemas.microsoft.com/office/2006/metadata/properties" ma:root="true" ma:fieldsID="67d4340b6544e69deaa859a48753bade" ns2:_="" ns3:_="">
    <xsd:import namespace="6b98975f-3c5f-4a54-b9da-6d15b11e1e96"/>
    <xsd:import namespace="334c958d-863c-46c4-8d5f-27767050ea5d"/>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2:SharedWithUsers" minOccurs="0"/>
                <xsd:element ref="ns2:SharedWithDetails"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element ref="ns3:lcf76f155ced4ddcb4097134ff3c332f" minOccurs="0"/>
                <xsd:element ref="ns2:TaxCatchAll" minOccurs="0"/>
                <xsd:element ref="ns3:ModifiedTime"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98975f-3c5f-4a54-b9da-6d15b11e1e9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169d8384-3b90-4290-93f7-29d8d6521812}" ma:internalName="TaxCatchAll" ma:showField="CatchAllData" ma:web="6b98975f-3c5f-4a54-b9da-6d15b11e1e9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34c958d-863c-46c4-8d5f-27767050ea5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28133eaa-83fd-4405-874f-af0ffe8f43bb" ma:termSetId="09814cd3-568e-fe90-9814-8d621ff8fb84" ma:anchorId="fba54fb3-c3e1-fe81-a776-ca4b69148c4d" ma:open="true" ma:isKeyword="false">
      <xsd:complexType>
        <xsd:sequence>
          <xsd:element ref="pc:Terms" minOccurs="0" maxOccurs="1"/>
        </xsd:sequence>
      </xsd:complexType>
    </xsd:element>
    <xsd:element name="ModifiedTime" ma:index="27" nillable="true" ma:displayName="Modified Time" ma:format="DateOnly" ma:internalName="ModifiedTime">
      <xsd:simpleType>
        <xsd:restriction base="dms:DateTim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TaxCatchAll xmlns="6b98975f-3c5f-4a54-b9da-6d15b11e1e96" xsi:nil="true"/>
    <lcf76f155ced4ddcb4097134ff3c332f xmlns="334c958d-863c-46c4-8d5f-27767050ea5d">
      <Terms xmlns="http://schemas.microsoft.com/office/infopath/2007/PartnerControls"/>
    </lcf76f155ced4ddcb4097134ff3c332f>
    <SharedWithUsers xmlns="6b98975f-3c5f-4a54-b9da-6d15b11e1e96">
      <UserInfo>
        <DisplayName>Paulius Grigaliūnas</DisplayName>
        <AccountId>103</AccountId>
        <AccountType/>
      </UserInfo>
    </SharedWithUsers>
    <ModifiedTime xmlns="334c958d-863c-46c4-8d5f-27767050ea5d" xsi:nil="true"/>
  </documentManagement>
</p:properties>
</file>

<file path=customXml/itemProps1.xml><?xml version="1.0" encoding="utf-8"?>
<ds:datastoreItem xmlns:ds="http://schemas.openxmlformats.org/officeDocument/2006/customXml" ds:itemID="{A54C9C7E-9925-48FF-A2A3-61602A60C639}">
  <ds:schemaRefs>
    <ds:schemaRef ds:uri="http://schemas.microsoft.com/sharepoint/v3/contenttype/forms"/>
  </ds:schemaRefs>
</ds:datastoreItem>
</file>

<file path=customXml/itemProps2.xml><?xml version="1.0" encoding="utf-8"?>
<ds:datastoreItem xmlns:ds="http://schemas.openxmlformats.org/officeDocument/2006/customXml" ds:itemID="{A56F8413-7342-4956-AC47-9B977936F5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98975f-3c5f-4a54-b9da-6d15b11e1e96"/>
    <ds:schemaRef ds:uri="334c958d-863c-46c4-8d5f-27767050ea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4FD12CD-5298-4F1D-BD63-1E266D133FEB}">
  <ds:schemaRefs>
    <ds:schemaRef ds:uri="http://schemas.microsoft.com/sharepoint/events"/>
  </ds:schemaRefs>
</ds:datastoreItem>
</file>

<file path=customXml/itemProps4.xml><?xml version="1.0" encoding="utf-8"?>
<ds:datastoreItem xmlns:ds="http://schemas.openxmlformats.org/officeDocument/2006/customXml" ds:itemID="{CD05B383-9783-4393-8462-1DD4942692A3}">
  <ds:schemaRefs>
    <ds:schemaRef ds:uri="http://schemas.microsoft.com/office/infopath/2007/PartnerControls"/>
    <ds:schemaRef ds:uri="http://schemas.openxmlformats.org/package/2006/metadata/core-properties"/>
    <ds:schemaRef ds:uri="http://purl.org/dc/elements/1.1/"/>
    <ds:schemaRef ds:uri="http://purl.org/dc/dcmitype/"/>
    <ds:schemaRef ds:uri="http://purl.org/dc/terms/"/>
    <ds:schemaRef ds:uri="http://schemas.microsoft.com/office/2006/documentManagement/types"/>
    <ds:schemaRef ds:uri="http://www.w3.org/XML/1998/namespace"/>
    <ds:schemaRef ds:uri="28c809e1-141f-476f-ab3a-87550361d54f"/>
    <ds:schemaRef ds:uri="cff50280-bd97-48fb-897a-ca7c3ed18910"/>
    <ds:schemaRef ds:uri="http://schemas.microsoft.com/office/2006/metadata/properties"/>
    <ds:schemaRef ds:uri="895e502c-6c23-49b4-a971-b720ee8f8b69"/>
    <ds:schemaRef ds:uri="1da3f4f1-b6d4-426a-bd14-38c0e820194a"/>
    <ds:schemaRef ds:uri="6b98975f-3c5f-4a54-b9da-6d15b11e1e96"/>
    <ds:schemaRef ds:uri="334c958d-863c-46c4-8d5f-27767050ea5d"/>
  </ds:schemaRefs>
</ds:datastoreItem>
</file>

<file path=docProps/app.xml><?xml version="1.0" encoding="utf-8"?>
<Properties xmlns="http://schemas.openxmlformats.org/officeDocument/2006/extended-properties" xmlns:vt="http://schemas.openxmlformats.org/officeDocument/2006/docPropsVTypes">
  <TotalTime>580</TotalTime>
  <Words>5622</Words>
  <Application>Microsoft Office PowerPoint</Application>
  <PresentationFormat>Plačiaekranė</PresentationFormat>
  <Paragraphs>854</Paragraphs>
  <Slides>44</Slides>
  <Notes>32</Notes>
  <HiddenSlides>0</HiddenSlides>
  <MMClips>0</MMClips>
  <ScaleCrop>false</ScaleCrop>
  <HeadingPairs>
    <vt:vector size="6" baseType="variant">
      <vt:variant>
        <vt:lpstr>Naudojami šriftai</vt:lpstr>
      </vt:variant>
      <vt:variant>
        <vt:i4>9</vt:i4>
      </vt:variant>
      <vt:variant>
        <vt:lpstr>Tema</vt:lpstr>
      </vt:variant>
      <vt:variant>
        <vt:i4>1</vt:i4>
      </vt:variant>
      <vt:variant>
        <vt:lpstr>Skaidrių pavadinimai</vt:lpstr>
      </vt:variant>
      <vt:variant>
        <vt:i4>44</vt:i4>
      </vt:variant>
    </vt:vector>
  </HeadingPairs>
  <TitlesOfParts>
    <vt:vector size="54" baseType="lpstr">
      <vt:lpstr>Times New Roman</vt:lpstr>
      <vt:lpstr>Exo 2 Medium</vt:lpstr>
      <vt:lpstr>Calibri Light</vt:lpstr>
      <vt:lpstr>Segoe UI</vt:lpstr>
      <vt:lpstr>Calibri</vt:lpstr>
      <vt:lpstr>Arial</vt:lpstr>
      <vt:lpstr>Calibri </vt:lpstr>
      <vt:lpstr>Arial Nova Light</vt:lpstr>
      <vt:lpstr>Wingdings</vt:lpstr>
      <vt:lpstr>Office Theme</vt:lpstr>
      <vt:lpstr>„PowerPoint“ pateiktis</vt:lpstr>
      <vt:lpstr>„PowerPoint“ pateiktis</vt:lpstr>
      <vt:lpstr>„PowerPoint“ pateiktis</vt:lpstr>
      <vt:lpstr>PROJEKTO „RAIL BALTICA“ GELEŽINKELIO LINIJOS KAUNAS–LIETUVOS IR LATVIJOS VALSTYBIŲ SIENA  INŽINERINIŲ SISTEMŲ IR REGIONINIŲ STOČIŲ SUSISIEKIMO KOMUNIKACIJŲ INŽINERINĖS INFRASTRUKTŪROS VYSTYMO PLANAS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Požeminė perėja</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Dažniausiai užduodami klausimai (DUK) apie „Rail Baltica“ projektą – teritorijų planavimo ir žemės išpirkimo etapai</vt:lpstr>
      <vt:lpstr>„PowerPoint“ pateiktis</vt:lpstr>
      <vt:lpstr>Preliminarūs visuomenės poreikiams išperkamos žemės kiekiai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Visual Talk</dc:creator>
  <cp:lastModifiedBy>Natalija Baranauskienė</cp:lastModifiedBy>
  <cp:revision>2</cp:revision>
  <dcterms:created xsi:type="dcterms:W3CDTF">2019-07-24T06:34:09Z</dcterms:created>
  <dcterms:modified xsi:type="dcterms:W3CDTF">2023-08-23T12:15:41Z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0x010100207B93ADCAC2D34890AF3212791F839D</vt:lpwstr>
  </property>
  <property fmtid="{D5CDD505-2E9C-101B-9397-08002B2CF9AE}" pid="3" name="MediaServiceImageTags">
    <vt:lpwstr/>
  </property>
</Properties>
</file>