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9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74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B5E4"/>
    <a:srgbClr val="414141"/>
    <a:srgbClr val="1CADE4"/>
    <a:srgbClr val="6D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4645"/>
  </p:normalViewPr>
  <p:slideViewPr>
    <p:cSldViewPr snapToGrid="0" snapToObjects="1" showGuides="1">
      <p:cViewPr varScale="1">
        <p:scale>
          <a:sx n="67" d="100"/>
          <a:sy n="67" d="100"/>
        </p:scale>
        <p:origin x="612" y="56"/>
      </p:cViewPr>
      <p:guideLst>
        <p:guide orient="horz" pos="1049"/>
        <p:guide pos="279"/>
        <p:guide pos="74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C75A5-D4B0-1347-9D59-664AD29FE3B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9E26-471B-B243-AA72-DECBC4132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66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C75A5-D4B0-1347-9D59-664AD29FE3B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9E26-471B-B243-AA72-DECBC4132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5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C75A5-D4B0-1347-9D59-664AD29FE3B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9E26-471B-B243-AA72-DECBC4132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9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C75A5-D4B0-1347-9D59-664AD29FE3B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9E26-471B-B243-AA72-DECBC4132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81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C75A5-D4B0-1347-9D59-664AD29FE3B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9E26-471B-B243-AA72-DECBC4132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51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C75A5-D4B0-1347-9D59-664AD29FE3B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9E26-471B-B243-AA72-DECBC4132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0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C75A5-D4B0-1347-9D59-664AD29FE3B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9E26-471B-B243-AA72-DECBC4132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2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C75A5-D4B0-1347-9D59-664AD29FE3B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9E26-471B-B243-AA72-DECBC4132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83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C75A5-D4B0-1347-9D59-664AD29FE3B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9E26-471B-B243-AA72-DECBC4132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63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C75A5-D4B0-1347-9D59-664AD29FE3B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9E26-471B-B243-AA72-DECBC4132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0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C75A5-D4B0-1347-9D59-664AD29FE3B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9E26-471B-B243-AA72-DECBC4132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29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C75A5-D4B0-1347-9D59-664AD29FE3B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89E26-471B-B243-AA72-DECBC4132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2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3.tif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098" y="2009825"/>
            <a:ext cx="748973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700" b="1" dirty="0">
                <a:solidFill>
                  <a:schemeClr val="bg1"/>
                </a:solidFill>
                <a:latin typeface="Arial" panose="020B0604020202020204"/>
              </a:rPr>
              <a:t>Vie</a:t>
            </a:r>
            <a:r>
              <a:rPr lang="lt-LT" sz="3700" b="1" dirty="0" err="1">
                <a:solidFill>
                  <a:schemeClr val="bg1"/>
                </a:solidFill>
                <a:latin typeface="Arial" panose="020B0604020202020204"/>
              </a:rPr>
              <a:t>šoji</a:t>
            </a:r>
            <a:r>
              <a:rPr lang="lt-LT" sz="3700" b="1" dirty="0">
                <a:solidFill>
                  <a:schemeClr val="bg1"/>
                </a:solidFill>
                <a:latin typeface="Arial" panose="020B0604020202020204"/>
              </a:rPr>
              <a:t> konsultacija dėl </a:t>
            </a:r>
            <a:r>
              <a:rPr lang="pt-BR" sz="3700" b="1" dirty="0">
                <a:solidFill>
                  <a:schemeClr val="bg1"/>
                </a:solidFill>
                <a:latin typeface="Arial" panose="020B0604020202020204"/>
              </a:rPr>
              <a:t>Kelių priežiūros ir plėtros programos </a:t>
            </a:r>
            <a:r>
              <a:rPr lang="lt-LT" sz="3700" b="1" dirty="0">
                <a:solidFill>
                  <a:schemeClr val="bg1"/>
                </a:solidFill>
                <a:latin typeface="Arial" panose="020B0604020202020204"/>
              </a:rPr>
              <a:t>pertvarkos</a:t>
            </a:r>
            <a:endParaRPr lang="en-US" sz="3700" b="1" dirty="0">
              <a:solidFill>
                <a:schemeClr val="bg1"/>
              </a:solidFill>
              <a:latin typeface="Arial" panose="020B06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7874D2-A472-468A-B241-2B86F799A559}"/>
              </a:ext>
            </a:extLst>
          </p:cNvPr>
          <p:cNvSpPr txBox="1"/>
          <p:nvPr/>
        </p:nvSpPr>
        <p:spPr>
          <a:xfrm>
            <a:off x="1099098" y="4067170"/>
            <a:ext cx="41761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Lietuvos Respublikos susisiekimo ministerija</a:t>
            </a:r>
            <a:endParaRPr lang="en-US" sz="15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lt-LT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2021 m. birželio </a:t>
            </a:r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21</a:t>
            </a:r>
            <a:r>
              <a:rPr lang="lt-LT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d. – liepos </a:t>
            </a:r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 </a:t>
            </a:r>
            <a:r>
              <a:rPr lang="lt-LT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d.</a:t>
            </a:r>
          </a:p>
        </p:txBody>
      </p:sp>
    </p:spTree>
    <p:extLst>
      <p:ext uri="{BB962C8B-B14F-4D97-AF65-F5344CB8AC3E}">
        <p14:creationId xmlns:p14="http://schemas.microsoft.com/office/powerpoint/2010/main" val="498755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5760" y="272334"/>
            <a:ext cx="11460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Penktas</a:t>
            </a:r>
            <a:r>
              <a:rPr lang="en-US" sz="24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iššūkis</a:t>
            </a:r>
            <a:r>
              <a:rPr lang="en-US" sz="24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Politizuotas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KPPP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rezervo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paskirstymas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dideli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lūkesčiai</a:t>
            </a:r>
            <a:endParaRPr lang="en-US" sz="2400" b="1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" y="981075"/>
            <a:ext cx="6095998" cy="39451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8095" y="1280813"/>
            <a:ext cx="5302706" cy="375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KPPP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rezervas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skirstomas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į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tris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dalis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pic>
        <p:nvPicPr>
          <p:cNvPr id="9" name="Paveikslėlis 1">
            <a:extLst>
              <a:ext uri="{FF2B5EF4-FFF2-40B4-BE49-F238E27FC236}">
                <a16:creationId xmlns:a16="http://schemas.microsoft.com/office/drawing/2014/main" id="{FF28F32D-C1C8-4343-A0BB-9D5C828C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75405"/>
            <a:ext cx="12192000" cy="45252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8095" y="1824792"/>
            <a:ext cx="4883809" cy="2837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000"/>
              </a:lnSpc>
              <a:spcAft>
                <a:spcPts val="3000"/>
              </a:spcAft>
              <a:buClr>
                <a:srgbClr val="1CADE4"/>
              </a:buClr>
              <a:buFont typeface="+mj-lt"/>
              <a:buAutoNum type="arabicParenR"/>
            </a:pP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keliams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nukentėjusiems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nuo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ekstremaliųjų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situacijų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arba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avarinės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būklės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pPr marL="342900" indent="-342900">
              <a:lnSpc>
                <a:spcPts val="2400"/>
              </a:lnSpc>
              <a:spcAft>
                <a:spcPts val="3000"/>
              </a:spcAft>
              <a:buClr>
                <a:srgbClr val="1CADE4"/>
              </a:buClr>
              <a:buFont typeface="+mj-lt"/>
              <a:buAutoNum type="arabicParenR"/>
            </a:pP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keliams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kurie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prisideda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prie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LRV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programos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įgyvendinimo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arba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veda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į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teritorijas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kuriose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kuriamos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darbo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vietos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pPr marL="342900" indent="-342900">
              <a:lnSpc>
                <a:spcPts val="2400"/>
              </a:lnSpc>
              <a:spcAft>
                <a:spcPts val="3000"/>
              </a:spcAft>
              <a:buClr>
                <a:srgbClr val="1CADE4"/>
              </a:buClr>
              <a:buFont typeface="+mj-lt"/>
              <a:buAutoNum type="arabicParenR"/>
            </a:pP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sodininkų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keliams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endParaRPr lang="lt-LT" sz="1600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6002" y="981075"/>
            <a:ext cx="6095998" cy="3945153"/>
          </a:xfrm>
          <a:prstGeom prst="rect">
            <a:avLst/>
          </a:prstGeom>
          <a:solidFill>
            <a:srgbClr val="56B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aveikslėlis 1">
            <a:extLst>
              <a:ext uri="{FF2B5EF4-FFF2-40B4-BE49-F238E27FC236}">
                <a16:creationId xmlns:a16="http://schemas.microsoft.com/office/drawing/2014/main" id="{521AB0DE-DC0D-48E4-A823-8986101E97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24264" b="7729"/>
          <a:stretch/>
        </p:blipFill>
        <p:spPr>
          <a:xfrm>
            <a:off x="0" y="4926228"/>
            <a:ext cx="12191999" cy="19569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093" y="1418358"/>
            <a:ext cx="543154" cy="52639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66920" y="1307760"/>
            <a:ext cx="475817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1CADE4"/>
              </a:buClr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2021 m. KPPP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rezervo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lėšos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siekė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3000"/>
              </a:lnSpc>
              <a:spcAft>
                <a:spcPts val="2000"/>
              </a:spcAft>
              <a:buClr>
                <a:srgbClr val="1CADE4"/>
              </a:buClr>
            </a:pPr>
            <a:r>
              <a:rPr lang="en-US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19,3 </a:t>
            </a:r>
            <a:r>
              <a:rPr lang="en-US" sz="3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mln</a:t>
            </a:r>
            <a:r>
              <a:rPr lang="en-US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eurų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t. y. </a:t>
            </a:r>
            <a:r>
              <a:rPr lang="en-US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en-US" sz="3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mln</a:t>
            </a:r>
            <a:r>
              <a:rPr lang="en-US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eurų</a:t>
            </a:r>
            <a:r>
              <a:rPr lang="en-US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mažiau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2020 m. (21,4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mln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eurų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093" y="3301893"/>
            <a:ext cx="543154" cy="5263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66920" y="3082941"/>
            <a:ext cx="4917988" cy="158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1CADE4"/>
              </a:buClr>
            </a:pP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Prašymų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skirti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lėšų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iš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KPPP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rezervo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buvo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gauta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už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108,1 </a:t>
            </a:r>
            <a:r>
              <a:rPr lang="en-US" sz="3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mln</a:t>
            </a:r>
            <a:r>
              <a:rPr lang="en-US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eurų</a:t>
            </a:r>
            <a:r>
              <a:rPr lang="en-US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KPPP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rezervas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formuoja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nepagrįstus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iššūkius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tai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tapo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dar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viena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atskira</a:t>
            </a:r>
            <a:r>
              <a:rPr lang="lt-L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„KPPP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programa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6549080" y="2883888"/>
            <a:ext cx="51865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54729" y="4176402"/>
            <a:ext cx="5186544" cy="0"/>
          </a:xfrm>
          <a:prstGeom prst="line">
            <a:avLst/>
          </a:prstGeom>
          <a:ln>
            <a:solidFill>
              <a:srgbClr val="56B5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54729" y="2836334"/>
            <a:ext cx="5186544" cy="0"/>
          </a:xfrm>
          <a:prstGeom prst="line">
            <a:avLst/>
          </a:prstGeom>
          <a:ln>
            <a:solidFill>
              <a:srgbClr val="56B5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376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5760" y="326764"/>
            <a:ext cx="11460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Šeštas</a:t>
            </a:r>
            <a:r>
              <a:rPr lang="en-US" sz="24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iššūkis</a:t>
            </a:r>
            <a:r>
              <a:rPr lang="en-US" sz="24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Savivaldybės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neturi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viešų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tvarkų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pagal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kurias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atrenkami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KPPP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lėšomis</a:t>
            </a:r>
            <a:r>
              <a:rPr lang="lt-LT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finansuojami</a:t>
            </a:r>
            <a:r>
              <a:rPr lang="lt-LT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projektai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nėra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viešų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rekonstruotinų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remontuotinų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kelių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objektų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sąrašų</a:t>
            </a:r>
            <a:endParaRPr lang="en-US" sz="2400" b="1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1754658"/>
            <a:ext cx="6095998" cy="51033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" y="1754658"/>
            <a:ext cx="6095998" cy="5103341"/>
          </a:xfrm>
          <a:prstGeom prst="rect">
            <a:avLst/>
          </a:prstGeom>
          <a:solidFill>
            <a:srgbClr val="56B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1125" y="3066962"/>
            <a:ext cx="5273753" cy="313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2020 m.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gruodžio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1 d.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Valstybės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kontrolės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audito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Nr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VAE-13 „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Kelių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infrastruktūros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valdymas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  <a:p>
            <a:pPr algn="ctr">
              <a:lnSpc>
                <a:spcPts val="2400"/>
              </a:lnSpc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rekomendacija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„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siekiant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užtikrinti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kad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Kelių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priežiūros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plėtros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programos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lėšomis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finansuojami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vietinės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reikšmės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kelių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gatvių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statybos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priežiūros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darbai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būtų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atrenkami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objektyviau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inicijuoti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teisės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aktų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pakeitimus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nustatančius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pareigą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savivaldybėms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patvirtinti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teisės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aktus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reglamentuojančius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šios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programos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lėšų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skirstymą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juose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nurodyti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atrankos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kriterijus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procedūras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vykdymą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92646" y="3388569"/>
            <a:ext cx="5302706" cy="2530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Pažymėtina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kad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vienodų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aiškių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kriterijų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pagal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kuriuos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savivaldybės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skirsto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gautus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KPPP „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krepšelius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“,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trūkumas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sukelia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klausimų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dėl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sprendimų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priėmimo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skaidrumo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projektų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kaštų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naudos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įvertinimo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Savivaldybių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gyventojams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turi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būti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suteikta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galimybė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stebėti</a:t>
            </a:r>
            <a:r>
              <a:rPr lang="lt-LT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pagal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kokius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kriterijus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eiliškumą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planus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vykdoma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savivaldybių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kelių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infrastruktūros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projektų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plėtra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</p:txBody>
      </p:sp>
      <p:pic>
        <p:nvPicPr>
          <p:cNvPr id="9" name="Paveikslėlis 1">
            <a:extLst>
              <a:ext uri="{FF2B5EF4-FFF2-40B4-BE49-F238E27FC236}">
                <a16:creationId xmlns:a16="http://schemas.microsoft.com/office/drawing/2014/main" id="{FF28F32D-C1C8-4343-A0BB-9D5C828C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75405"/>
            <a:ext cx="12192000" cy="45252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424" y="2250899"/>
            <a:ext cx="543154" cy="5263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7111" y="2752708"/>
            <a:ext cx="493776" cy="47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31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5760" y="272334"/>
            <a:ext cx="11460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agrindiniai</a:t>
            </a:r>
            <a:r>
              <a:rPr lang="lt-LT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KPPP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modelio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peržiūros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tikslai</a:t>
            </a:r>
            <a:endParaRPr lang="en-US" sz="2400" b="1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aveikslėlis 1">
            <a:extLst>
              <a:ext uri="{FF2B5EF4-FFF2-40B4-BE49-F238E27FC236}">
                <a16:creationId xmlns:a16="http://schemas.microsoft.com/office/drawing/2014/main" id="{FF28F32D-C1C8-4343-A0BB-9D5C828C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75405"/>
            <a:ext cx="12192000" cy="45252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981074"/>
            <a:ext cx="4063999" cy="2938463"/>
          </a:xfrm>
          <a:prstGeom prst="rect">
            <a:avLst/>
          </a:prstGeom>
          <a:solidFill>
            <a:srgbClr val="56B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64000" y="981074"/>
            <a:ext cx="4063999" cy="29384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128001" y="981074"/>
            <a:ext cx="4063999" cy="2938463"/>
          </a:xfrm>
          <a:prstGeom prst="rect">
            <a:avLst/>
          </a:prstGeom>
          <a:solidFill>
            <a:srgbClr val="56B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" y="3919537"/>
            <a:ext cx="4063999" cy="29384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62864" y="3919537"/>
            <a:ext cx="4063999" cy="2938463"/>
          </a:xfrm>
          <a:prstGeom prst="rect">
            <a:avLst/>
          </a:prstGeom>
          <a:solidFill>
            <a:srgbClr val="56B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126863" y="3919537"/>
            <a:ext cx="4063999" cy="29384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86080" y="1634697"/>
            <a:ext cx="32918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Paprasta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aiški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skaidri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KPPP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administravimo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sistema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paremta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aiškiais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projektų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atrankos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kriterijais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rodikliais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strateginiais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dokumentais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30895" y="1495941"/>
            <a:ext cx="3330209" cy="1908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Pastovus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ilgalaikiu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trejų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metų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planavimu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pagrįstas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KPPP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finansavimas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palengvinantis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kelių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infrastuktūros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projektų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planavimą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sumažinantis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riziką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nepanaudoti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KPPP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lėšas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14078" y="2111495"/>
            <a:ext cx="329184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Į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darnų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judumą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orientuota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kelių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finansavimo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sistema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5760" y="4896069"/>
            <a:ext cx="3330209" cy="985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Papildomi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kelių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finansavimo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šaltiniai</a:t>
            </a:r>
            <a:r>
              <a:rPr lang="lt-LT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palengvinantys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kelių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infrast</a:t>
            </a:r>
            <a:r>
              <a:rPr lang="lt-LT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uktūros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projektų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planavimą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48943" y="4742181"/>
            <a:ext cx="3291840" cy="1293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Sprendimų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priėmimo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dėl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atskirų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KPPP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projektų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visų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pirma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dėl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rezervo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finansavimo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depolitizavimas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93758" y="4588293"/>
            <a:ext cx="3330209" cy="1600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Valstybės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kontrolės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rekomendacijos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nustatyti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tvark</a:t>
            </a:r>
            <a:r>
              <a:rPr lang="lt-LT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ą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pagal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kurią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skirstomas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savivaldybių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gautas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KPPP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krepšelis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įgyvendinimas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4029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0319" y="110"/>
            <a:ext cx="12212318" cy="980966"/>
          </a:xfrm>
          <a:prstGeom prst="rect">
            <a:avLst/>
          </a:prstGeom>
          <a:solidFill>
            <a:srgbClr val="56B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5760" y="326764"/>
            <a:ext cx="11460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KPPP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sąmata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100% (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siūloma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principinė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schema)</a:t>
            </a:r>
          </a:p>
        </p:txBody>
      </p:sp>
      <p:pic>
        <p:nvPicPr>
          <p:cNvPr id="9" name="Paveikslėlis 1">
            <a:extLst>
              <a:ext uri="{FF2B5EF4-FFF2-40B4-BE49-F238E27FC236}">
                <a16:creationId xmlns:a16="http://schemas.microsoft.com/office/drawing/2014/main" id="{FF28F32D-C1C8-4343-A0BB-9D5C828C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75405"/>
            <a:ext cx="12192000" cy="452523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465479" y="1522549"/>
            <a:ext cx="8047150" cy="58259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56B5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Vietinės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reikšmės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keliams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33 %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79140" y="2378478"/>
            <a:ext cx="4060945" cy="897284"/>
          </a:xfrm>
          <a:prstGeom prst="rect">
            <a:avLst/>
          </a:prstGeom>
          <a:ln w="19050">
            <a:solidFill>
              <a:srgbClr val="56B5E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44000"/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Kurortų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savivaldybėms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en-US" sz="3000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2 %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871857" y="1522548"/>
            <a:ext cx="2877230" cy="493989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56B5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Valstybinės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reikšmės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keliams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nuo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ctr"/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67 %</a:t>
            </a:r>
          </a:p>
        </p:txBody>
      </p:sp>
      <p:sp>
        <p:nvSpPr>
          <p:cNvPr id="45" name="Rectangle 44"/>
          <p:cNvSpPr/>
          <p:nvPr/>
        </p:nvSpPr>
        <p:spPr>
          <a:xfrm>
            <a:off x="979140" y="3566477"/>
            <a:ext cx="4060945" cy="1431134"/>
          </a:xfrm>
          <a:prstGeom prst="rect">
            <a:avLst/>
          </a:prstGeom>
          <a:solidFill>
            <a:schemeClr val="bg1"/>
          </a:solidFill>
          <a:ln w="19050">
            <a:solidFill>
              <a:srgbClr val="56B5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/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Visoms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savivaldybėms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en-US" sz="3000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98 %</a:t>
            </a:r>
          </a:p>
        </p:txBody>
      </p:sp>
      <p:cxnSp>
        <p:nvCxnSpPr>
          <p:cNvPr id="10" name="Elbow Connector 9"/>
          <p:cNvCxnSpPr>
            <a:endCxn id="45" idx="1"/>
          </p:cNvCxnSpPr>
          <p:nvPr/>
        </p:nvCxnSpPr>
        <p:spPr>
          <a:xfrm rot="16200000" flipH="1">
            <a:off x="-371289" y="2931615"/>
            <a:ext cx="2186402" cy="514456"/>
          </a:xfrm>
          <a:prstGeom prst="bentConnector2">
            <a:avLst/>
          </a:prstGeom>
          <a:ln w="19050">
            <a:solidFill>
              <a:srgbClr val="56B5E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76365" y="2827120"/>
            <a:ext cx="491890" cy="0"/>
          </a:xfrm>
          <a:prstGeom prst="straightConnector1">
            <a:avLst/>
          </a:prstGeom>
          <a:ln w="19050">
            <a:solidFill>
              <a:srgbClr val="56B5E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5289883" y="2378478"/>
            <a:ext cx="3222746" cy="897284"/>
          </a:xfrm>
          <a:prstGeom prst="rect">
            <a:avLst/>
          </a:prstGeom>
          <a:ln w="19050">
            <a:solidFill>
              <a:srgbClr val="56B5E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44000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KPPP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skirstoma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pagal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suteiktų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nakvynių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skaičių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289883" y="3566477"/>
            <a:ext cx="3222746" cy="1409698"/>
          </a:xfrm>
          <a:prstGeom prst="rect">
            <a:avLst/>
          </a:prstGeom>
          <a:ln w="19050">
            <a:solidFill>
              <a:srgbClr val="56B5E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44000">
              <a:spcAft>
                <a:spcPts val="1200"/>
              </a:spcAft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KPPP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skirstomas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pagal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pPr marL="468000">
              <a:spcAft>
                <a:spcPts val="1200"/>
              </a:spcAft>
            </a:pPr>
            <a:r>
              <a:rPr lang="lt-L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uolatinių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gyventojų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skaičių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pPr marL="468000">
              <a:spcAft>
                <a:spcPts val="1200"/>
              </a:spcAft>
            </a:pPr>
            <a:r>
              <a:rPr lang="lt-L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elių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ilgį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968255" y="5282834"/>
            <a:ext cx="1938231" cy="1179613"/>
          </a:xfrm>
          <a:prstGeom prst="rect">
            <a:avLst/>
          </a:prstGeom>
          <a:ln w="19050">
            <a:solidFill>
              <a:srgbClr val="56B5E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44000"/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Rajonų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savivaldybėms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en-US" sz="3000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65 %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086658" y="5282834"/>
            <a:ext cx="1953427" cy="1179613"/>
          </a:xfrm>
          <a:prstGeom prst="rect">
            <a:avLst/>
          </a:prstGeom>
          <a:ln w="19050">
            <a:solidFill>
              <a:srgbClr val="56B5E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44000"/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Miestų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savivaldybėms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en-US" sz="3000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35 %</a:t>
            </a:r>
          </a:p>
        </p:txBody>
      </p:sp>
      <p:cxnSp>
        <p:nvCxnSpPr>
          <p:cNvPr id="62" name="Straight Arrow Connector 61"/>
          <p:cNvCxnSpPr>
            <a:endCxn id="59" idx="0"/>
          </p:cNvCxnSpPr>
          <p:nvPr/>
        </p:nvCxnSpPr>
        <p:spPr>
          <a:xfrm>
            <a:off x="2906486" y="4997611"/>
            <a:ext cx="1156886" cy="285223"/>
          </a:xfrm>
          <a:prstGeom prst="straightConnector1">
            <a:avLst/>
          </a:prstGeom>
          <a:ln w="19050">
            <a:solidFill>
              <a:srgbClr val="56B5E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1807029" y="4997611"/>
            <a:ext cx="1156886" cy="285223"/>
          </a:xfrm>
          <a:prstGeom prst="straightConnector1">
            <a:avLst/>
          </a:prstGeom>
          <a:ln w="19050">
            <a:solidFill>
              <a:srgbClr val="56B5E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48" idx="1"/>
          </p:cNvCxnSpPr>
          <p:nvPr/>
        </p:nvCxnSpPr>
        <p:spPr>
          <a:xfrm>
            <a:off x="5040085" y="2827120"/>
            <a:ext cx="249798" cy="0"/>
          </a:xfrm>
          <a:prstGeom prst="straightConnector1">
            <a:avLst/>
          </a:prstGeom>
          <a:ln w="19050">
            <a:solidFill>
              <a:srgbClr val="56B5E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5034356" y="4268160"/>
            <a:ext cx="249798" cy="0"/>
          </a:xfrm>
          <a:prstGeom prst="straightConnector1">
            <a:avLst/>
          </a:prstGeom>
          <a:ln w="19050">
            <a:solidFill>
              <a:srgbClr val="56B5E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067286" y="981076"/>
            <a:ext cx="4404771" cy="541472"/>
          </a:xfrm>
          <a:prstGeom prst="straightConnector1">
            <a:avLst/>
          </a:prstGeom>
          <a:ln w="19050">
            <a:solidFill>
              <a:srgbClr val="56B5E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endCxn id="41" idx="0"/>
          </p:cNvCxnSpPr>
          <p:nvPr/>
        </p:nvCxnSpPr>
        <p:spPr>
          <a:xfrm flipH="1">
            <a:off x="4489054" y="981076"/>
            <a:ext cx="1635661" cy="541473"/>
          </a:xfrm>
          <a:prstGeom prst="straightConnector1">
            <a:avLst/>
          </a:prstGeom>
          <a:ln w="19050">
            <a:solidFill>
              <a:srgbClr val="56B5E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180" y="4182831"/>
            <a:ext cx="204744" cy="19842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180" y="4579503"/>
            <a:ext cx="204744" cy="19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3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65760" y="272334"/>
            <a:ext cx="11460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Trys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alternatyvos</a:t>
            </a:r>
            <a:endParaRPr lang="en-US" sz="2400" b="1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981075"/>
            <a:ext cx="4063999" cy="587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063999" y="981075"/>
            <a:ext cx="4063999" cy="5876925"/>
          </a:xfrm>
          <a:prstGeom prst="rect">
            <a:avLst/>
          </a:prstGeom>
          <a:solidFill>
            <a:srgbClr val="56B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128000" y="981075"/>
            <a:ext cx="4063999" cy="587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20239" y="1262320"/>
            <a:ext cx="3423521" cy="5206669"/>
            <a:chOff x="320239" y="1338522"/>
            <a:chExt cx="3423521" cy="5206669"/>
          </a:xfrm>
        </p:grpSpPr>
        <p:sp>
          <p:nvSpPr>
            <p:cNvPr id="6" name="TextBox 5"/>
            <p:cNvSpPr txBox="1"/>
            <p:nvPr/>
          </p:nvSpPr>
          <p:spPr>
            <a:xfrm>
              <a:off x="567397" y="1338522"/>
              <a:ext cx="2929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414141"/>
                  </a:solidFill>
                  <a:latin typeface="Arial" charset="0"/>
                  <a:ea typeface="Arial" charset="0"/>
                  <a:cs typeface="Arial" charset="0"/>
                </a:rPr>
                <a:t>I </a:t>
              </a:r>
              <a:r>
                <a:rPr lang="en-US" b="1" dirty="0" err="1">
                  <a:solidFill>
                    <a:srgbClr val="414141"/>
                  </a:solidFill>
                  <a:latin typeface="Arial" charset="0"/>
                  <a:ea typeface="Arial" charset="0"/>
                  <a:cs typeface="Arial" charset="0"/>
                </a:rPr>
                <a:t>alternatyva</a:t>
              </a:r>
              <a:endParaRPr lang="en-US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6568" y="1833065"/>
              <a:ext cx="32971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1600"/>
                </a:lnSpc>
              </a:pPr>
              <a:r>
                <a:rPr lang="lt-LT" sz="1200" kern="0" dirty="0">
                  <a:solidFill>
                    <a:srgbClr val="414141"/>
                  </a:solidFill>
                  <a:latin typeface="Arial" charset="0"/>
                  <a:ea typeface="Arial" charset="0"/>
                  <a:cs typeface="Arial" charset="0"/>
                </a:rPr>
                <a:t>KPPP FĮ nustatyti reikalavimą savivaldybėms pasitvirtinti KPPP lėšų paskirstymo ir projektų atrankos tvarką (aprašą), nustatyti privalomus minimalius principus (kriterijus), pagal kuriuos turi būti atrenkami kelių objektai. </a:t>
              </a:r>
              <a:r>
                <a:rPr lang="en-US" sz="1200" kern="0" dirty="0">
                  <a:solidFill>
                    <a:srgbClr val="414141"/>
                  </a:solidFill>
                  <a:latin typeface="Arial" charset="0"/>
                  <a:ea typeface="Arial" charset="0"/>
                  <a:cs typeface="Arial" charset="0"/>
                </a:rPr>
                <a:t>Apra</a:t>
              </a:r>
              <a:r>
                <a:rPr lang="lt-LT" sz="1200" kern="0" dirty="0" err="1">
                  <a:solidFill>
                    <a:srgbClr val="414141"/>
                  </a:solidFill>
                  <a:latin typeface="Arial" charset="0"/>
                  <a:ea typeface="Arial" charset="0"/>
                  <a:cs typeface="Arial" charset="0"/>
                </a:rPr>
                <a:t>šai</a:t>
              </a:r>
              <a:r>
                <a:rPr lang="lt-LT" sz="1200" kern="0" dirty="0">
                  <a:solidFill>
                    <a:srgbClr val="414141"/>
                  </a:solidFill>
                  <a:latin typeface="Arial" charset="0"/>
                  <a:ea typeface="Arial" charset="0"/>
                  <a:cs typeface="Arial" charset="0"/>
                </a:rPr>
                <a:t> turi būti viešai skelbiami ir suderinti su SM. </a:t>
              </a:r>
              <a:endPara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20239" y="3809670"/>
              <a:ext cx="3423521" cy="2735521"/>
              <a:chOff x="320239" y="3809670"/>
              <a:chExt cx="3423521" cy="273552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320239" y="3809670"/>
                <a:ext cx="3423521" cy="27355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Aft>
                    <a:spcPts val="600"/>
                  </a:spcAft>
                  <a:buClr>
                    <a:srgbClr val="56B5E4"/>
                  </a:buClr>
                  <a:defRPr/>
                </a:pPr>
                <a:r>
                  <a:rPr lang="lt-LT" sz="1200" b="1" u="sng" kern="0" dirty="0">
                    <a:solidFill>
                      <a:srgbClr val="414141"/>
                    </a:solidFill>
                    <a:latin typeface="Arial" charset="0"/>
                    <a:ea typeface="Arial" charset="0"/>
                    <a:cs typeface="Arial" charset="0"/>
                  </a:rPr>
                  <a:t>Lėšos visų pirma turi būti skiriamos keliams:</a:t>
                </a:r>
              </a:p>
              <a:p>
                <a:pPr marL="324000" lvl="0">
                  <a:spcAft>
                    <a:spcPts val="1200"/>
                  </a:spcAft>
                  <a:buClr>
                    <a:srgbClr val="56B5E4"/>
                  </a:buClr>
                  <a:defRPr/>
                </a:pPr>
                <a:r>
                  <a:rPr lang="lt-LT" sz="1200" kern="0" dirty="0">
                    <a:solidFill>
                      <a:srgbClr val="414141"/>
                    </a:solidFill>
                    <a:latin typeface="Arial" charset="0"/>
                    <a:ea typeface="Arial" charset="0"/>
                    <a:cs typeface="Arial" charset="0"/>
                  </a:rPr>
                  <a:t>kuriuose yra didelis eismo intensyvumas;</a:t>
                </a:r>
              </a:p>
              <a:p>
                <a:pPr marL="324000" lvl="0">
                  <a:spcAft>
                    <a:spcPts val="1200"/>
                  </a:spcAft>
                  <a:buClr>
                    <a:srgbClr val="56B5E4"/>
                  </a:buClr>
                  <a:defRPr/>
                </a:pPr>
                <a:r>
                  <a:rPr lang="lt-LT" sz="1200" kern="0" dirty="0">
                    <a:solidFill>
                      <a:srgbClr val="414141"/>
                    </a:solidFill>
                    <a:latin typeface="Arial" charset="0"/>
                    <a:ea typeface="Arial" charset="0"/>
                    <a:cs typeface="Arial" charset="0"/>
                  </a:rPr>
                  <a:t>kuriais vyksta maršrutinių ir mokyklinių autobusų eismas;</a:t>
                </a:r>
              </a:p>
              <a:p>
                <a:pPr marL="324000" lvl="0">
                  <a:spcAft>
                    <a:spcPts val="1200"/>
                  </a:spcAft>
                  <a:buClr>
                    <a:srgbClr val="56B5E4"/>
                  </a:buClr>
                  <a:defRPr/>
                </a:pPr>
                <a:r>
                  <a:rPr lang="lt-LT" sz="1200" kern="0" dirty="0">
                    <a:solidFill>
                      <a:srgbClr val="414141"/>
                    </a:solidFill>
                    <a:latin typeface="Arial" charset="0"/>
                    <a:ea typeface="Arial" charset="0"/>
                    <a:cs typeface="Arial" charset="0"/>
                  </a:rPr>
                  <a:t>kurie yra avarinės būklės arba kelia grėsmę eismo saugai; </a:t>
                </a:r>
              </a:p>
              <a:p>
                <a:pPr marL="324000" lvl="0">
                  <a:spcAft>
                    <a:spcPts val="1200"/>
                  </a:spcAft>
                  <a:buClr>
                    <a:srgbClr val="56B5E4"/>
                  </a:buClr>
                  <a:defRPr/>
                </a:pPr>
                <a:r>
                  <a:rPr lang="lt-LT" sz="1200" kern="0" dirty="0">
                    <a:solidFill>
                      <a:srgbClr val="414141"/>
                    </a:solidFill>
                    <a:latin typeface="Arial" charset="0"/>
                    <a:ea typeface="Arial" charset="0"/>
                    <a:cs typeface="Arial" charset="0"/>
                  </a:rPr>
                  <a:t>kuriuose ne mažiau kaip 20 kelio objekto vertės sumoka juridiniai ir/ar fiziniai asmenys.</a:t>
                </a:r>
                <a:endParaRPr lang="en-US" sz="1200" kern="0" dirty="0">
                  <a:solidFill>
                    <a:srgbClr val="41414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1787" y="4460127"/>
                <a:ext cx="216408" cy="207264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1787" y="4797595"/>
                <a:ext cx="216408" cy="207264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1787" y="5317848"/>
                <a:ext cx="216408" cy="207264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1787" y="5801293"/>
                <a:ext cx="216408" cy="207264"/>
              </a:xfrm>
              <a:prstGeom prst="rect">
                <a:avLst/>
              </a:prstGeom>
            </p:spPr>
          </p:pic>
        </p:grpSp>
        <p:sp>
          <p:nvSpPr>
            <p:cNvPr id="42" name="Stačiakampis: suapvalinti kampai 16">
              <a:extLst>
                <a:ext uri="{FF2B5EF4-FFF2-40B4-BE49-F238E27FC236}">
                  <a16:creationId xmlns:a16="http://schemas.microsoft.com/office/drawing/2014/main" id="{86CB1C83-11A1-405B-9909-21318068A68C}"/>
                </a:ext>
              </a:extLst>
            </p:cNvPr>
            <p:cNvSpPr/>
            <p:nvPr/>
          </p:nvSpPr>
          <p:spPr>
            <a:xfrm>
              <a:off x="1125550" y="3522188"/>
              <a:ext cx="1812899" cy="354683"/>
            </a:xfrm>
            <a:prstGeom prst="roundRect">
              <a:avLst/>
            </a:prstGeom>
            <a:solidFill>
              <a:srgbClr val="56B5E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Kriterijai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8127998" y="1262320"/>
            <a:ext cx="406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III </a:t>
            </a:r>
            <a:r>
              <a:rPr lang="en-US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alternatyva</a:t>
            </a:r>
            <a:endParaRPr lang="en-US" b="1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564085" y="1756863"/>
            <a:ext cx="319182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1600"/>
              </a:lnSpc>
            </a:pP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KPPP FĮ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nustatyti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reikalavimą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savivaldybėms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pasitvirtinti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vietinių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kelių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objektų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prioritetinių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eilių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sudarymo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metodikas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Įstatyme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nustatyti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tik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minimalų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kriterijų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sąrašą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o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metodikas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kitus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kriterijus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pagal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kuriuos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sudarinėjamos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prioritetinės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eilės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savivaldybės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gali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pasirinkti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savo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nuožiūra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Metodikos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su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SM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nederinamos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Metodikos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prioritetinės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eilės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turės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būti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viešai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skelbiamos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68" name="Rectangle 67"/>
          <p:cNvSpPr/>
          <p:nvPr/>
        </p:nvSpPr>
        <p:spPr>
          <a:xfrm>
            <a:off x="8448238" y="4602789"/>
            <a:ext cx="3423521" cy="186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600"/>
              </a:spcAft>
              <a:buClr>
                <a:srgbClr val="56B5E4"/>
              </a:buClr>
              <a:defRPr/>
            </a:pPr>
            <a:r>
              <a:rPr lang="en-US" sz="1200" b="1" u="sng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Minimalus</a:t>
            </a:r>
            <a:r>
              <a:rPr lang="en-US" sz="1200" b="1" u="sng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1" u="sng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privalomas</a:t>
            </a:r>
            <a:r>
              <a:rPr lang="en-US" sz="1200" b="1" u="sng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1" u="sng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kriterijus</a:t>
            </a:r>
            <a:r>
              <a:rPr lang="en-US" sz="1200" b="1" u="sng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1" u="sng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savivaldybių</a:t>
            </a:r>
            <a:r>
              <a:rPr lang="en-US" sz="1200" b="1" u="sng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1" u="sng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metodikose</a:t>
            </a:r>
            <a:r>
              <a:rPr lang="en-US" sz="1200" b="1" u="sng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marL="324000" lvl="0">
              <a:spcAft>
                <a:spcPts val="1200"/>
              </a:spcAft>
              <a:buClr>
                <a:srgbClr val="56B5E4"/>
              </a:buClr>
              <a:defRPr/>
            </a:pP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bendras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eismo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intensyvumas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pPr marL="324000" lvl="0">
              <a:spcAft>
                <a:spcPts val="1200"/>
              </a:spcAft>
              <a:buClr>
                <a:srgbClr val="56B5E4"/>
              </a:buClr>
              <a:defRPr/>
            </a:pP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pirmenybė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objektams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kai 20 proc.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kelio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objekto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vertės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sumoka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juridiniai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ar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fiziniai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asmenys</a:t>
            </a:r>
            <a:r>
              <a:rPr lang="en-US" sz="12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786" y="5343863"/>
            <a:ext cx="216408" cy="20726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786" y="5710821"/>
            <a:ext cx="216408" cy="207264"/>
          </a:xfrm>
          <a:prstGeom prst="rect">
            <a:avLst/>
          </a:prstGeom>
        </p:spPr>
      </p:pic>
      <p:sp>
        <p:nvSpPr>
          <p:cNvPr id="73" name="Stačiakampis: suapvalinti kampai 16">
            <a:extLst>
              <a:ext uri="{FF2B5EF4-FFF2-40B4-BE49-F238E27FC236}">
                <a16:creationId xmlns:a16="http://schemas.microsoft.com/office/drawing/2014/main" id="{86CB1C83-11A1-405B-9909-21318068A68C}"/>
              </a:ext>
            </a:extLst>
          </p:cNvPr>
          <p:cNvSpPr/>
          <p:nvPr/>
        </p:nvSpPr>
        <p:spPr>
          <a:xfrm>
            <a:off x="9253549" y="4315306"/>
            <a:ext cx="1812899" cy="354683"/>
          </a:xfrm>
          <a:prstGeom prst="roundRect">
            <a:avLst/>
          </a:prstGeom>
          <a:solidFill>
            <a:srgbClr val="56B5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Kriterijai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4330954" y="1262320"/>
            <a:ext cx="3423521" cy="5206669"/>
            <a:chOff x="320239" y="1338522"/>
            <a:chExt cx="3423521" cy="5206669"/>
          </a:xfrm>
        </p:grpSpPr>
        <p:sp>
          <p:nvSpPr>
            <p:cNvPr id="75" name="TextBox 74"/>
            <p:cNvSpPr txBox="1"/>
            <p:nvPr/>
          </p:nvSpPr>
          <p:spPr>
            <a:xfrm>
              <a:off x="567397" y="1338522"/>
              <a:ext cx="2929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II </a:t>
              </a:r>
              <a:r>
                <a:rPr lang="en-US" b="1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alternatyva</a:t>
              </a:r>
              <a:endPara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46568" y="1833065"/>
              <a:ext cx="3297192" cy="1512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1600"/>
                </a:lnSpc>
              </a:pP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KPPP FĮ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nustatyti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baigtinį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sąrašą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LAKD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naudojamų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kriterijų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pagal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kuriuos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savivaldybės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privalės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pasitvirtinti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savo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metodikas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ir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vietinių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kelių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objektų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prioritetines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eiles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.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Metodikos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turės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būti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suderintos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su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SM.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Metodikos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ir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prioritetinės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eilės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turės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būti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viešai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skelbiamos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.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20239" y="3809670"/>
              <a:ext cx="3423521" cy="27355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spcAft>
                  <a:spcPts val="1200"/>
                </a:spcAft>
                <a:buClr>
                  <a:srgbClr val="56B5E4"/>
                </a:buClr>
                <a:defRPr/>
              </a:pPr>
              <a:r>
                <a:rPr lang="en-US" sz="1200" b="1" u="sng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Savivaldybių</a:t>
              </a:r>
              <a:r>
                <a:rPr lang="en-US" sz="1200" b="1" u="sng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b="1" u="sng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vietinių</a:t>
              </a:r>
              <a:r>
                <a:rPr lang="en-US" sz="1200" b="1" u="sng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b="1" u="sng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kelių</a:t>
              </a:r>
              <a:r>
                <a:rPr lang="en-US" sz="1200" b="1" u="sng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b="1" u="sng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objektų</a:t>
              </a:r>
              <a:r>
                <a:rPr lang="en-US" sz="1200" b="1" u="sng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b="1" u="sng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prioritetines</a:t>
              </a:r>
              <a:r>
                <a:rPr lang="en-US" sz="1200" b="1" u="sng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b="1" u="sng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eilės</a:t>
              </a:r>
              <a:r>
                <a:rPr lang="en-US" sz="1200" b="1" u="sng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b="1" u="sng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sudaromos</a:t>
              </a:r>
              <a:r>
                <a:rPr lang="en-US" sz="1200" b="1" u="sng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b="1" u="sng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įvertinant</a:t>
              </a:r>
              <a:r>
                <a:rPr lang="en-US" sz="1200" b="1" u="sng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:</a:t>
              </a:r>
            </a:p>
            <a:p>
              <a:pPr marL="324000" lvl="0">
                <a:spcAft>
                  <a:spcPts val="1500"/>
                </a:spcAft>
                <a:buClr>
                  <a:srgbClr val="56B5E4"/>
                </a:buClr>
                <a:defRPr/>
              </a:pP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kelio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dangos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būklę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(DBI);</a:t>
              </a:r>
            </a:p>
            <a:p>
              <a:pPr marL="324000" lvl="0">
                <a:spcAft>
                  <a:spcPts val="1500"/>
                </a:spcAft>
                <a:buClr>
                  <a:srgbClr val="56B5E4"/>
                </a:buClr>
                <a:defRPr/>
              </a:pP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bendrą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eismo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intensyvumą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;</a:t>
              </a:r>
            </a:p>
            <a:p>
              <a:pPr marL="324000" lvl="0">
                <a:spcAft>
                  <a:spcPts val="1500"/>
                </a:spcAft>
                <a:buClr>
                  <a:srgbClr val="56B5E4"/>
                </a:buClr>
                <a:defRPr/>
              </a:pP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kelio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statinio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būklę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;</a:t>
              </a:r>
            </a:p>
            <a:p>
              <a:pPr marL="324000" lvl="0">
                <a:spcAft>
                  <a:spcPts val="1500"/>
                </a:spcAft>
                <a:buClr>
                  <a:srgbClr val="56B5E4"/>
                </a:buClr>
                <a:defRPr/>
              </a:pP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sankryžos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pertvarkymo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poreikį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;</a:t>
              </a:r>
            </a:p>
            <a:p>
              <a:pPr marL="324000" lvl="0">
                <a:spcAft>
                  <a:spcPts val="1500"/>
                </a:spcAft>
                <a:buClr>
                  <a:srgbClr val="56B5E4"/>
                </a:buClr>
                <a:defRPr/>
              </a:pP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socialinius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2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veiksnius</a:t>
              </a:r>
              <a:r>
                <a:rPr lang="en-US" sz="12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.</a:t>
              </a:r>
            </a:p>
          </p:txBody>
        </p:sp>
        <p:sp>
          <p:nvSpPr>
            <p:cNvPr id="78" name="Stačiakampis: suapvalinti kampai 16">
              <a:extLst>
                <a:ext uri="{FF2B5EF4-FFF2-40B4-BE49-F238E27FC236}">
                  <a16:creationId xmlns:a16="http://schemas.microsoft.com/office/drawing/2014/main" id="{86CB1C83-11A1-405B-9909-21318068A68C}"/>
                </a:ext>
              </a:extLst>
            </p:cNvPr>
            <p:cNvSpPr/>
            <p:nvPr/>
          </p:nvSpPr>
          <p:spPr>
            <a:xfrm>
              <a:off x="1125550" y="3522188"/>
              <a:ext cx="1812899" cy="354683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t-LT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56B5E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Kriterijai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462" y="4538843"/>
            <a:ext cx="216408" cy="207264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462" y="4909473"/>
            <a:ext cx="216408" cy="207264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462" y="5280103"/>
            <a:ext cx="216408" cy="207264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462" y="5650733"/>
            <a:ext cx="216408" cy="207264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462" y="6021362"/>
            <a:ext cx="216408" cy="2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89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6730313" y="2717585"/>
            <a:ext cx="5461687" cy="1362842"/>
          </a:xfrm>
          <a:prstGeom prst="rect">
            <a:avLst/>
          </a:prstGeom>
          <a:solidFill>
            <a:srgbClr val="56B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730313" y="4092067"/>
            <a:ext cx="5461687" cy="1362842"/>
          </a:xfrm>
          <a:prstGeom prst="rect">
            <a:avLst/>
          </a:prstGeom>
          <a:solidFill>
            <a:srgbClr val="56B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981075"/>
            <a:ext cx="6730314" cy="587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65760" y="272334"/>
            <a:ext cx="11460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Sąlygos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visoms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3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alternatyvoms</a:t>
            </a:r>
            <a:endParaRPr lang="en-US" sz="2400" b="1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6332" y="1856776"/>
            <a:ext cx="5917649" cy="3944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1800"/>
              </a:spcAft>
              <a:buClr>
                <a:srgbClr val="56B5E4"/>
              </a:buClr>
              <a:defRPr/>
            </a:pPr>
            <a:r>
              <a:rPr lang="en-US" sz="1600" b="1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Darnaus</a:t>
            </a:r>
            <a:r>
              <a:rPr lang="en-US" sz="1600" b="1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judumo</a:t>
            </a:r>
            <a:r>
              <a:rPr lang="en-US" sz="1600" b="1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priemonės</a:t>
            </a:r>
            <a:endParaRPr lang="en-US" sz="1600" b="1" kern="0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  <a:p>
            <a:pPr marL="432000" lvl="0">
              <a:spcAft>
                <a:spcPts val="1800"/>
              </a:spcAft>
              <a:buClr>
                <a:srgbClr val="56B5E4"/>
              </a:buClr>
              <a:defRPr/>
            </a:pP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Viešojo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transporto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infrastruktūra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432000" lvl="0">
              <a:spcAft>
                <a:spcPts val="1800"/>
              </a:spcAft>
              <a:buClr>
                <a:srgbClr val="56B5E4"/>
              </a:buClr>
              <a:defRPr/>
            </a:pP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Viešojo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privataus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transporto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sąveikos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sistemos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dviračių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infrastruktūra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jos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sistemos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priva</a:t>
            </a:r>
            <a:r>
              <a:rPr lang="lt-LT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taus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viešojo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transporto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jungties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aikštelės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angl.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Park&amp;Ride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). </a:t>
            </a:r>
          </a:p>
          <a:p>
            <a:pPr marL="432000" lvl="0">
              <a:spcAft>
                <a:spcPts val="1800"/>
              </a:spcAft>
              <a:buClr>
                <a:srgbClr val="56B5E4"/>
              </a:buClr>
              <a:defRPr/>
            </a:pP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Dviračių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viešojo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transporto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jungties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aikštelės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angl.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Bike&amp;Ride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).</a:t>
            </a:r>
          </a:p>
          <a:p>
            <a:pPr marL="432000" lvl="0">
              <a:spcAft>
                <a:spcPts val="1800"/>
              </a:spcAft>
              <a:buClr>
                <a:srgbClr val="56B5E4"/>
              </a:buClr>
              <a:defRPr/>
            </a:pP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Viešųjų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dviračių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dalijimosi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sistemos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angl.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Bike Sharing). </a:t>
            </a:r>
          </a:p>
          <a:p>
            <a:pPr marL="432000" lvl="0">
              <a:spcAft>
                <a:spcPts val="1800"/>
              </a:spcAft>
              <a:buClr>
                <a:srgbClr val="56B5E4"/>
              </a:buClr>
              <a:defRPr/>
            </a:pP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Elektrinių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transporto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priemonių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išskyrus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elektromobilius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viešosios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įkrovimo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prieigos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432000" lvl="0">
              <a:spcAft>
                <a:spcPts val="1800"/>
              </a:spcAft>
              <a:buClr>
                <a:srgbClr val="56B5E4"/>
              </a:buClr>
              <a:defRPr/>
            </a:pP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Pėsčiųjų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dviračių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takai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432000" lvl="0">
              <a:spcAft>
                <a:spcPts val="1800"/>
              </a:spcAft>
              <a:buClr>
                <a:srgbClr val="56B5E4"/>
              </a:buClr>
              <a:defRPr/>
            </a:pP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Dviračių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saugojimo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infrastruktūra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432000" lvl="0">
              <a:spcAft>
                <a:spcPts val="1800"/>
              </a:spcAft>
              <a:buClr>
                <a:srgbClr val="56B5E4"/>
              </a:buClr>
              <a:defRPr/>
            </a:pP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Infrastruktūros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pritaikymas</a:t>
            </a:r>
            <a:r>
              <a:rPr lang="lt-LT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žmonėms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su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individualiais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kern="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poreikiais</a:t>
            </a:r>
            <a:r>
              <a:rPr lang="en-US" sz="1600" kern="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67" y="1657750"/>
            <a:ext cx="339612" cy="3275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67" y="2177965"/>
            <a:ext cx="339612" cy="3275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67" y="3123202"/>
            <a:ext cx="339612" cy="32756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67" y="3771988"/>
            <a:ext cx="339612" cy="3275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67" y="4255863"/>
            <a:ext cx="339612" cy="32756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67" y="4993793"/>
            <a:ext cx="339612" cy="3275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67" y="5525586"/>
            <a:ext cx="339612" cy="32756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67" y="6009470"/>
            <a:ext cx="339612" cy="327569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6730313" y="981075"/>
            <a:ext cx="5461687" cy="1720936"/>
          </a:xfrm>
          <a:prstGeom prst="rect">
            <a:avLst/>
          </a:prstGeom>
          <a:solidFill>
            <a:srgbClr val="56B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737428" y="1333712"/>
            <a:ext cx="4305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mažiau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 proc.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savivaldybės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gauto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„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krepšelio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turi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būti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skirta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darnaus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judumo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priemonėms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įgyvendinti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737428" y="3045063"/>
            <a:ext cx="3932436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mažiau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 proc. 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„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krepšelio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lt-L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- 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eismo</a:t>
            </a:r>
            <a:r>
              <a:rPr lang="lt-L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saugai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737428" y="4419545"/>
            <a:ext cx="3751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mažiau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58 proc. 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„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krepšelio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turi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būti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naudojama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turtui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įsigyti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730312" y="5470444"/>
            <a:ext cx="5461687" cy="1399196"/>
          </a:xfrm>
          <a:prstGeom prst="rect">
            <a:avLst/>
          </a:prstGeom>
          <a:solidFill>
            <a:srgbClr val="56B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737428" y="5816099"/>
            <a:ext cx="4027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Projektai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turi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būti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įtraukti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į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savivaldybių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SVP.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484" y="1394555"/>
            <a:ext cx="543154" cy="52639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484" y="3099015"/>
            <a:ext cx="543154" cy="52639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484" y="4500452"/>
            <a:ext cx="543154" cy="52639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484" y="5918725"/>
            <a:ext cx="543154" cy="52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14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982437"/>
            <a:ext cx="6096000" cy="587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65760" y="272334"/>
            <a:ext cx="11460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Papildomos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kelių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finansavimo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galimybės</a:t>
            </a:r>
            <a:endParaRPr lang="en-US" sz="2400" b="1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6001" y="982437"/>
            <a:ext cx="6096000" cy="5876925"/>
          </a:xfrm>
          <a:prstGeom prst="rect">
            <a:avLst/>
          </a:prstGeom>
          <a:solidFill>
            <a:srgbClr val="56B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0" y="1378441"/>
            <a:ext cx="6095999" cy="375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Esama</a:t>
            </a:r>
            <a:r>
              <a:rPr lang="en-US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situacija</a:t>
            </a:r>
            <a:r>
              <a:rPr lang="en-US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19" y="2120841"/>
            <a:ext cx="378895" cy="3672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39113" y="2080428"/>
            <a:ext cx="4883809" cy="3992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7000"/>
              </a:spcAft>
            </a:pPr>
            <a:r>
              <a:rPr lang="en-US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KPPP </a:t>
            </a:r>
            <a:r>
              <a:rPr lang="en-US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finansavimo</a:t>
            </a:r>
            <a:r>
              <a:rPr lang="en-US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lėšos</a:t>
            </a:r>
            <a:endParaRPr lang="en-US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400"/>
              </a:lnSpc>
              <a:spcAft>
                <a:spcPts val="7000"/>
              </a:spcAft>
            </a:pPr>
            <a:r>
              <a:rPr lang="en-US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ES </a:t>
            </a:r>
            <a:r>
              <a:rPr lang="en-US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fondų</a:t>
            </a:r>
            <a:r>
              <a:rPr lang="en-US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lėšos</a:t>
            </a:r>
            <a:endParaRPr lang="en-US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400"/>
              </a:lnSpc>
              <a:spcAft>
                <a:spcPts val="7000"/>
              </a:spcAft>
            </a:pPr>
            <a:r>
              <a:rPr lang="en-US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Savivaldybių</a:t>
            </a:r>
            <a:r>
              <a:rPr lang="en-US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biudžeto</a:t>
            </a:r>
            <a:r>
              <a:rPr lang="en-US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lėšos</a:t>
            </a:r>
            <a:endParaRPr lang="en-US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400"/>
              </a:lnSpc>
              <a:spcAft>
                <a:spcPts val="7000"/>
              </a:spcAft>
            </a:pPr>
            <a:r>
              <a:rPr lang="en-US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Fizinių</a:t>
            </a:r>
            <a:r>
              <a:rPr lang="en-US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juridinių</a:t>
            </a:r>
            <a:r>
              <a:rPr lang="en-US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asmenų</a:t>
            </a:r>
            <a:r>
              <a:rPr lang="en-US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lėšos</a:t>
            </a:r>
            <a:endParaRPr lang="en-US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19" y="4520015"/>
            <a:ext cx="379167" cy="3674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19" y="5705082"/>
            <a:ext cx="379167" cy="367464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454728" y="5351774"/>
            <a:ext cx="5186544" cy="0"/>
          </a:xfrm>
          <a:prstGeom prst="line">
            <a:avLst/>
          </a:prstGeom>
          <a:ln>
            <a:solidFill>
              <a:srgbClr val="56B5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54728" y="4086568"/>
            <a:ext cx="5186544" cy="0"/>
          </a:xfrm>
          <a:prstGeom prst="line">
            <a:avLst/>
          </a:prstGeom>
          <a:ln>
            <a:solidFill>
              <a:srgbClr val="56B5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54728" y="2901501"/>
            <a:ext cx="5186544" cy="0"/>
          </a:xfrm>
          <a:prstGeom prst="line">
            <a:avLst/>
          </a:prstGeom>
          <a:ln>
            <a:solidFill>
              <a:srgbClr val="56B5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19" y="3345332"/>
            <a:ext cx="379167" cy="36746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6095999" y="1365743"/>
            <a:ext cx="6095999" cy="375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Siūloma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papildomai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035112" y="2067730"/>
            <a:ext cx="4883809" cy="4222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4500"/>
              </a:spcAft>
            </a:pP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Infrastruktūros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plėtros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fondas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400"/>
              </a:lnSpc>
              <a:spcAft>
                <a:spcPts val="450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PPP</a:t>
            </a:r>
          </a:p>
          <a:p>
            <a:pPr>
              <a:lnSpc>
                <a:spcPts val="2400"/>
              </a:lnSpc>
              <a:spcAft>
                <a:spcPts val="450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E-tolling</a:t>
            </a:r>
          </a:p>
          <a:p>
            <a:pPr>
              <a:lnSpc>
                <a:spcPts val="2400"/>
              </a:lnSpc>
              <a:spcAft>
                <a:spcPts val="4500"/>
              </a:spcAft>
            </a:pP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Automobilių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taršos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mokestis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skirtas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darniam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judumui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>
              <a:lnSpc>
                <a:spcPts val="2400"/>
              </a:lnSpc>
              <a:spcAft>
                <a:spcPts val="4500"/>
              </a:spcAft>
            </a:pP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Savivaldybių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infrastruktūros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plėtros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mokestis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6550727" y="4424676"/>
            <a:ext cx="51865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550727" y="3536782"/>
            <a:ext cx="51865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6550727" y="2732284"/>
            <a:ext cx="51865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6550727" y="5697023"/>
            <a:ext cx="51865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432" y="2112603"/>
            <a:ext cx="378894" cy="3672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432" y="2965130"/>
            <a:ext cx="378894" cy="3672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432" y="3863026"/>
            <a:ext cx="378894" cy="3672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432" y="4770277"/>
            <a:ext cx="378894" cy="3672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432" y="5942985"/>
            <a:ext cx="378894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19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65760" y="272334"/>
            <a:ext cx="11460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Klausimai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diskusijai</a:t>
            </a:r>
            <a:endParaRPr lang="en-US" sz="2400" b="1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981075"/>
            <a:ext cx="2748142" cy="587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85029" y="1327872"/>
            <a:ext cx="2364260" cy="3441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KPPP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finansavimas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galėtų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būti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skiriamas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tik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Nekilnojamojo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turto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registre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įregistruotiems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savivaldybių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kelių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objektams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su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pereinamuoju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laikotarpiu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šiuo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metu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savivaldybės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turi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įregistruoti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kelius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NT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registre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iki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2025 m.).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862922" y="981075"/>
            <a:ext cx="2598212" cy="587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082460" y="1327872"/>
            <a:ext cx="21591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Darnaus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judumo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fondas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–</a:t>
            </a:r>
          </a:p>
          <a:p>
            <a:pPr>
              <a:lnSpc>
                <a:spcPts val="2400"/>
              </a:lnSpc>
            </a:pP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automobilių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taršos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mokesčio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skyrimas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darniam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judumui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savivaldybėse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kaip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papildoma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finansavimo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galimybė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savivaldybėms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šalia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KPPP.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575914" y="981075"/>
            <a:ext cx="3556275" cy="587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810145" y="1327872"/>
            <a:ext cx="31251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Viešosios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privačios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partnerystės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(PPP)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būdu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finansuojami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kelių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projektai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suteiktų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galimybę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savivaldybėms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vietinės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reikšmės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kelių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projektus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įgyvendinti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viešojo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sektoriaus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privačios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partnerystės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būdu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sumažinant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naštą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savivaldybių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biudžetams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užtikrinant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reikiamas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investicijas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į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viešąją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kelių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infrastuktūrą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tinkamą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rizikų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paskirstymą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mažinant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išlaidas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joms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valdyti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bei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panaudojant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privataus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sektoriaus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gebėjimus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patirtį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9256862" y="981075"/>
            <a:ext cx="2935137" cy="587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9517058" y="1327872"/>
            <a:ext cx="237449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Vidutinės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trukmės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trejų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metų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) KPPP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finansavimas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kuris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palengvins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kelių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infrast</a:t>
            </a:r>
            <a:r>
              <a:rPr lang="lt-LT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uktūros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projektų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planavimą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sumažins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riziką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nepanaudoti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KPPP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lėšas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suteiks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teisę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LAKD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savivaldybėms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vykdyti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viešuosius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pirkimus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kitiems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metams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nelaukiant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kitų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metų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KPPP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sąmatos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patvirtinimo</a:t>
            </a:r>
            <a:r>
              <a:rPr lang="en-US" sz="1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288738" y="6015722"/>
            <a:ext cx="1014497" cy="502508"/>
          </a:xfrm>
          <a:prstGeom prst="rightArrow">
            <a:avLst/>
          </a:prstGeom>
          <a:solidFill>
            <a:srgbClr val="56B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>
            <a:off x="5011275" y="6031602"/>
            <a:ext cx="1014497" cy="502508"/>
          </a:xfrm>
          <a:prstGeom prst="rightArrow">
            <a:avLst/>
          </a:prstGeom>
          <a:solidFill>
            <a:srgbClr val="56B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8682606" y="6015722"/>
            <a:ext cx="1014497" cy="502508"/>
          </a:xfrm>
          <a:prstGeom prst="rightArrow">
            <a:avLst/>
          </a:prstGeom>
          <a:solidFill>
            <a:srgbClr val="56B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21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65760" y="326764"/>
            <a:ext cx="11460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Klausimai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diskusijai</a:t>
            </a:r>
            <a:endParaRPr lang="en-US" sz="2400" b="1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981075"/>
            <a:ext cx="4063999" cy="587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064000" y="981075"/>
            <a:ext cx="4063999" cy="5876925"/>
          </a:xfrm>
          <a:prstGeom prst="rect">
            <a:avLst/>
          </a:prstGeom>
          <a:solidFill>
            <a:srgbClr val="56B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128000" y="981075"/>
            <a:ext cx="4063999" cy="587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07246" y="2778249"/>
            <a:ext cx="32495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Pagal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kokius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kriterijus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numatytas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finansavimas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vietiniams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keliams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turi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būti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skirstomas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60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savivaldybių</a:t>
            </a:r>
            <a:r>
              <a:rPr lang="lt-LT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?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 (</a:t>
            </a:r>
            <a:r>
              <a:rPr lang="lt-LT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Š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iuo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metu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t-LT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-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pagal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nuolatinių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gyventojų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skaičių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ctr">
              <a:lnSpc>
                <a:spcPts val="3000"/>
              </a:lnSpc>
            </a:pP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30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50 proc.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vietinės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reikšmės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kelių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ilgį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30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50 proc.)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savivaldybėje</a:t>
            </a:r>
            <a:r>
              <a:rPr lang="lt-LT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71246" y="2778249"/>
            <a:ext cx="3249506" cy="1600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Pagal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kokius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kriterijus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savivaldybės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gautą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KPPP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finansavimą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turėtų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skirstyti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vietiniams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keliams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atrinkti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projektus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?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535247" y="2778249"/>
            <a:ext cx="3249506" cy="985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Kokiems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vietiniams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keliams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savivaldybės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turėtų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teikti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prioritetą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" y="1835922"/>
            <a:ext cx="406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1.</a:t>
            </a:r>
            <a:endParaRPr lang="en-US" sz="4500" b="1" dirty="0">
              <a:solidFill>
                <a:srgbClr val="56B5E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128000" y="1835922"/>
            <a:ext cx="406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3.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63999" y="1835922"/>
            <a:ext cx="406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134029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5813" y="2888921"/>
            <a:ext cx="78598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t-LT" sz="4500" b="1" dirty="0">
                <a:solidFill>
                  <a:schemeClr val="bg1"/>
                </a:solidFill>
                <a:latin typeface="Arial" panose="020B0604020202020204"/>
              </a:rPr>
              <a:t>AČIŪ už dėmesį</a:t>
            </a:r>
            <a:endParaRPr lang="en-US" sz="4500" b="1" dirty="0">
              <a:solidFill>
                <a:schemeClr val="bg1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42246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5760" y="374469"/>
            <a:ext cx="11460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Aštuonioliktosios Lietuvos Respublikos Vyriausybės programos nuostatų įgyvendinimo plane, patvirtintame 2021 m. kovo 10 d. nutarimu Nr. 155, numatyta 5.7.1. priemonė 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5998" y="1915886"/>
            <a:ext cx="6095999" cy="49421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915886"/>
            <a:ext cx="6095999" cy="4942114"/>
          </a:xfrm>
          <a:prstGeom prst="rect">
            <a:avLst/>
          </a:prstGeom>
          <a:solidFill>
            <a:srgbClr val="56B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9930" y="3463310"/>
            <a:ext cx="5016138" cy="2389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lt-L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„Parengti ir patvirtinti naują vidutinės trukmės kelių finansavimo sistemą – nustatyti valstybinės ir vietinės reikšmės kelių administravimo principus, siekiant didesnio skaidrumo, efektyvumo, savivaldybių įsitraukimo ir sprendimų depolitizavimo (pakeisti Kelių priežiūros ir plėtros finansavimo įstatymą)“</a:t>
            </a:r>
          </a:p>
          <a:p>
            <a:pPr algn="ctr">
              <a:lnSpc>
                <a:spcPts val="2600"/>
              </a:lnSpc>
            </a:pPr>
            <a:r>
              <a:rPr lang="lt-L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iki 2021 m. IV ketvirčio.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48841" y="3989877"/>
            <a:ext cx="5190313" cy="1055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lt-LT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Viešoji konsultacija atliekama, vadovaujantis Vyriausybės kanceliarijos parengta Viešųjų konsultacijų metodika.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422" y="2713378"/>
            <a:ext cx="543154" cy="526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109" y="3361849"/>
            <a:ext cx="493776" cy="47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48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79523" y="0"/>
            <a:ext cx="841247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4321918" y="620747"/>
            <a:ext cx="21195" cy="4897727"/>
          </a:xfrm>
          <a:prstGeom prst="line">
            <a:avLst/>
          </a:prstGeom>
          <a:ln w="19050">
            <a:solidFill>
              <a:srgbClr val="56B5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65761" y="374469"/>
            <a:ext cx="2987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Vieš</a:t>
            </a:r>
            <a:r>
              <a:rPr lang="lt-LT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osios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konsultacij</a:t>
            </a:r>
            <a:r>
              <a:rPr lang="lt-LT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os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dėl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Kelių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priežiūros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plėtros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programos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(KPPP)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pertvarkos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planas</a:t>
            </a:r>
            <a:endParaRPr lang="en-US" sz="2400" b="1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9083" y="752308"/>
            <a:ext cx="5190313" cy="39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Vieš</a:t>
            </a:r>
            <a:r>
              <a:rPr lang="lt-LT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osios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konsultacij</a:t>
            </a:r>
            <a:r>
              <a:rPr lang="lt-LT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pradžios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paskelbimas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lt-LT" sz="1600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229463" y="492363"/>
            <a:ext cx="206105" cy="206105"/>
          </a:xfrm>
          <a:prstGeom prst="ellipse">
            <a:avLst/>
          </a:prstGeom>
          <a:solidFill>
            <a:schemeClr val="bg1"/>
          </a:solidFill>
          <a:ln w="28575">
            <a:solidFill>
              <a:srgbClr val="56B5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59083" y="364584"/>
            <a:ext cx="2751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2021-06-</a:t>
            </a:r>
            <a:r>
              <a:rPr lang="lt-LT" sz="24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21</a:t>
            </a:r>
            <a:endParaRPr lang="en-US" sz="2400" b="1" dirty="0">
              <a:solidFill>
                <a:srgbClr val="56B5E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59083" y="2002318"/>
            <a:ext cx="6801397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Apskritojo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stalo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diskusijos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su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suinteresuotomis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grupėmis</a:t>
            </a:r>
            <a:endParaRPr lang="en-US" sz="1600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59082" y="1614594"/>
            <a:ext cx="5685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2021-07-0</a:t>
            </a:r>
            <a:r>
              <a:rPr lang="en-US" sz="24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5 – 2021-07-09 </a:t>
            </a:r>
            <a:r>
              <a:rPr lang="en-US" sz="14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(bus </a:t>
            </a:r>
            <a:r>
              <a:rPr lang="en-US" sz="1400" b="1" dirty="0" err="1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patikslinta</a:t>
            </a:r>
            <a:r>
              <a:rPr lang="en-US" sz="14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 v</a:t>
            </a:r>
            <a:r>
              <a:rPr lang="lt-LT" sz="1400" b="1" dirty="0" err="1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ėliau</a:t>
            </a:r>
            <a:r>
              <a:rPr lang="lt-LT" sz="14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1400" b="1" dirty="0">
              <a:solidFill>
                <a:srgbClr val="56B5E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229463" y="1740754"/>
            <a:ext cx="206105" cy="206105"/>
          </a:xfrm>
          <a:prstGeom prst="ellipse">
            <a:avLst/>
          </a:prstGeom>
          <a:solidFill>
            <a:schemeClr val="bg1"/>
          </a:solidFill>
          <a:ln w="28575">
            <a:solidFill>
              <a:srgbClr val="56B5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659083" y="3283106"/>
            <a:ext cx="6801397" cy="389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Vieš</a:t>
            </a:r>
            <a:r>
              <a:rPr lang="lt-LT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osios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konsultacij</a:t>
            </a:r>
            <a:r>
              <a:rPr lang="lt-LT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pabaiga</a:t>
            </a:r>
            <a:endParaRPr lang="en-US" sz="1600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59083" y="2895382"/>
            <a:ext cx="2751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2021-07-09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59083" y="4527217"/>
            <a:ext cx="6801397" cy="389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Vieš</a:t>
            </a:r>
            <a:r>
              <a:rPr lang="lt-LT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osios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konsultacij</a:t>
            </a:r>
            <a:r>
              <a:rPr lang="lt-LT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rezultatų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ataskaitos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paskelbimas</a:t>
            </a:r>
            <a:endParaRPr lang="en-US" sz="1600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59083" y="4139493"/>
            <a:ext cx="2751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2021-07-22</a:t>
            </a:r>
          </a:p>
        </p:txBody>
      </p:sp>
      <p:sp>
        <p:nvSpPr>
          <p:cNvPr id="25" name="Oval 24"/>
          <p:cNvSpPr/>
          <p:nvPr/>
        </p:nvSpPr>
        <p:spPr>
          <a:xfrm>
            <a:off x="4229463" y="4256944"/>
            <a:ext cx="206105" cy="206105"/>
          </a:xfrm>
          <a:prstGeom prst="ellipse">
            <a:avLst/>
          </a:prstGeom>
          <a:solidFill>
            <a:schemeClr val="bg1"/>
          </a:solidFill>
          <a:ln w="28575">
            <a:solidFill>
              <a:srgbClr val="56B5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59083" y="5771329"/>
            <a:ext cx="6958151" cy="722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Grįžtamojo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ryšio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dėl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vieš</a:t>
            </a:r>
            <a:r>
              <a:rPr lang="lt-LT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osios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konsultacij</a:t>
            </a:r>
            <a:r>
              <a:rPr lang="lt-LT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pateikimas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kaip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rengiant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teisės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aktų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projektus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atsižvelgta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į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konsultacij</a:t>
            </a:r>
            <a:r>
              <a:rPr lang="lt-LT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metu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gautus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pasiūlymus</a:t>
            </a:r>
            <a:endParaRPr lang="en-US" sz="1600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59083" y="5383605"/>
            <a:ext cx="2751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2021-08-02</a:t>
            </a:r>
            <a:endParaRPr lang="fi-FI" sz="2400" b="1" dirty="0">
              <a:solidFill>
                <a:srgbClr val="56B5E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229463" y="5501056"/>
            <a:ext cx="206105" cy="206105"/>
          </a:xfrm>
          <a:prstGeom prst="ellipse">
            <a:avLst/>
          </a:prstGeom>
          <a:solidFill>
            <a:schemeClr val="bg1"/>
          </a:solidFill>
          <a:ln w="28575">
            <a:solidFill>
              <a:srgbClr val="56B5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229463" y="3023161"/>
            <a:ext cx="206105" cy="206105"/>
          </a:xfrm>
          <a:prstGeom prst="ellipse">
            <a:avLst/>
          </a:prstGeom>
          <a:solidFill>
            <a:schemeClr val="bg1"/>
          </a:solidFill>
          <a:ln w="28575">
            <a:solidFill>
              <a:srgbClr val="56B5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63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-20319" y="-1056"/>
            <a:ext cx="12212318" cy="845746"/>
          </a:xfrm>
          <a:prstGeom prst="rect">
            <a:avLst/>
          </a:prstGeom>
          <a:solidFill>
            <a:srgbClr val="56B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9098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2021 KPPP sąmata – 100 proc.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450567" y="826211"/>
            <a:ext cx="11290866" cy="5739076"/>
            <a:chOff x="481004" y="826211"/>
            <a:chExt cx="11290866" cy="5739076"/>
          </a:xfrm>
        </p:grpSpPr>
        <p:sp>
          <p:nvSpPr>
            <p:cNvPr id="2" name="Rectangle 1"/>
            <p:cNvSpPr/>
            <p:nvPr/>
          </p:nvSpPr>
          <p:spPr>
            <a:xfrm>
              <a:off x="2688336" y="1165361"/>
              <a:ext cx="6638544" cy="4408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56B5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Biudžeto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įstatyme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rezervuotas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tikslinis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finansavimas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svarbiems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projektams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465320" y="1847966"/>
              <a:ext cx="3084576" cy="4408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56B5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Likusi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KPPP </a:t>
              </a:r>
              <a:r>
                <a:rPr lang="en-U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sąmatos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dalis</a:t>
              </a:r>
              <a:endPara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2689" y="2554786"/>
              <a:ext cx="3339667" cy="4408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56B5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KPPP </a:t>
              </a:r>
              <a:r>
                <a:rPr lang="en-U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rezervas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– </a:t>
              </a:r>
              <a:r>
                <a:rPr lang="en-U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iki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5 %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039424" y="2554786"/>
              <a:ext cx="3668307" cy="4408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56B5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Vietinės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reikšmės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keliams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– 30 %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924800" y="2554786"/>
              <a:ext cx="3847070" cy="4408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56B5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Valstybinės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reikšmės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keliams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– </a:t>
              </a:r>
              <a:r>
                <a:rPr lang="en-U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nuo</a:t>
              </a: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65 %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2689" y="3806020"/>
              <a:ext cx="3339667" cy="16766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6B5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Likęs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nepaskirstytas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rezervas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skiriamas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kelių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objektams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kurie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:</a:t>
              </a:r>
            </a:p>
            <a:p>
              <a:pPr marL="228600" indent="-228600">
                <a:buAutoNum type="arabicParenR"/>
              </a:pP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įgyvendina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LRV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programą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ir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įgyvendinimo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planą</a:t>
              </a:r>
              <a:r>
                <a:rPr lang="lt-LT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,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28600" indent="-228600">
                <a:buAutoNum type="arabicParenR"/>
              </a:pP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turės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teigiamą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poveikį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saugiam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eismui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ir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naudą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visuomenei</a:t>
              </a:r>
              <a:r>
                <a:rPr lang="lt-LT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,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28600" indent="-228600">
                <a:buAutoNum type="arabicParenR"/>
              </a:pP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≥20%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nepaskirstyto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rezervo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valstybės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ir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savivaldybių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veda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į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darbo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vietas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kuriančias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teritorijas</a:t>
              </a:r>
              <a:r>
                <a:rPr lang="lt-LT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.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81004" y="3192491"/>
              <a:ext cx="3339667" cy="41664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6B5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Keliams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nukentėjusiems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nuo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ekstremaliųjų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situacijų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89" y="5679579"/>
              <a:ext cx="3339667" cy="87518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6B5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Likęs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nepaskirstytas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rezervas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gali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būti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skiriamas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taip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: </a:t>
              </a:r>
              <a:r>
                <a:rPr lang="en-US" sz="1400" b="1" dirty="0">
                  <a:solidFill>
                    <a:srgbClr val="56B5E4"/>
                  </a:solidFill>
                  <a:latin typeface="Arial" charset="0"/>
                  <a:ea typeface="Arial" charset="0"/>
                  <a:cs typeface="Arial" charset="0"/>
                </a:rPr>
                <a:t>93 %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savivaldybių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keliams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mėgėjų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sodų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teritorijose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ir</a:t>
              </a:r>
              <a:r>
                <a:rPr lang="en-US" sz="1400" b="1" dirty="0">
                  <a:solidFill>
                    <a:srgbClr val="56B5E4"/>
                  </a:solidFill>
                  <a:latin typeface="Arial" charset="0"/>
                  <a:ea typeface="Arial" charset="0"/>
                  <a:cs typeface="Arial" charset="0"/>
                </a:rPr>
                <a:t> 7 %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valstybės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institucijų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keliams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(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yra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papildomų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sąlygų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dėl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prisidėjimo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)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318821" y="3192491"/>
              <a:ext cx="3391103" cy="6830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6B5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Kitų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institucijų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poreikiams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–</a:t>
              </a:r>
              <a:r>
                <a:rPr lang="en-US" sz="1400" dirty="0">
                  <a:solidFill>
                    <a:srgbClr val="56B5E4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400" b="1" dirty="0">
                  <a:solidFill>
                    <a:srgbClr val="56B5E4"/>
                  </a:solidFill>
                  <a:latin typeface="Arial" charset="0"/>
                  <a:ea typeface="Arial" charset="0"/>
                  <a:cs typeface="Arial" charset="0"/>
                </a:rPr>
                <a:t>4 %,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iš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: MU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ir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</a:p>
            <a:p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VSTT – </a:t>
              </a:r>
              <a:r>
                <a:rPr lang="en-US" sz="1400" b="1" dirty="0">
                  <a:solidFill>
                    <a:srgbClr val="56B5E4"/>
                  </a:solidFill>
                  <a:latin typeface="Arial" charset="0"/>
                  <a:ea typeface="Arial" charset="0"/>
                  <a:cs typeface="Arial" charset="0"/>
                </a:rPr>
                <a:t>50 %, 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VSAT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prie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VRM – </a:t>
              </a:r>
              <a:r>
                <a:rPr lang="en-US" sz="1400" b="1" dirty="0">
                  <a:solidFill>
                    <a:srgbClr val="56B5E4"/>
                  </a:solidFill>
                  <a:latin typeface="Arial" charset="0"/>
                  <a:ea typeface="Arial" charset="0"/>
                  <a:cs typeface="Arial" charset="0"/>
                </a:rPr>
                <a:t>13 %, 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KAM – </a:t>
              </a:r>
              <a:r>
                <a:rPr lang="en-US" sz="1400" b="1" dirty="0">
                  <a:solidFill>
                    <a:srgbClr val="56B5E4"/>
                  </a:solidFill>
                  <a:latin typeface="Arial" charset="0"/>
                  <a:ea typeface="Arial" charset="0"/>
                  <a:cs typeface="Arial" charset="0"/>
                </a:rPr>
                <a:t>37 %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18822" y="3970748"/>
              <a:ext cx="3391104" cy="35813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6B5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Kurortų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savivaldybėms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– </a:t>
              </a:r>
              <a:r>
                <a:rPr lang="en-US" sz="1400" b="1" dirty="0">
                  <a:solidFill>
                    <a:srgbClr val="56B5E4"/>
                  </a:solidFill>
                  <a:latin typeface="Arial" charset="0"/>
                  <a:ea typeface="Arial" charset="0"/>
                  <a:cs typeface="Arial" charset="0"/>
                </a:rPr>
                <a:t>2 %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16628" y="4424122"/>
              <a:ext cx="3391104" cy="35813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6B5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Sostinės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regiono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savivaldybėms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– </a:t>
              </a:r>
              <a:r>
                <a:rPr lang="en-US" sz="1400" b="1" dirty="0">
                  <a:solidFill>
                    <a:srgbClr val="56B5E4"/>
                  </a:solidFill>
                  <a:latin typeface="Arial" charset="0"/>
                  <a:ea typeface="Arial" charset="0"/>
                  <a:cs typeface="Arial" charset="0"/>
                </a:rPr>
                <a:t>2 %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318822" y="4877496"/>
              <a:ext cx="3391104" cy="35813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6B5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Savivaldybėms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prie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didžiųjų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miestų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– </a:t>
              </a:r>
              <a:r>
                <a:rPr lang="en-US" sz="1400" b="1" dirty="0">
                  <a:solidFill>
                    <a:srgbClr val="56B5E4"/>
                  </a:solidFill>
                  <a:latin typeface="Arial" charset="0"/>
                  <a:ea typeface="Arial" charset="0"/>
                  <a:cs typeface="Arial" charset="0"/>
                </a:rPr>
                <a:t>2 %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16628" y="5330870"/>
              <a:ext cx="3391104" cy="35813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6B5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Visoms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savivaldybėms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– </a:t>
              </a:r>
              <a:r>
                <a:rPr lang="en-US" sz="1400" b="1" dirty="0">
                  <a:solidFill>
                    <a:srgbClr val="56B5E4"/>
                  </a:solidFill>
                  <a:latin typeface="Arial" charset="0"/>
                  <a:ea typeface="Arial" charset="0"/>
                  <a:cs typeface="Arial" charset="0"/>
                </a:rPr>
                <a:t>90 %,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iš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: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316628" y="5939279"/>
              <a:ext cx="1548713" cy="6260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6B5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miestų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savivaldybėms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– </a:t>
              </a:r>
            </a:p>
            <a:p>
              <a:r>
                <a:rPr lang="en-US" sz="1400" b="1" dirty="0">
                  <a:solidFill>
                    <a:srgbClr val="56B5E4"/>
                  </a:solidFill>
                  <a:latin typeface="Arial" charset="0"/>
                  <a:ea typeface="Arial" charset="0"/>
                  <a:cs typeface="Arial" charset="0"/>
                </a:rPr>
                <a:t>35 %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075899" y="5939279"/>
              <a:ext cx="1631832" cy="6260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6B5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rajonų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</a:p>
            <a:p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savivaldybėms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– </a:t>
              </a:r>
            </a:p>
            <a:p>
              <a:r>
                <a:rPr lang="en-US" sz="1400" b="1" dirty="0">
                  <a:solidFill>
                    <a:srgbClr val="56B5E4"/>
                  </a:solidFill>
                  <a:latin typeface="Arial" charset="0"/>
                  <a:ea typeface="Arial" charset="0"/>
                  <a:cs typeface="Arial" charset="0"/>
                </a:rPr>
                <a:t>65 %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9902" y="3191993"/>
              <a:ext cx="1923535" cy="113689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6B5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KPPP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skirstoma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pagal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suteiktų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nakvynių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skaičių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129902" y="4424999"/>
              <a:ext cx="1923535" cy="12518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6B5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000"/>
                </a:spcAft>
              </a:pPr>
              <a:r>
                <a:rPr 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KPPP </a:t>
              </a:r>
              <a:r>
                <a:rPr lang="en-US" sz="11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skirstoma</a:t>
              </a:r>
              <a:r>
                <a:rPr 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pagal</a:t>
              </a:r>
              <a:r>
                <a:rPr 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:</a:t>
              </a:r>
            </a:p>
            <a:p>
              <a:pPr marL="288000">
                <a:spcAft>
                  <a:spcPts val="1000"/>
                </a:spcAft>
              </a:pPr>
              <a:r>
                <a:rPr lang="lt-LT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uolatinių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gyventojų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skaičių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;</a:t>
              </a:r>
            </a:p>
            <a:p>
              <a:pPr marL="288000">
                <a:spcAft>
                  <a:spcPts val="1000"/>
                </a:spcAft>
              </a:pPr>
              <a:r>
                <a:rPr lang="lt-LT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k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elių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ilgį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.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325378" y="3200296"/>
              <a:ext cx="1446492" cy="24765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6B5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Ne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mažiau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kaip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</a:p>
            <a:p>
              <a:pPr>
                <a:spcAft>
                  <a:spcPts val="1200"/>
                </a:spcAft>
              </a:pPr>
              <a:r>
                <a:rPr lang="en-US" sz="1400" b="1" dirty="0">
                  <a:solidFill>
                    <a:srgbClr val="56B5E4"/>
                  </a:solidFill>
                  <a:latin typeface="Arial" charset="0"/>
                  <a:ea typeface="Arial" charset="0"/>
                  <a:cs typeface="Arial" charset="0"/>
                </a:rPr>
                <a:t>58 %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gauto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KPPP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krepšelio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turi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būti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naudojama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turtui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įsigyti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;</a:t>
              </a:r>
            </a:p>
            <a:p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ne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mažiau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kaip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</a:p>
            <a:p>
              <a:pPr>
                <a:spcAft>
                  <a:spcPts val="1200"/>
                </a:spcAft>
              </a:pPr>
              <a:r>
                <a:rPr lang="en-US" sz="1400" b="1" dirty="0">
                  <a:solidFill>
                    <a:srgbClr val="56B5E4"/>
                  </a:solidFill>
                  <a:latin typeface="Arial" charset="0"/>
                  <a:ea typeface="Arial" charset="0"/>
                  <a:cs typeface="Arial" charset="0"/>
                </a:rPr>
                <a:t>5 %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turi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būti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naudojama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saugaus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eismo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priemonėms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vietinės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reikšmės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keliuose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finansuoti</a:t>
              </a:r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.</a:t>
              </a:r>
            </a:p>
          </p:txBody>
        </p:sp>
        <p:cxnSp>
          <p:nvCxnSpPr>
            <p:cNvPr id="41" name="Straight Arrow Connector 40"/>
            <p:cNvCxnSpPr>
              <a:stCxn id="12" idx="2"/>
              <a:endCxn id="13" idx="0"/>
            </p:cNvCxnSpPr>
            <p:nvPr/>
          </p:nvCxnSpPr>
          <p:spPr>
            <a:xfrm flipH="1">
              <a:off x="2152523" y="2288789"/>
              <a:ext cx="3855085" cy="265997"/>
            </a:xfrm>
            <a:prstGeom prst="straightConnector1">
              <a:avLst/>
            </a:prstGeom>
            <a:ln w="12700">
              <a:solidFill>
                <a:srgbClr val="56B5E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12" idx="2"/>
              <a:endCxn id="17" idx="0"/>
            </p:cNvCxnSpPr>
            <p:nvPr/>
          </p:nvCxnSpPr>
          <p:spPr>
            <a:xfrm>
              <a:off x="6007608" y="2288789"/>
              <a:ext cx="3840727" cy="265997"/>
            </a:xfrm>
            <a:prstGeom prst="straightConnector1">
              <a:avLst/>
            </a:prstGeom>
            <a:ln w="12700">
              <a:solidFill>
                <a:srgbClr val="56B5E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endCxn id="14" idx="0"/>
            </p:cNvCxnSpPr>
            <p:nvPr/>
          </p:nvCxnSpPr>
          <p:spPr>
            <a:xfrm flipH="1">
              <a:off x="5873578" y="2280344"/>
              <a:ext cx="150954" cy="274442"/>
            </a:xfrm>
            <a:prstGeom prst="straightConnector1">
              <a:avLst/>
            </a:prstGeom>
            <a:ln w="12700">
              <a:solidFill>
                <a:srgbClr val="56B5E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2" idx="2"/>
            </p:cNvCxnSpPr>
            <p:nvPr/>
          </p:nvCxnSpPr>
          <p:spPr>
            <a:xfrm>
              <a:off x="6007608" y="1606184"/>
              <a:ext cx="1684" cy="245923"/>
            </a:xfrm>
            <a:prstGeom prst="straightConnector1">
              <a:avLst/>
            </a:prstGeom>
            <a:ln w="12700">
              <a:solidFill>
                <a:srgbClr val="56B5E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6007608" y="826211"/>
              <a:ext cx="0" cy="322298"/>
            </a:xfrm>
            <a:prstGeom prst="straightConnector1">
              <a:avLst/>
            </a:prstGeom>
            <a:ln w="12700">
              <a:solidFill>
                <a:srgbClr val="56B5E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2152523" y="2995609"/>
              <a:ext cx="1683" cy="194130"/>
            </a:xfrm>
            <a:prstGeom prst="straightConnector1">
              <a:avLst/>
            </a:prstGeom>
            <a:ln w="12700">
              <a:solidFill>
                <a:srgbClr val="56B5E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2152523" y="3611890"/>
              <a:ext cx="1683" cy="194130"/>
            </a:xfrm>
            <a:prstGeom prst="straightConnector1">
              <a:avLst/>
            </a:prstGeom>
            <a:ln w="12700">
              <a:solidFill>
                <a:srgbClr val="56B5E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2152523" y="5482696"/>
              <a:ext cx="1683" cy="194130"/>
            </a:xfrm>
            <a:prstGeom prst="straightConnector1">
              <a:avLst/>
            </a:prstGeom>
            <a:ln w="12700">
              <a:solidFill>
                <a:srgbClr val="56B5E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lbow Connector 71"/>
            <p:cNvCxnSpPr>
              <a:endCxn id="26" idx="1"/>
            </p:cNvCxnSpPr>
            <p:nvPr/>
          </p:nvCxnSpPr>
          <p:spPr>
            <a:xfrm rot="16200000" flipH="1">
              <a:off x="2941181" y="4134492"/>
              <a:ext cx="2514330" cy="236563"/>
            </a:xfrm>
            <a:prstGeom prst="bentConnector2">
              <a:avLst/>
            </a:prstGeom>
            <a:ln w="12700">
              <a:solidFill>
                <a:srgbClr val="56B5E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21" idx="1"/>
            </p:cNvCxnSpPr>
            <p:nvPr/>
          </p:nvCxnSpPr>
          <p:spPr>
            <a:xfrm>
              <a:off x="4080064" y="3534001"/>
              <a:ext cx="238757" cy="0"/>
            </a:xfrm>
            <a:prstGeom prst="straightConnector1">
              <a:avLst/>
            </a:prstGeom>
            <a:ln w="12700">
              <a:solidFill>
                <a:srgbClr val="56B5E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4080064" y="4171943"/>
              <a:ext cx="252584" cy="0"/>
            </a:xfrm>
            <a:prstGeom prst="straightConnector1">
              <a:avLst/>
            </a:prstGeom>
            <a:ln w="12700">
              <a:solidFill>
                <a:srgbClr val="56B5E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4080064" y="4595814"/>
              <a:ext cx="252584" cy="0"/>
            </a:xfrm>
            <a:prstGeom prst="straightConnector1">
              <a:avLst/>
            </a:prstGeom>
            <a:ln w="12700">
              <a:solidFill>
                <a:srgbClr val="56B5E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4072054" y="5070730"/>
              <a:ext cx="252584" cy="0"/>
            </a:xfrm>
            <a:prstGeom prst="straightConnector1">
              <a:avLst/>
            </a:prstGeom>
            <a:ln w="12700">
              <a:solidFill>
                <a:srgbClr val="56B5E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>
              <a:endCxn id="27" idx="0"/>
            </p:cNvCxnSpPr>
            <p:nvPr/>
          </p:nvCxnSpPr>
          <p:spPr>
            <a:xfrm flipH="1">
              <a:off x="5090985" y="5687669"/>
              <a:ext cx="928990" cy="251610"/>
            </a:xfrm>
            <a:prstGeom prst="straightConnector1">
              <a:avLst/>
            </a:prstGeom>
            <a:ln w="12700">
              <a:solidFill>
                <a:srgbClr val="56B5E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6014372" y="5687669"/>
              <a:ext cx="928990" cy="251610"/>
            </a:xfrm>
            <a:prstGeom prst="straightConnector1">
              <a:avLst/>
            </a:prstGeom>
            <a:ln w="12700">
              <a:solidFill>
                <a:srgbClr val="56B5E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ight Brace 81"/>
            <p:cNvSpPr/>
            <p:nvPr/>
          </p:nvSpPr>
          <p:spPr>
            <a:xfrm>
              <a:off x="7713714" y="3514645"/>
              <a:ext cx="422171" cy="642018"/>
            </a:xfrm>
            <a:prstGeom prst="rightBrace">
              <a:avLst/>
            </a:prstGeom>
            <a:ln w="12700">
              <a:solidFill>
                <a:srgbClr val="56B5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3221" y="4877496"/>
              <a:ext cx="204744" cy="198425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3221" y="5346110"/>
              <a:ext cx="204744" cy="198425"/>
            </a:xfrm>
            <a:prstGeom prst="rect">
              <a:avLst/>
            </a:prstGeom>
          </p:spPr>
        </p:pic>
        <p:sp>
          <p:nvSpPr>
            <p:cNvPr id="85" name="Right Brace 84"/>
            <p:cNvSpPr/>
            <p:nvPr/>
          </p:nvSpPr>
          <p:spPr>
            <a:xfrm>
              <a:off x="7713714" y="4603190"/>
              <a:ext cx="422171" cy="953452"/>
            </a:xfrm>
            <a:prstGeom prst="rightBrace">
              <a:avLst/>
            </a:prstGeom>
            <a:ln w="12700">
              <a:solidFill>
                <a:srgbClr val="56B5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ight Brace 85"/>
            <p:cNvSpPr/>
            <p:nvPr/>
          </p:nvSpPr>
          <p:spPr>
            <a:xfrm>
              <a:off x="10047455" y="3773494"/>
              <a:ext cx="275730" cy="1297235"/>
            </a:xfrm>
            <a:prstGeom prst="rightBrace">
              <a:avLst>
                <a:gd name="adj1" fmla="val 8333"/>
                <a:gd name="adj2" fmla="val 48456"/>
              </a:avLst>
            </a:prstGeom>
            <a:ln w="12700">
              <a:solidFill>
                <a:srgbClr val="56B5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4813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5760" y="326764"/>
            <a:ext cx="11460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Pirmas</a:t>
            </a:r>
            <a:r>
              <a:rPr lang="en-US" sz="24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iššūkis</a:t>
            </a:r>
            <a:r>
              <a:rPr lang="en-US" sz="24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Lietuvos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kelių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infrastruktūros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išlaikymas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tenkantis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vienam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gyventojui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vienas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didžiausių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visoje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ES</a:t>
            </a:r>
            <a:endParaRPr lang="lt-LT" sz="2400" b="1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1414464"/>
            <a:ext cx="6095998" cy="5443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" y="1414464"/>
            <a:ext cx="6095998" cy="5443536"/>
          </a:xfrm>
          <a:prstGeom prst="rect">
            <a:avLst/>
          </a:prstGeom>
          <a:solidFill>
            <a:srgbClr val="56B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0395" y="2729502"/>
            <a:ext cx="523521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Lietuvos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kelių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infrastruktūrą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sudaro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valstybinės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vietinės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reikšmės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keliai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kurių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bendras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ilgis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</a:t>
            </a:r>
          </a:p>
          <a:p>
            <a:pPr algn="ctr">
              <a:lnSpc>
                <a:spcPts val="3000"/>
              </a:lnSpc>
            </a:pPr>
            <a:r>
              <a:rPr lang="en-US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85,5 </a:t>
            </a:r>
            <a:r>
              <a:rPr lang="en-US" sz="3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tūkst</a:t>
            </a:r>
            <a:r>
              <a:rPr lang="en-US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km.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Šių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kelių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svarbą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rodo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tai,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kad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šalies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magistraliniais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keliais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per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parą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pravažiuoja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vidutiniškai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apie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en-US" sz="3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tūkst</a:t>
            </a:r>
            <a:r>
              <a:rPr lang="en-US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lengvųjų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krovininių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automobilių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Vidutiniškai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per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dieną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keliais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pervežama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daugiau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pusė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(54 proc.)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visų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gabenamų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krovinių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kelių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sektorius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sukuria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apie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proc.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bendrojo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vidaus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produkto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endParaRPr lang="lt-LT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9520" y="3222400"/>
            <a:ext cx="52689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2016–2019 m.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Lietuvos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keliams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tiesti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rekonstruoti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remontuoti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prižiūrėti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kasmet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panaudojama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vidutiniškai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apie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620 </a:t>
            </a:r>
            <a:r>
              <a:rPr lang="en-US" sz="30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mln</a:t>
            </a:r>
            <a:r>
              <a:rPr lang="en-US" sz="30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30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eurų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bendras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kelių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ilgis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tenkantis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vienam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gyventojui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siekia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30,6 m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Lietuva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pagal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šį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rodiklį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užima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antrą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vietą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tarp 25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duomenis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pateikusių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ES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šalių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endParaRPr lang="lt-LT" sz="1600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aveikslėlis 1">
            <a:extLst>
              <a:ext uri="{FF2B5EF4-FFF2-40B4-BE49-F238E27FC236}">
                <a16:creationId xmlns:a16="http://schemas.microsoft.com/office/drawing/2014/main" id="{FF28F32D-C1C8-4343-A0BB-9D5C828C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75405"/>
            <a:ext cx="12192000" cy="45252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424" y="2036726"/>
            <a:ext cx="543154" cy="5263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7111" y="2615513"/>
            <a:ext cx="493776" cy="47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75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0" y="0"/>
            <a:ext cx="12192000" cy="13287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5760" y="248870"/>
            <a:ext cx="11460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Bendras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kelių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ilgis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tenkantis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vienam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gyventojui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metais</a:t>
            </a:r>
            <a:b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(2018 m. </a:t>
            </a:r>
            <a:r>
              <a:rPr lang="en-US" sz="24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duomenys</a:t>
            </a:r>
            <a:r>
              <a:rPr lang="en-US" sz="24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lt-LT" sz="2400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87" y="2128838"/>
            <a:ext cx="11601654" cy="406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30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81076"/>
            <a:ext cx="12192000" cy="5876924"/>
          </a:xfrm>
          <a:prstGeom prst="rect">
            <a:avLst/>
          </a:prstGeom>
          <a:solidFill>
            <a:srgbClr val="1CA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5760" y="243758"/>
            <a:ext cx="11460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Antras</a:t>
            </a:r>
            <a:r>
              <a:rPr lang="en-US" sz="24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iššūkis</a:t>
            </a:r>
            <a:r>
              <a:rPr lang="en-US" sz="24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Netolygus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nepakankamas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kelių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finansavimas</a:t>
            </a:r>
            <a:endParaRPr lang="lt-LT" sz="2400" b="1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aveikslėlis 2">
            <a:extLst>
              <a:ext uri="{FF2B5EF4-FFF2-40B4-BE49-F238E27FC236}">
                <a16:creationId xmlns:a16="http://schemas.microsoft.com/office/drawing/2014/main" id="{65825ABC-101E-4E7A-BCEF-2438E83A0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78"/>
          <a:stretch/>
        </p:blipFill>
        <p:spPr>
          <a:xfrm>
            <a:off x="745831" y="1228725"/>
            <a:ext cx="10700339" cy="537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52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6096002" y="2644255"/>
            <a:ext cx="6095998" cy="4213745"/>
          </a:xfrm>
          <a:prstGeom prst="rect">
            <a:avLst/>
          </a:prstGeom>
          <a:solidFill>
            <a:srgbClr val="56B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5760" y="272334"/>
            <a:ext cx="11460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Trečias</a:t>
            </a:r>
            <a:r>
              <a:rPr lang="en-US" sz="24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iššūkis</a:t>
            </a:r>
            <a:r>
              <a:rPr lang="en-US" sz="24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Kelių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būklės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rodiklių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prastėjimas</a:t>
            </a:r>
            <a:endParaRPr lang="en-US" sz="2400" b="1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" y="981626"/>
            <a:ext cx="12191998" cy="16626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aveikslėlis 1">
            <a:extLst>
              <a:ext uri="{FF2B5EF4-FFF2-40B4-BE49-F238E27FC236}">
                <a16:creationId xmlns:a16="http://schemas.microsoft.com/office/drawing/2014/main" id="{FF28F32D-C1C8-4343-A0BB-9D5C828C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75405"/>
            <a:ext cx="12192000" cy="45252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20" y="1281031"/>
            <a:ext cx="493776" cy="47853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79347" y="3126006"/>
            <a:ext cx="4337304" cy="2350008"/>
            <a:chOff x="1277870" y="3277336"/>
            <a:chExt cx="4337304" cy="235000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7870" y="3277336"/>
              <a:ext cx="4337304" cy="235000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47568" y="3649362"/>
              <a:ext cx="10544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38 %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26475" y="4057641"/>
              <a:ext cx="10544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62 %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0853" y="5848905"/>
            <a:ext cx="5210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Valstybinės</a:t>
            </a:r>
            <a:r>
              <a:rPr lang="en-US" sz="12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reikšmės</a:t>
            </a:r>
            <a:r>
              <a:rPr lang="en-US" sz="12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kelių proc. </a:t>
            </a:r>
            <a:r>
              <a:rPr lang="en-US" sz="12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dalis</a:t>
            </a:r>
            <a:r>
              <a:rPr lang="lt-LT" sz="12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en-US" sz="12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netenkinanti</a:t>
            </a:r>
            <a:r>
              <a:rPr lang="en-US" sz="12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dangos</a:t>
            </a:r>
            <a:r>
              <a:rPr lang="en-US" sz="12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būklės</a:t>
            </a:r>
            <a:r>
              <a:rPr lang="en-US" sz="12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indekso</a:t>
            </a:r>
            <a:endParaRPr lang="en-US" sz="1200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0853" y="6319101"/>
            <a:ext cx="4613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Išmatuotų</a:t>
            </a:r>
            <a:r>
              <a:rPr lang="en-US" sz="12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valstybinės</a:t>
            </a:r>
            <a:r>
              <a:rPr lang="en-US" sz="12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reikšmės</a:t>
            </a:r>
            <a:r>
              <a:rPr lang="en-US" sz="12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kelių</a:t>
            </a:r>
            <a:r>
              <a:rPr lang="en-US" sz="12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ilgis</a:t>
            </a:r>
            <a:r>
              <a:rPr lang="en-US" sz="12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km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2018" y="5880450"/>
            <a:ext cx="195572" cy="195572"/>
          </a:xfrm>
          <a:prstGeom prst="rect">
            <a:avLst/>
          </a:prstGeom>
          <a:solidFill>
            <a:srgbClr val="6D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2018" y="6359814"/>
            <a:ext cx="195572" cy="195572"/>
          </a:xfrm>
          <a:prstGeom prst="rect">
            <a:avLst/>
          </a:prstGeom>
          <a:solidFill>
            <a:srgbClr val="56B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193315" y="1115027"/>
            <a:ext cx="10666480" cy="1267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2020 m.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gruodžio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1 d.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Valstybės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kontrolės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auditas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Nr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 VAE-13 „Kelių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infrastruktūros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valdymas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“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nustatė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kad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valstybinės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reikšmės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kelių su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asfalto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danga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būklė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2019 m., </a:t>
            </a:r>
            <a:r>
              <a:rPr lang="lt-LT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pa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lyg</a:t>
            </a:r>
            <a:r>
              <a:rPr lang="lt-LT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inti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su 2016 m.,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blogėjo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o 2019 m. </a:t>
            </a:r>
            <a:r>
              <a:rPr lang="en-US" sz="30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60 proc.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šių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kelių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buvo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blogos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arba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labai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blogos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būklės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41361" y="3233115"/>
            <a:ext cx="3500077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Iš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viso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valstybinės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reikšmės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kelių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tinkle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tiltai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285517" y="3279794"/>
            <a:ext cx="131212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1528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19371" y="5388039"/>
            <a:ext cx="3500077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Valstybinės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reikšmės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kelių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tinkle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blogos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būklės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tiltai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viadukai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285517" y="5434718"/>
            <a:ext cx="131212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73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6550729" y="4751127"/>
            <a:ext cx="51865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255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veikslėlis 4">
            <a:extLst>
              <a:ext uri="{FF2B5EF4-FFF2-40B4-BE49-F238E27FC236}">
                <a16:creationId xmlns:a16="http://schemas.microsoft.com/office/drawing/2014/main" id="{8AB7911B-DAAA-45D2-AEB1-2440B1E2E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926227"/>
            <a:ext cx="12230896" cy="19385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" y="326764"/>
            <a:ext cx="11460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Ketvirtas</a:t>
            </a:r>
            <a:r>
              <a:rPr lang="en-US" sz="24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iššūkis</a:t>
            </a:r>
            <a:r>
              <a:rPr lang="en-US" sz="2400" b="1" dirty="0">
                <a:solidFill>
                  <a:srgbClr val="56B5E4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Biudžetiniais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metais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nepanaudotos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KPPP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lėšos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negali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būti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perkeliamos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į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kitus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metus</a:t>
            </a:r>
            <a:r>
              <a:rPr lang="en-US" sz="24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lt-LT" sz="2400" b="1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" y="1414464"/>
            <a:ext cx="6095998" cy="35117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8095" y="1626228"/>
            <a:ext cx="5302706" cy="375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2020-11-03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Konstitucinis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Teismas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nutarė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b="1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kad</a:t>
            </a:r>
            <a:r>
              <a:rPr lang="en-US" sz="1600" b="1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: </a:t>
            </a:r>
          </a:p>
        </p:txBody>
      </p:sp>
      <p:pic>
        <p:nvPicPr>
          <p:cNvPr id="9" name="Paveikslėlis 1">
            <a:extLst>
              <a:ext uri="{FF2B5EF4-FFF2-40B4-BE49-F238E27FC236}">
                <a16:creationId xmlns:a16="http://schemas.microsoft.com/office/drawing/2014/main" id="{FF28F32D-C1C8-4343-A0BB-9D5C828C3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175405"/>
            <a:ext cx="12192000" cy="45252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19" y="2239511"/>
            <a:ext cx="379167" cy="3674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08438" y="2199098"/>
            <a:ext cx="4883809" cy="2555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3700"/>
              </a:spcAft>
            </a:pP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KPPP FĮ 4 str. 1 d.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prieštarauja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Konstitucijai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lnSpc>
                <a:spcPts val="2400"/>
              </a:lnSpc>
              <a:spcAft>
                <a:spcPts val="3700"/>
              </a:spcAft>
            </a:pP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KPPP FĮ 9 str. 3 d.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prieštarauja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Konstitucijai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lnSpc>
                <a:spcPts val="2400"/>
              </a:lnSpc>
              <a:spcAft>
                <a:spcPts val="3700"/>
              </a:spcAft>
            </a:pP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Biudžetiniais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metais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nepanaudotos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KPPP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lėšos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negali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būti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perkeliamos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į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kitus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metus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privalo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būti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grąžinamos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į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valstybės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biudžetą</a:t>
            </a:r>
            <a:r>
              <a:rPr lang="en-US" sz="1600" dirty="0">
                <a:solidFill>
                  <a:srgbClr val="41414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lt-LT" sz="1600" dirty="0">
              <a:solidFill>
                <a:srgbClr val="41414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19" y="3041044"/>
            <a:ext cx="379167" cy="3674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19" y="3890350"/>
            <a:ext cx="379167" cy="367464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454729" y="3567628"/>
            <a:ext cx="5186544" cy="0"/>
          </a:xfrm>
          <a:prstGeom prst="line">
            <a:avLst/>
          </a:prstGeom>
          <a:ln>
            <a:solidFill>
              <a:srgbClr val="56B5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4729" y="2760960"/>
            <a:ext cx="5186544" cy="0"/>
          </a:xfrm>
          <a:prstGeom prst="line">
            <a:avLst/>
          </a:prstGeom>
          <a:ln>
            <a:solidFill>
              <a:srgbClr val="56B5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096002" y="1414464"/>
            <a:ext cx="6095998" cy="3511763"/>
          </a:xfrm>
          <a:prstGeom prst="rect">
            <a:avLst/>
          </a:prstGeom>
          <a:solidFill>
            <a:srgbClr val="56B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481739" y="1707772"/>
            <a:ext cx="5324524" cy="177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  <a:spcAft>
                <a:spcPts val="600"/>
              </a:spcAft>
            </a:pPr>
            <a:r>
              <a:rPr lang="lt-L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2021 metais KPPP sąmata buvo patvirtinta</a:t>
            </a:r>
          </a:p>
          <a:p>
            <a:pPr algn="ctr">
              <a:lnSpc>
                <a:spcPts val="2500"/>
              </a:lnSpc>
            </a:pPr>
            <a:r>
              <a:rPr lang="lt-LT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 24 mln. eurų</a:t>
            </a:r>
            <a:endParaRPr lang="lt-LT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ts val="2500"/>
              </a:lnSpc>
            </a:pPr>
            <a:r>
              <a:rPr lang="lt-L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2020 metais nepanaudotų KPPP lėšų (</a:t>
            </a:r>
            <a:r>
              <a:rPr lang="lt-LT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lt-L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y. 2020 m. nepanaudotos KPPP sąmatos lėšos nebuvo perkeltos, kaip ankstesniais metais).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4724" y="3697655"/>
            <a:ext cx="978554" cy="92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55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1845</Words>
  <Application>Microsoft Office PowerPoint</Application>
  <PresentationFormat>Plačiaekranė</PresentationFormat>
  <Paragraphs>169</Paragraphs>
  <Slides>19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mvp mvp</dc:creator>
  <cp:keywords/>
  <dc:description/>
  <cp:lastModifiedBy>Dalia Peredniene</cp:lastModifiedBy>
  <cp:revision>82</cp:revision>
  <dcterms:created xsi:type="dcterms:W3CDTF">2021-06-20T18:46:02Z</dcterms:created>
  <dcterms:modified xsi:type="dcterms:W3CDTF">2021-06-21T08:19:55Z</dcterms:modified>
  <cp:category/>
</cp:coreProperties>
</file>